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92" r:id="rId2"/>
    <p:sldId id="294" r:id="rId3"/>
    <p:sldId id="296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08" r:id="rId12"/>
  </p:sldIdLst>
  <p:sldSz cx="9144000" cy="6858000" type="screen4x3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FFCC"/>
    <a:srgbClr val="33CCCC"/>
    <a:srgbClr val="00CC66"/>
    <a:srgbClr val="FF33CC"/>
    <a:srgbClr val="00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84615" autoAdjust="0"/>
  </p:normalViewPr>
  <p:slideViewPr>
    <p:cSldViewPr>
      <p:cViewPr>
        <p:scale>
          <a:sx n="66" d="100"/>
          <a:sy n="66" d="100"/>
        </p:scale>
        <p:origin x="-294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A14E-AC02-45E5-B77F-B477FA0F8C9F}" type="datetimeFigureOut">
              <a:rPr lang="es-ES" smtClean="0"/>
              <a:t>03/10/2014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2648"/>
            <a:ext cx="5438140" cy="443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1929"/>
            <a:ext cx="2945659" cy="493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1929"/>
            <a:ext cx="2945659" cy="493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880E-113A-439C-8088-8EB88C7BC9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9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uadroTexto"/>
          <p:cNvSpPr txBox="1"/>
          <p:nvPr userDrawn="1"/>
        </p:nvSpPr>
        <p:spPr>
          <a:xfrm rot="19800000">
            <a:off x="1035151" y="2695225"/>
            <a:ext cx="725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baseline="0" dirty="0" smtClean="0">
                <a:solidFill>
                  <a:schemeClr val="bg1">
                    <a:lumMod val="65000"/>
                  </a:schemeClr>
                </a:solidFill>
              </a:rPr>
              <a:t>DOCUMENTO SÓLO INFORMATIVO QUE NO CONSTITUYE NI FORMA PARTE DE LOS PLIEGOS DE LICITACIÓN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743662" y="3140968"/>
            <a:ext cx="77724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4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previa y de homologación</a:t>
            </a:r>
            <a: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1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4644640" cy="365125"/>
          </a:xfrm>
        </p:spPr>
        <p:txBody>
          <a:bodyPr/>
          <a:lstStyle/>
          <a:p>
            <a:pPr algn="l"/>
            <a:r>
              <a:rPr lang="es-ES" b="1" dirty="0" smtClean="0"/>
              <a:t>Gobierno de la República de Panamá - Línea </a:t>
            </a:r>
            <a:r>
              <a:rPr lang="es-ES" b="1" dirty="0"/>
              <a:t>2</a:t>
            </a:r>
            <a:r>
              <a:rPr lang="es-ES" b="1" dirty="0" smtClean="0"/>
              <a:t> del Metro de Panamá</a:t>
            </a:r>
            <a:endParaRPr lang="es-ES" b="1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5940416" y="5373160"/>
            <a:ext cx="2520000" cy="468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09.30-10.03 </a:t>
            </a:r>
            <a:r>
              <a:rPr lang="es-P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/2014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2416" y="1700808"/>
            <a:ext cx="73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 de ingeniería de diseño, construcción de las obras civiles, instalaciones auxiliares de línea y estaciones, suministro e instalación del sistema integral ferroviario que incluye el material rodante y  puesta en marcha de la Línea 2 del Metro de Panamá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"/>
            <a:ext cx="126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3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SUBSISTEMA DE MEGAFONÍA  </a:t>
            </a:r>
            <a:endParaRPr lang="es-ES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215916"/>
            <a:ext cx="777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Sistema de sonorización para el envío de mensajes de información y aviso relacionado con: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Horarios e incidencias en la Operación de la línea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Interfaces con:  gestión de tráfico, información al viajero, detección y control de incendios, control accesos y </a:t>
            </a:r>
            <a:r>
              <a:rPr lang="es-ES" dirty="0" err="1" smtClean="0"/>
              <a:t>antintrusión</a:t>
            </a:r>
            <a:r>
              <a:rPr lang="es-ES" dirty="0" smtClean="0"/>
              <a:t>, etc…</a:t>
            </a:r>
          </a:p>
          <a:p>
            <a:r>
              <a:rPr lang="es-ES" dirty="0" smtClean="0"/>
              <a:t>tanto en recintos de Metro como en el material rodante.</a:t>
            </a:r>
          </a:p>
          <a:p>
            <a:endParaRPr lang="es-ES" dirty="0"/>
          </a:p>
          <a:p>
            <a:r>
              <a:rPr lang="es-ES" dirty="0" smtClean="0"/>
              <a:t>Se exige integración con Línea 1 del Metro de Panamá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211960" y="108000"/>
            <a:ext cx="2988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MEGAFONÍA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4" y="3542810"/>
            <a:ext cx="1976363" cy="26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6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824533" y="2321446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b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atención</a:t>
            </a:r>
            <a:endParaRPr lang="es-ES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270000"/>
            <a:ext cx="12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567267" y="108000"/>
            <a:ext cx="263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GRACIAS !!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2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52467" y="1556792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Fibra Óptica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(Red Troncal y Bucles Secundarios)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Radiocomunicaciones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SCADA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al Viajero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Subsistema de </a:t>
            </a:r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Videovigilancia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Subsistema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Telefonía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Subsistema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Megafonía</a:t>
            </a: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01193" y="692696"/>
            <a:ext cx="530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sz="3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567267" y="108000"/>
            <a:ext cx="263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ÍNDICE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39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INTRODUCCIÓN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94318" y="1215916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Objetivo:</a:t>
            </a:r>
          </a:p>
          <a:p>
            <a:r>
              <a:rPr lang="es-ES" dirty="0" smtClean="0"/>
              <a:t>Diseño, suministro, instalación y puesta en servicio de los sistemas relacionados con las comunicaciones, control de estaciones y afines de la nueva Línea 2 del Metro de Panamá (incluyendo los interfaces entre ellos):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Red Troncal de Comunicaciones y Bucles Secundarios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Radiocomunicaciones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SCADA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CCTV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Telefonía (</a:t>
            </a:r>
            <a:r>
              <a:rPr lang="es-ES" i="1" dirty="0" err="1" smtClean="0"/>
              <a:t>interfonía</a:t>
            </a:r>
            <a:r>
              <a:rPr lang="es-ES" i="1" dirty="0" smtClean="0"/>
              <a:t> y </a:t>
            </a:r>
            <a:r>
              <a:rPr lang="es-ES" i="1" dirty="0" err="1" smtClean="0"/>
              <a:t>BLSs</a:t>
            </a:r>
            <a:r>
              <a:rPr lang="es-ES" i="1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Sistema de Información al Viajero y Cronometría (paneles de información)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Megafonía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 smtClean="0"/>
              <a:t>Otros….</a:t>
            </a:r>
          </a:p>
          <a:p>
            <a:r>
              <a:rPr lang="es-ES" dirty="0" smtClean="0"/>
              <a:t>Y además su relación (correcta implantación y funcionamiento) con: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/>
              <a:t>Sistema de Señalización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/>
              <a:t>Material Móvil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i="1" dirty="0"/>
              <a:t>Puesto de mando (CCO</a:t>
            </a:r>
            <a:r>
              <a:rPr lang="es-ES" i="1" dirty="0" smtClean="0"/>
              <a:t>) integrado.</a:t>
            </a:r>
            <a:endParaRPr lang="es-ES" dirty="0" smtClean="0"/>
          </a:p>
          <a:p>
            <a:r>
              <a:rPr lang="es-ES" dirty="0" smtClean="0"/>
              <a:t>Y además su relación (correcto diseño, implantación , funcionamiento y compatibilidad con la Línea 1 del Metro de Panamá).</a:t>
            </a:r>
          </a:p>
          <a:p>
            <a:pPr lvl="1"/>
            <a:endParaRPr lang="es-ES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567267" y="108000"/>
            <a:ext cx="263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ÍNDICE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SISTEMA DE FIBRA ÓPTICA (RED TRONCAL Y BUCLES SECUANDARIOS)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1257" y="1793433"/>
            <a:ext cx="842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 troncal de fibra óptica:</a:t>
            </a:r>
          </a:p>
          <a:p>
            <a:r>
              <a:rPr lang="es-ES" dirty="0" smtClean="0"/>
              <a:t>Anillo doble, redundante, con capacidad (y reserva) para todos los sistemas: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Radiocomunicaciones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err="1" smtClean="0"/>
              <a:t>SCADAs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Señalización (estudio implementación red independiente)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Telefonía e </a:t>
            </a:r>
            <a:r>
              <a:rPr lang="es-ES" dirty="0" err="1" smtClean="0"/>
              <a:t>interfonía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CCTV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Información al viajero y cronometría (megafonía, paneles  de información, horarios,..)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Detección y control de incendios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Boletería y Peaje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Control de Accesos y </a:t>
            </a:r>
            <a:r>
              <a:rPr lang="es-ES" dirty="0" err="1" smtClean="0"/>
              <a:t>Antiintrusión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Telemática de Metro: sistema informático/administrativo (no se consideró en Línea 1)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81" y="5209753"/>
            <a:ext cx="45815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995936" y="10800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RED TRONCAL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34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SISTEMA DE RADIOCOMUNICACIONES</a:t>
            </a:r>
            <a:endParaRPr lang="es-ES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484784"/>
            <a:ext cx="7956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Sistema de </a:t>
            </a:r>
            <a:r>
              <a:rPr lang="es-ES" dirty="0" err="1" smtClean="0"/>
              <a:t>Radiocumunicaciones</a:t>
            </a:r>
            <a:r>
              <a:rPr lang="es-ES" dirty="0" smtClean="0"/>
              <a:t> para uso interno, con infraestructura independiente, no </a:t>
            </a:r>
            <a:r>
              <a:rPr lang="es-ES" dirty="0" err="1" smtClean="0"/>
              <a:t>violable</a:t>
            </a:r>
            <a:r>
              <a:rPr lang="es-ES" dirty="0" smtClean="0"/>
              <a:t> y con capacidad y uso continuo para la explotación del Metro de Panamá (incluyendo integración con Línea 1).</a:t>
            </a:r>
          </a:p>
          <a:p>
            <a:endParaRPr lang="es-ES" dirty="0"/>
          </a:p>
          <a:p>
            <a:r>
              <a:rPr lang="es-ES" dirty="0" smtClean="0">
                <a:cs typeface="Times New Roman"/>
              </a:rPr>
              <a:t>► en </a:t>
            </a:r>
            <a:r>
              <a:rPr lang="es-ES" b="1" dirty="0" smtClean="0">
                <a:cs typeface="Times New Roman"/>
              </a:rPr>
              <a:t>Línea 1</a:t>
            </a:r>
            <a:r>
              <a:rPr lang="es-ES" dirty="0" smtClean="0">
                <a:cs typeface="Times New Roman"/>
              </a:rPr>
              <a:t>: se optó por el estándar Europeo TETRA  (</a:t>
            </a:r>
            <a:r>
              <a:rPr lang="es-ES" dirty="0" err="1" smtClean="0">
                <a:cs typeface="Times New Roman"/>
              </a:rPr>
              <a:t>Terrestrial</a:t>
            </a:r>
            <a:r>
              <a:rPr lang="es-ES" dirty="0" smtClean="0">
                <a:cs typeface="Times New Roman"/>
              </a:rPr>
              <a:t> </a:t>
            </a:r>
            <a:r>
              <a:rPr lang="es-ES" dirty="0" err="1" smtClean="0">
                <a:cs typeface="Times New Roman"/>
              </a:rPr>
              <a:t>Trunked</a:t>
            </a:r>
            <a:r>
              <a:rPr lang="es-ES" dirty="0" smtClean="0">
                <a:cs typeface="Times New Roman"/>
              </a:rPr>
              <a:t> Radio)</a:t>
            </a:r>
          </a:p>
          <a:p>
            <a:endParaRPr lang="es-ES" dirty="0" smtClean="0">
              <a:cs typeface="Times New Roman"/>
            </a:endParaRPr>
          </a:p>
          <a:p>
            <a:r>
              <a:rPr lang="es-ES" dirty="0" smtClean="0">
                <a:latin typeface="Times New Roman"/>
                <a:cs typeface="Times New Roman"/>
              </a:rPr>
              <a:t>► </a:t>
            </a:r>
            <a:r>
              <a:rPr lang="es-ES" dirty="0" smtClean="0">
                <a:cs typeface="Times New Roman"/>
              </a:rPr>
              <a:t>en </a:t>
            </a:r>
            <a:r>
              <a:rPr lang="es-ES" b="1" dirty="0" smtClean="0">
                <a:cs typeface="Times New Roman"/>
              </a:rPr>
              <a:t>Línea 2</a:t>
            </a:r>
            <a:r>
              <a:rPr lang="es-ES" dirty="0" smtClean="0">
                <a:cs typeface="Times New Roman"/>
              </a:rPr>
              <a:t>: se exige como mínimo lo ya instalado en Línea 1 aumentando la capacidad del sistema para integrar ambas líneas y valorándose nuevas opciones, como por ejemplo el estándar LTE (Long </a:t>
            </a:r>
            <a:r>
              <a:rPr lang="es-ES" dirty="0" err="1" smtClean="0">
                <a:cs typeface="Times New Roman"/>
              </a:rPr>
              <a:t>Term</a:t>
            </a:r>
            <a:r>
              <a:rPr lang="es-ES" dirty="0" smtClean="0">
                <a:cs typeface="Times New Roman"/>
              </a:rPr>
              <a:t> </a:t>
            </a:r>
            <a:r>
              <a:rPr lang="es-ES" dirty="0" err="1" smtClean="0">
                <a:cs typeface="Times New Roman"/>
              </a:rPr>
              <a:t>Evolution</a:t>
            </a:r>
            <a:r>
              <a:rPr lang="es-ES" dirty="0" smtClean="0">
                <a:cs typeface="Times New Roman"/>
              </a:rPr>
              <a:t>, arquitectura evolutiva 4G no comercial) como plataforma radioeléctrica de servicios móviles integradora de alta eficiencia, siempre que se garanticen una mejora en su funcionalidad e integren a la Línea 1).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33" y="4575234"/>
            <a:ext cx="1294662" cy="172621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45361"/>
            <a:ext cx="2403809" cy="180285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7584" y="4901104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cs typeface="Times New Roman"/>
              </a:rPr>
              <a:t>NOTA: coordinar no interferencias de antenas del Sistema de Radiocomunicaciones con el diseño estético de las estaciones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567267" y="108000"/>
            <a:ext cx="263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RADIOCOM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41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SISTEMA SCADA</a:t>
            </a:r>
            <a:endParaRPr lang="es-ES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194595"/>
            <a:ext cx="777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sistema SCADA (</a:t>
            </a:r>
            <a:r>
              <a:rPr lang="es-ES" dirty="0" err="1" smtClean="0"/>
              <a:t>Supervición</a:t>
            </a:r>
            <a:r>
              <a:rPr lang="es-ES" dirty="0" smtClean="0"/>
              <a:t>, Control y Adquisición de Datos) a implementar en Línea 2 de Metro de Panamá ha de supervisar y controlar todos los sistemas relacionados con:</a:t>
            </a:r>
          </a:p>
          <a:p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Energía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Auxiliares (sistemas control de estaciones: accesos, alumbrado, escaleras mecánicas y ascensores, climatización, detección y control incendios, etc…)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COM (información al viajero, CCTV, etc…)</a:t>
            </a:r>
          </a:p>
          <a:p>
            <a:endParaRPr lang="es-ES" dirty="0" smtClean="0"/>
          </a:p>
          <a:p>
            <a:r>
              <a:rPr lang="es-ES" dirty="0" smtClean="0"/>
              <a:t>Con las características:</a:t>
            </a:r>
          </a:p>
          <a:p>
            <a:endParaRPr lang="es-ES" dirty="0" smtClean="0"/>
          </a:p>
          <a:p>
            <a:r>
              <a:rPr lang="es-ES" dirty="0" smtClean="0"/>
              <a:t>• Descentralizado (control remoto desde el CCO y control local en cada estación)</a:t>
            </a:r>
          </a:p>
          <a:p>
            <a:r>
              <a:rPr lang="es-ES" dirty="0" smtClean="0"/>
              <a:t>• Integrable con Línea 1</a:t>
            </a:r>
          </a:p>
          <a:p>
            <a:r>
              <a:rPr lang="es-ES" dirty="0" smtClean="0"/>
              <a:t>• Con capacidad para el mando remoto (CCO/</a:t>
            </a:r>
            <a:r>
              <a:rPr lang="es-ES" dirty="0" err="1" smtClean="0"/>
              <a:t>CCL</a:t>
            </a:r>
            <a:r>
              <a:rPr lang="es-ES" dirty="0" err="1" smtClean="0">
                <a:latin typeface="Calibri"/>
              </a:rPr>
              <a:t>→equipos</a:t>
            </a:r>
            <a:r>
              <a:rPr lang="es-ES" dirty="0" smtClean="0">
                <a:latin typeface="Calibri"/>
              </a:rPr>
              <a:t>) y reporte de señales (</a:t>
            </a:r>
            <a:r>
              <a:rPr lang="es-ES" dirty="0" err="1" smtClean="0">
                <a:latin typeface="Calibri"/>
              </a:rPr>
              <a:t>Equipos→CCO</a:t>
            </a:r>
            <a:r>
              <a:rPr lang="es-ES" dirty="0" smtClean="0">
                <a:latin typeface="Calibri"/>
              </a:rPr>
              <a:t>/CCL) de TODOS los parámetros de cada uno de los subsistemas a controlar</a:t>
            </a:r>
            <a:endParaRPr lang="es-ES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567267" y="108000"/>
            <a:ext cx="263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SCADA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83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SISTEMA DE INFORMACIÓN AL VIAJERO </a:t>
            </a:r>
            <a:endParaRPr lang="es-ES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484784"/>
            <a:ext cx="795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Sistema que permita la comunicación con el usuario tanto sonora (megafonía) como visual (paneles de información) coordinadas entre sí y con el resto de sistemas.</a:t>
            </a:r>
          </a:p>
          <a:p>
            <a:endParaRPr lang="es-ES" dirty="0"/>
          </a:p>
          <a:p>
            <a:r>
              <a:rPr lang="es-ES" dirty="0" smtClean="0"/>
              <a:t>Se exige que sea integrable con la Línea 1 del Metro de Panamá.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067944" y="10800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INFO VIAJERO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059832" cy="22948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3429000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5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SUBSISTEMA DE VIDEOVIGILANCIA </a:t>
            </a:r>
            <a:endParaRPr lang="es-ES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99592" y="141277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Sistema que permita la </a:t>
            </a:r>
            <a:r>
              <a:rPr lang="es-ES" dirty="0" err="1" smtClean="0"/>
              <a:t>videovigilancia</a:t>
            </a:r>
            <a:r>
              <a:rPr lang="es-ES" dirty="0" smtClean="0"/>
              <a:t> e interacción de los sistemas con ella implicados en el área de operación de la Línea 2 de Metro de Panamá y material rodante.</a:t>
            </a:r>
          </a:p>
          <a:p>
            <a:endParaRPr lang="es-ES" dirty="0" smtClean="0"/>
          </a:p>
          <a:p>
            <a:r>
              <a:rPr lang="es-ES" dirty="0"/>
              <a:t>Se exige que sea integrable con la Línea 1 del Metro de </a:t>
            </a:r>
            <a:r>
              <a:rPr lang="es-ES" dirty="0" smtClean="0"/>
              <a:t>Panamá, tanto en capacidad como en gestión.</a:t>
            </a:r>
            <a:endParaRPr lang="es-ES" dirty="0"/>
          </a:p>
          <a:p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567267" y="108000"/>
            <a:ext cx="263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CCTV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8" y="3573016"/>
            <a:ext cx="3126416" cy="23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SUBSISTEMA DE TELEFONÍA </a:t>
            </a:r>
            <a:endParaRPr lang="es-ES" sz="28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215916"/>
            <a:ext cx="8028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Sistema que permita la comunicación vocal fiable entre los terminales distribuidos (incluyendo telefonía móvil e </a:t>
            </a:r>
            <a:r>
              <a:rPr lang="es-ES" dirty="0" err="1" smtClean="0"/>
              <a:t>interfonía</a:t>
            </a:r>
            <a:r>
              <a:rPr lang="es-ES" dirty="0" smtClean="0"/>
              <a:t> y </a:t>
            </a:r>
            <a:r>
              <a:rPr lang="es-ES" dirty="0" err="1" smtClean="0"/>
              <a:t>BLSs</a:t>
            </a:r>
            <a:r>
              <a:rPr lang="es-ES" dirty="0" smtClean="0"/>
              <a:t> (Blue Light </a:t>
            </a:r>
            <a:r>
              <a:rPr lang="es-ES" dirty="0" err="1" smtClean="0"/>
              <a:t>Station</a:t>
            </a:r>
            <a:r>
              <a:rPr lang="es-ES" dirty="0" smtClean="0"/>
              <a:t>))</a:t>
            </a:r>
          </a:p>
          <a:p>
            <a:endParaRPr lang="es-ES" dirty="0"/>
          </a:p>
          <a:p>
            <a:r>
              <a:rPr lang="es-ES" dirty="0" smtClean="0"/>
              <a:t>Ha de integrarse con la Línea 1 existente, por lo que se preverá ampliar o adecuar la Central IP existente o en su caso interconectar ambas centrales. Teniendo en cuenta sus interfaces: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Interfaz con Sistema de CCTV ante llamada de interfonos/</a:t>
            </a:r>
            <a:r>
              <a:rPr lang="es-ES" dirty="0" err="1" smtClean="0"/>
              <a:t>BLSs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Interfaz con Radiocomunicaciones (TETRA, LTE,…)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Interfaz con Megafonía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Etc…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20000" y="108000"/>
            <a:ext cx="363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 II. Equipamientos.</a:t>
            </a:r>
          </a:p>
          <a:p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II.4. Sistema de Telecomunicaciones.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567267" y="108000"/>
            <a:ext cx="263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i="1" dirty="0" smtClean="0">
                <a:solidFill>
                  <a:srgbClr val="FF0000"/>
                </a:solidFill>
              </a:rPr>
              <a:t>TELEFONÍA</a:t>
            </a:r>
            <a:endParaRPr lang="es-ES" sz="4000" b="1" i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12364" y="4078238"/>
            <a:ext cx="5847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u="sng" dirty="0"/>
              <a:t>Terminales:</a:t>
            </a:r>
          </a:p>
          <a:p>
            <a:r>
              <a:rPr lang="es-ES" sz="1600" dirty="0">
                <a:cs typeface="Times New Roman"/>
              </a:rPr>
              <a:t>►Teléfonos: terminales sobre IP distribuidos (incluyendo multifunción, </a:t>
            </a:r>
            <a:r>
              <a:rPr lang="es-ES" sz="1600" dirty="0" err="1">
                <a:cs typeface="Times New Roman"/>
              </a:rPr>
              <a:t>p.ej</a:t>
            </a:r>
            <a:r>
              <a:rPr lang="es-ES" sz="1600" dirty="0">
                <a:cs typeface="Times New Roman"/>
              </a:rPr>
              <a:t>: para el envío de mensajes de megafonía desde el terminal del CCL). Se incluyen teléfonos DECT (inalámbricos) para el agente responsable de cada estación con cobertura completa en la misma</a:t>
            </a:r>
          </a:p>
          <a:p>
            <a:r>
              <a:rPr lang="es-ES" sz="1600" dirty="0">
                <a:cs typeface="Times New Roman"/>
              </a:rPr>
              <a:t>►Intercomunicadores: </a:t>
            </a:r>
            <a:r>
              <a:rPr lang="es-ES" sz="1600" dirty="0" err="1">
                <a:cs typeface="Times New Roman"/>
              </a:rPr>
              <a:t>BLSs</a:t>
            </a:r>
            <a:r>
              <a:rPr lang="es-ES" sz="1600" dirty="0">
                <a:cs typeface="Times New Roman"/>
              </a:rPr>
              <a:t> (para personal operador) con prioridad sobre los de Público (se exige comunicación continua incluso en condiciones de ruido de entrada/salida de trenes)</a:t>
            </a:r>
            <a:endParaRPr lang="es-ES" sz="16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4285984"/>
            <a:ext cx="1419622" cy="1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5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Present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Presentación</Template>
  <TotalTime>1367</TotalTime>
  <Words>1209</Words>
  <Application>Microsoft Office PowerPoint</Application>
  <PresentationFormat>Presentación en pantalla (4:3)</PresentationFormat>
  <Paragraphs>152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Modelo Presentación</vt:lpstr>
      <vt:lpstr> Reunión previa y de homologación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por su atención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 de ingeniería de diseño, construcción de las obras civiles, instalaciones auxiliares de línea y estaciones, suministro e instalación del sistema integral ferroviario que incluye el material rodante y  puesta en marcha de la Línea 2 del Metro de Panamá  Reunión previa y de homologación</dc:title>
  <dc:creator>DELL</dc:creator>
  <cp:lastModifiedBy>Ciro Limone</cp:lastModifiedBy>
  <cp:revision>48</cp:revision>
  <cp:lastPrinted>2014-09-23T14:59:12Z</cp:lastPrinted>
  <dcterms:created xsi:type="dcterms:W3CDTF">2014-09-18T14:23:54Z</dcterms:created>
  <dcterms:modified xsi:type="dcterms:W3CDTF">2014-10-03T14:51:54Z</dcterms:modified>
</cp:coreProperties>
</file>