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4"/>
  </p:notesMasterIdLst>
  <p:sldIdLst>
    <p:sldId id="292" r:id="rId2"/>
    <p:sldId id="296" r:id="rId3"/>
    <p:sldId id="294" r:id="rId4"/>
    <p:sldId id="326" r:id="rId5"/>
    <p:sldId id="327" r:id="rId6"/>
    <p:sldId id="328" r:id="rId7"/>
    <p:sldId id="325" r:id="rId8"/>
    <p:sldId id="354" r:id="rId9"/>
    <p:sldId id="329" r:id="rId10"/>
    <p:sldId id="352" r:id="rId11"/>
    <p:sldId id="330" r:id="rId12"/>
    <p:sldId id="331" r:id="rId13"/>
    <p:sldId id="332" r:id="rId14"/>
    <p:sldId id="355" r:id="rId15"/>
    <p:sldId id="333" r:id="rId16"/>
    <p:sldId id="356" r:id="rId17"/>
    <p:sldId id="334" r:id="rId18"/>
    <p:sldId id="357" r:id="rId19"/>
    <p:sldId id="335" r:id="rId20"/>
    <p:sldId id="336" r:id="rId21"/>
    <p:sldId id="337" r:id="rId22"/>
    <p:sldId id="351" r:id="rId23"/>
    <p:sldId id="338" r:id="rId24"/>
    <p:sldId id="344" r:id="rId25"/>
    <p:sldId id="358" r:id="rId26"/>
    <p:sldId id="339" r:id="rId27"/>
    <p:sldId id="359" r:id="rId28"/>
    <p:sldId id="341" r:id="rId29"/>
    <p:sldId id="360" r:id="rId30"/>
    <p:sldId id="342" r:id="rId31"/>
    <p:sldId id="361" r:id="rId32"/>
    <p:sldId id="343" r:id="rId33"/>
    <p:sldId id="362" r:id="rId34"/>
    <p:sldId id="345" r:id="rId35"/>
    <p:sldId id="350" r:id="rId36"/>
    <p:sldId id="349" r:id="rId37"/>
    <p:sldId id="348" r:id="rId38"/>
    <p:sldId id="363" r:id="rId39"/>
    <p:sldId id="347" r:id="rId40"/>
    <p:sldId id="365" r:id="rId41"/>
    <p:sldId id="364" r:id="rId42"/>
    <p:sldId id="308" r:id="rId43"/>
  </p:sldIdLst>
  <p:sldSz cx="9144000" cy="6858000" type="screen4x3"/>
  <p:notesSz cx="68580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99"/>
    <a:srgbClr val="FFFFCC"/>
    <a:srgbClr val="33CCCC"/>
    <a:srgbClr val="00CC66"/>
    <a:srgbClr val="FF33CC"/>
    <a:srgbClr val="00FF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78986" autoAdjust="0"/>
  </p:normalViewPr>
  <p:slideViewPr>
    <p:cSldViewPr>
      <p:cViewPr>
        <p:scale>
          <a:sx n="68" d="100"/>
          <a:sy n="68" d="100"/>
        </p:scale>
        <p:origin x="-2880" y="-702"/>
      </p:cViewPr>
      <p:guideLst>
        <p:guide orient="horz" pos="2160"/>
        <p:guide pos="2880"/>
      </p:guideLst>
    </p:cSldViewPr>
  </p:slideViewPr>
  <p:outlineViewPr>
    <p:cViewPr>
      <p:scale>
        <a:sx n="33" d="100"/>
        <a:sy n="33" d="100"/>
      </p:scale>
      <p:origin x="0" y="13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DA2A14E-AC02-45E5-B77F-B477FA0F8C9F}" type="datetimeFigureOut">
              <a:rPr lang="es-ES" smtClean="0"/>
              <a:pPr/>
              <a:t>03/10/2014</a:t>
            </a:fld>
            <a:endParaRPr lang="es-ES"/>
          </a:p>
        </p:txBody>
      </p:sp>
      <p:sp>
        <p:nvSpPr>
          <p:cNvPr id="4" name="3 Marcador de imagen de diapositiva"/>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743880E-113A-439C-8088-8EB88C7BC934}" type="slidenum">
              <a:rPr lang="es-ES" smtClean="0"/>
              <a:pPr/>
              <a:t>‹Nº›</a:t>
            </a:fld>
            <a:endParaRPr lang="es-ES"/>
          </a:p>
        </p:txBody>
      </p:sp>
    </p:spTree>
    <p:extLst>
      <p:ext uri="{BB962C8B-B14F-4D97-AF65-F5344CB8AC3E}">
        <p14:creationId xmlns:p14="http://schemas.microsoft.com/office/powerpoint/2010/main" val="174609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smtClean="0">
                <a:solidFill>
                  <a:schemeClr val="tx1"/>
                </a:solidFill>
                <a:latin typeface="+mn-lt"/>
                <a:ea typeface="+mn-ea"/>
                <a:cs typeface="+mn-cs"/>
              </a:rPr>
              <a:t> Ante Todo, </a:t>
            </a:r>
            <a:r>
              <a:rPr lang="es-ES" sz="1200" b="1" kern="1200" dirty="0" smtClean="0">
                <a:solidFill>
                  <a:schemeClr val="tx1"/>
                </a:solidFill>
                <a:latin typeface="+mn-lt"/>
                <a:ea typeface="+mn-ea"/>
                <a:cs typeface="+mn-cs"/>
              </a:rPr>
              <a:t>lo expuesto tanto en esta presentación como en el Pliego de Licitación ya sea diseño, fabricación, pruebas</a:t>
            </a:r>
            <a:r>
              <a:rPr lang="es-ES" sz="1200" b="1" kern="1200" baseline="0" dirty="0" smtClean="0">
                <a:solidFill>
                  <a:schemeClr val="tx1"/>
                </a:solidFill>
                <a:latin typeface="+mn-lt"/>
                <a:ea typeface="+mn-ea"/>
                <a:cs typeface="+mn-cs"/>
              </a:rPr>
              <a:t> y montaje y puesta en marcha </a:t>
            </a:r>
            <a:r>
              <a:rPr lang="es-ES" sz="1200" b="1" kern="1200" dirty="0" smtClean="0">
                <a:solidFill>
                  <a:schemeClr val="tx1"/>
                </a:solidFill>
                <a:latin typeface="+mn-lt"/>
                <a:ea typeface="+mn-ea"/>
                <a:cs typeface="+mn-cs"/>
              </a:rPr>
              <a:t>de todos los materiales</a:t>
            </a:r>
            <a:r>
              <a:rPr lang="es-ES" sz="1200" b="1" kern="1200" baseline="0" dirty="0" smtClean="0">
                <a:solidFill>
                  <a:schemeClr val="tx1"/>
                </a:solidFill>
                <a:latin typeface="+mn-lt"/>
                <a:ea typeface="+mn-ea"/>
                <a:cs typeface="+mn-cs"/>
              </a:rPr>
              <a:t> equipos y en definitiva sistemas</a:t>
            </a:r>
            <a:r>
              <a:rPr lang="es-ES" sz="1200" b="1" kern="1200" dirty="0" smtClean="0">
                <a:solidFill>
                  <a:schemeClr val="tx1"/>
                </a:solidFill>
                <a:latin typeface="+mn-lt"/>
                <a:ea typeface="+mn-ea"/>
                <a:cs typeface="+mn-cs"/>
              </a:rPr>
              <a:t> estará de acuerdo con la última edición de normas en vigor aplicables a dichos temas.</a:t>
            </a:r>
            <a:endParaRPr lang="es-ES" b="1" dirty="0" smtClean="0"/>
          </a:p>
          <a:p>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3</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mando de los</a:t>
            </a:r>
            <a:r>
              <a:rPr lang="es-ES" baseline="0" dirty="0" smtClean="0"/>
              <a:t> equipos será:</a:t>
            </a:r>
          </a:p>
          <a:p>
            <a:pPr lvl="1">
              <a:buFont typeface="Arial" pitchFamily="34" charset="0"/>
              <a:buChar char="•"/>
            </a:pPr>
            <a:r>
              <a:rPr lang="es-ES" baseline="0" dirty="0" smtClean="0"/>
              <a:t>Local, desde el propio equipo</a:t>
            </a:r>
          </a:p>
          <a:p>
            <a:pPr lvl="1">
              <a:buFont typeface="Arial" pitchFamily="34" charset="0"/>
              <a:buChar char="•"/>
            </a:pPr>
            <a:r>
              <a:rPr lang="es-ES" baseline="0" dirty="0" smtClean="0"/>
              <a:t>Local, desde la caseta de mando de la SET</a:t>
            </a:r>
          </a:p>
          <a:p>
            <a:pPr lvl="1">
              <a:buFont typeface="Arial" pitchFamily="34" charset="0"/>
              <a:buChar char="•"/>
            </a:pPr>
            <a:r>
              <a:rPr lang="es-ES" baseline="0" dirty="0" smtClean="0"/>
              <a:t>Remoto desde el CCO.</a:t>
            </a:r>
          </a:p>
          <a:p>
            <a:pPr marL="45720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s-ES" baseline="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sz="1200" kern="1200" dirty="0" smtClean="0">
                <a:solidFill>
                  <a:schemeClr val="tx1"/>
                </a:solidFill>
                <a:latin typeface="+mn-lt"/>
                <a:ea typeface="+mn-ea"/>
                <a:cs typeface="+mn-cs"/>
              </a:rPr>
              <a:t>Los cuartos estarán dotados de equipos de clima para obtener unas condiciones optimas de temperatura para los equipos.</a:t>
            </a:r>
          </a:p>
          <a:p>
            <a:pPr lvl="1">
              <a:buFont typeface="Arial" pitchFamily="34" charset="0"/>
              <a:buNone/>
            </a:pPr>
            <a:endParaRPr lang="es-ES" baseline="0" dirty="0" smtClean="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14</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realizará un estudio técnico para subestaciones</a:t>
            </a:r>
            <a:r>
              <a:rPr lang="es-ES" baseline="0" dirty="0" smtClean="0"/>
              <a:t> del tipo reversible.</a:t>
            </a:r>
          </a:p>
          <a:p>
            <a:endParaRPr lang="es-ES" baseline="0" dirty="0" smtClean="0"/>
          </a:p>
          <a:p>
            <a:r>
              <a:rPr lang="es-ES" baseline="0" dirty="0" smtClean="0"/>
              <a:t>La energía regenerada se devolverá al anillo de distribución de las SET.</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17</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sistema de catenaria para Patio y Talleres será tipo tranviaria.</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21</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a:t>
            </a:r>
            <a:r>
              <a:rPr lang="es-ES" baseline="0" dirty="0" smtClean="0"/>
              <a:t> trayecto se podrán proponer tanto la catenaria rígida como la simple poligonal.</a:t>
            </a:r>
          </a:p>
          <a:p>
            <a:endParaRPr lang="es-ES" baseline="0" dirty="0" smtClean="0"/>
          </a:p>
          <a:p>
            <a:r>
              <a:rPr lang="es-ES" baseline="0" dirty="0" smtClean="0"/>
              <a:t>Aquí tenemos dos ejemplos de metro con las catenarias mencionadas.</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22</a:t>
            </a:fld>
            <a:endParaRPr lang="es-ES"/>
          </a:p>
        </p:txBody>
      </p:sp>
    </p:spTree>
    <p:extLst>
      <p:ext uri="{BB962C8B-B14F-4D97-AF65-F5344CB8AC3E}">
        <p14:creationId xmlns:p14="http://schemas.microsoft.com/office/powerpoint/2010/main" val="284290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deberán seguir un mínimo de condiciones en el diseño de la catenaria tranviaria.</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23</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Aquí tenemos un listado de los distintos componentes de la catenaria tranviaria</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24</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Se deberá seguir un mínimo de condiciones en el diseño,</a:t>
            </a:r>
            <a:r>
              <a:rPr lang="es-ES" baseline="0" dirty="0" smtClean="0"/>
              <a:t> tanto de la catenaria rígida como de la simple poligonal.</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26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Estos</a:t>
            </a:r>
            <a:r>
              <a:rPr lang="es-ES" baseline="0" dirty="0" smtClean="0"/>
              <a:t> son los principales componentes de la catenaria rígida</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28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Y estos los de la catenaria simple</a:t>
            </a:r>
            <a:r>
              <a:rPr lang="es-ES" baseline="0" dirty="0" smtClean="0"/>
              <a:t> poligonal</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30</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Los</a:t>
            </a:r>
            <a:r>
              <a:rPr lang="es-ES" baseline="0" dirty="0" smtClean="0"/>
              <a:t> cables serán de Cobre electrolítico con aislamiento de etileno </a:t>
            </a:r>
            <a:r>
              <a:rPr lang="es-ES" baseline="0" dirty="0" err="1" smtClean="0"/>
              <a:t>propileno</a:t>
            </a:r>
            <a:r>
              <a:rPr lang="es-ES" baseline="0" dirty="0" smtClean="0"/>
              <a:t>.</a:t>
            </a:r>
          </a:p>
          <a:p>
            <a:endParaRPr lang="es-ES" baseline="0" dirty="0" smtClean="0"/>
          </a:p>
          <a:p>
            <a:r>
              <a:rPr lang="es-ES" baseline="0" dirty="0" smtClean="0"/>
              <a:t>El positivo será de 5 </a:t>
            </a:r>
            <a:r>
              <a:rPr lang="es-ES" baseline="0" dirty="0" err="1" smtClean="0"/>
              <a:t>kVcd</a:t>
            </a:r>
            <a:endParaRPr lang="es-ES" baseline="0" dirty="0" smtClean="0"/>
          </a:p>
          <a:p>
            <a:endParaRPr lang="es-ES" baseline="0" dirty="0" smtClean="0"/>
          </a:p>
          <a:p>
            <a:r>
              <a:rPr lang="es-ES" baseline="0" dirty="0" smtClean="0"/>
              <a:t>El negativo será de 2 </a:t>
            </a:r>
            <a:r>
              <a:rPr lang="es-ES" baseline="0" dirty="0" err="1" smtClean="0"/>
              <a:t>kVcd</a:t>
            </a:r>
            <a:endParaRPr lang="es-ES" baseline="0" dirty="0" smtClean="0"/>
          </a:p>
          <a:p>
            <a:endParaRPr lang="es-ES" baseline="0" dirty="0" smtClean="0"/>
          </a:p>
          <a:p>
            <a:r>
              <a:rPr lang="es-ES" sz="1200" b="1" kern="1200" dirty="0" smtClean="0">
                <a:solidFill>
                  <a:schemeClr val="tx1"/>
                </a:solidFill>
                <a:latin typeface="+mn-lt"/>
                <a:ea typeface="+mn-ea"/>
                <a:cs typeface="+mn-cs"/>
              </a:rPr>
              <a:t>El diseño, fabricación, pruebas y tendido</a:t>
            </a:r>
            <a:r>
              <a:rPr lang="es-ES" sz="1200" b="1" kern="1200" baseline="0" dirty="0" smtClean="0">
                <a:solidFill>
                  <a:schemeClr val="tx1"/>
                </a:solidFill>
                <a:latin typeface="+mn-lt"/>
                <a:ea typeface="+mn-ea"/>
                <a:cs typeface="+mn-cs"/>
              </a:rPr>
              <a:t> y conexionado</a:t>
            </a:r>
            <a:r>
              <a:rPr lang="es-ES" sz="1200" b="1" kern="1200" dirty="0" smtClean="0">
                <a:solidFill>
                  <a:schemeClr val="tx1"/>
                </a:solidFill>
                <a:latin typeface="+mn-lt"/>
                <a:ea typeface="+mn-ea"/>
                <a:cs typeface="+mn-cs"/>
              </a:rPr>
              <a:t> de los cables de energía estará de acuerdo con la última edición de normas en vigor </a:t>
            </a:r>
            <a:endParaRPr lang="es-ES" b="1"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33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 principal característica para el suministro eléctrico será una doble acometida en </a:t>
            </a:r>
            <a:r>
              <a:rPr lang="es-ES" b="1" dirty="0" smtClean="0"/>
              <a:t>34.5 kV</a:t>
            </a:r>
            <a:r>
              <a:rPr lang="es-ES" dirty="0" smtClean="0"/>
              <a:t>, aún así también se deberá presentar un estudio técnico</a:t>
            </a:r>
            <a:r>
              <a:rPr lang="es-ES" baseline="0" dirty="0" smtClean="0"/>
              <a:t> y económico de un suministro de energía en </a:t>
            </a:r>
            <a:r>
              <a:rPr lang="es-ES" b="1" baseline="0" dirty="0" smtClean="0"/>
              <a:t>13.8 kV.</a:t>
            </a:r>
          </a:p>
          <a:p>
            <a:endParaRPr lang="es-E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effectLst>
                  <a:outerShdw blurRad="38100" dist="38100" dir="2700000" algn="tl">
                    <a:srgbClr val="000000">
                      <a:alpha val="43137"/>
                    </a:srgbClr>
                  </a:outerShdw>
                </a:effectLst>
                <a:ea typeface="Verdana" pitchFamily="34" charset="0"/>
                <a:cs typeface="Verdana" pitchFamily="34" charset="0"/>
              </a:rPr>
              <a:t>El análisis de elección del tipo de suministro en</a:t>
            </a:r>
            <a:r>
              <a:rPr lang="es-ES" baseline="0" dirty="0" smtClean="0">
                <a:effectLst>
                  <a:outerShdw blurRad="38100" dist="38100" dir="2700000" algn="tl">
                    <a:srgbClr val="000000">
                      <a:alpha val="43137"/>
                    </a:srgbClr>
                  </a:outerShdw>
                </a:effectLst>
                <a:ea typeface="Verdana" pitchFamily="34" charset="0"/>
                <a:cs typeface="Verdana" pitchFamily="34" charset="0"/>
              </a:rPr>
              <a:t> las diferentes tensiones </a:t>
            </a:r>
            <a:r>
              <a:rPr lang="es-ES" dirty="0" smtClean="0">
                <a:effectLst>
                  <a:outerShdw blurRad="38100" dist="38100" dir="2700000" algn="tl">
                    <a:srgbClr val="000000">
                      <a:alpha val="43137"/>
                    </a:srgbClr>
                  </a:outerShdw>
                </a:effectLst>
                <a:ea typeface="Verdana" pitchFamily="34" charset="0"/>
                <a:cs typeface="Verdana" pitchFamily="34" charset="0"/>
              </a:rPr>
              <a:t>estará sustentado  y comparando  tanto técnicamente</a:t>
            </a:r>
            <a:r>
              <a:rPr lang="es-ES" baseline="0" dirty="0" smtClean="0">
                <a:effectLst>
                  <a:outerShdw blurRad="38100" dist="38100" dir="2700000" algn="tl">
                    <a:srgbClr val="000000">
                      <a:alpha val="43137"/>
                    </a:srgbClr>
                  </a:outerShdw>
                </a:effectLst>
                <a:ea typeface="Verdana" pitchFamily="34" charset="0"/>
                <a:cs typeface="Verdana" pitchFamily="34" charset="0"/>
              </a:rPr>
              <a:t> como </a:t>
            </a:r>
            <a:r>
              <a:rPr lang="es-ES" dirty="0" smtClean="0">
                <a:effectLst>
                  <a:outerShdw blurRad="38100" dist="38100" dir="2700000" algn="tl">
                    <a:srgbClr val="000000">
                      <a:alpha val="43137"/>
                    </a:srgbClr>
                  </a:outerShdw>
                </a:effectLst>
                <a:ea typeface="Verdana" pitchFamily="34" charset="0"/>
                <a:cs typeface="Verdana" pitchFamily="34" charset="0"/>
              </a:rPr>
              <a:t>económicamente con  las 2 opciones presentadas definiendo cual será el más recomendable para la Línea 2 de Metro de Panamá.</a:t>
            </a:r>
            <a:r>
              <a:rPr lang="es-ES" baseline="0" dirty="0" smtClean="0">
                <a:effectLst>
                  <a:outerShdw blurRad="38100" dist="38100" dir="2700000" algn="tl">
                    <a:srgbClr val="000000">
                      <a:alpha val="43137"/>
                    </a:srgbClr>
                  </a:outerShdw>
                </a:effectLst>
                <a:ea typeface="Verdana" pitchFamily="34" charset="0"/>
                <a:cs typeface="Verdana" pitchFamily="34" charset="0"/>
              </a:rPr>
              <a:t> </a:t>
            </a:r>
            <a:r>
              <a:rPr lang="es-ES" b="1" baseline="0" dirty="0" smtClean="0">
                <a:effectLst>
                  <a:outerShdw blurRad="38100" dist="38100" dir="2700000" algn="tl">
                    <a:srgbClr val="000000">
                      <a:alpha val="43137"/>
                    </a:srgbClr>
                  </a:outerShdw>
                </a:effectLst>
                <a:ea typeface="Verdana" pitchFamily="34" charset="0"/>
                <a:cs typeface="Verdana" pitchFamily="34" charset="0"/>
              </a:rPr>
              <a:t>Hay que tener </a:t>
            </a:r>
            <a:r>
              <a:rPr lang="es-ES" b="1" dirty="0" smtClean="0">
                <a:effectLst>
                  <a:outerShdw blurRad="38100" dist="38100" dir="2700000" algn="tl">
                    <a:srgbClr val="000000">
                      <a:alpha val="43137"/>
                    </a:srgbClr>
                  </a:outerShdw>
                </a:effectLst>
                <a:ea typeface="Verdana" pitchFamily="34" charset="0"/>
                <a:cs typeface="Verdana" pitchFamily="34" charset="0"/>
              </a:rPr>
              <a:t> en cuenta, el cualquiera de los casos, la fase futura</a:t>
            </a:r>
            <a:r>
              <a:rPr lang="es-ES" dirty="0" smtClean="0">
                <a:effectLst>
                  <a:outerShdw blurRad="38100" dist="38100" dir="2700000" algn="tl">
                    <a:srgbClr val="000000">
                      <a:alpha val="43137"/>
                    </a:srgbClr>
                  </a:outerShdw>
                </a:effectLst>
                <a:ea typeface="Verdana" pitchFamily="34" charset="0"/>
                <a:cs typeface="Verdana"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effectLst>
                <a:outerShdw blurRad="38100" dist="38100" dir="2700000" algn="tl">
                  <a:srgbClr val="000000">
                    <a:alpha val="43137"/>
                  </a:srgbClr>
                </a:outerShdw>
              </a:effectLst>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effectLst>
                  <a:outerShdw blurRad="38100" dist="38100" dir="2700000" algn="tl">
                    <a:srgbClr val="000000">
                      <a:alpha val="43137"/>
                    </a:srgbClr>
                  </a:outerShdw>
                </a:effectLst>
                <a:ea typeface="Verdana" pitchFamily="34" charset="0"/>
                <a:cs typeface="Verdana" pitchFamily="34" charset="0"/>
              </a:rPr>
              <a:t>El sistema </a:t>
            </a:r>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5</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debe</a:t>
            </a:r>
            <a:r>
              <a:rPr lang="es-ES" baseline="0" dirty="0" smtClean="0"/>
              <a:t> realizar un estudio de cobertura y</a:t>
            </a:r>
            <a:endParaRPr lang="es-ES" dirty="0" smtClean="0"/>
          </a:p>
          <a:p>
            <a:r>
              <a:rPr lang="es-ES" dirty="0" smtClean="0"/>
              <a:t>Contará con:</a:t>
            </a:r>
          </a:p>
          <a:p>
            <a:endParaRPr lang="es-ES" dirty="0" smtClean="0"/>
          </a:p>
          <a:p>
            <a:r>
              <a:rPr lang="es-ES" dirty="0" smtClean="0"/>
              <a:t>Instalación exterior.</a:t>
            </a:r>
          </a:p>
          <a:p>
            <a:r>
              <a:rPr lang="es-ES" dirty="0" smtClean="0"/>
              <a:t>Instalación interior.</a:t>
            </a:r>
          </a:p>
          <a:p>
            <a:endParaRPr lang="es-ES" dirty="0" smtClean="0"/>
          </a:p>
          <a:p>
            <a:r>
              <a:rPr lang="es-ES" dirty="0" smtClean="0"/>
              <a:t>La instalación será en Estaciones y zona de Patio y Talleres</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38</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Para reducir la corrosión se debe tener en cuenta un sistema de protección catódica, de esta forma evitaremos: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Corrosión a estructuras metálicas.</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Riesgos de sobrecalentamiento, arcos,</a:t>
            </a:r>
            <a:r>
              <a:rPr lang="es-ES" baseline="0" dirty="0" smtClean="0"/>
              <a:t> etc.</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Daños a los sistemas de señalización y comunicación.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Influencia a sistemas eléctricos vecinos.</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39</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40</a:t>
            </a:fld>
            <a:endParaRPr lang="es-ES"/>
          </a:p>
        </p:txBody>
      </p:sp>
    </p:spTree>
    <p:extLst>
      <p:ext uri="{BB962C8B-B14F-4D97-AF65-F5344CB8AC3E}">
        <p14:creationId xmlns:p14="http://schemas.microsoft.com/office/powerpoint/2010/main" val="4092288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41</a:t>
            </a:fld>
            <a:endParaRPr lang="es-ES"/>
          </a:p>
        </p:txBody>
      </p:sp>
    </p:spTree>
    <p:extLst>
      <p:ext uri="{BB962C8B-B14F-4D97-AF65-F5344CB8AC3E}">
        <p14:creationId xmlns:p14="http://schemas.microsoft.com/office/powerpoint/2010/main" val="4092288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42</a:t>
            </a:fld>
            <a:endParaRPr lang="es-ES"/>
          </a:p>
        </p:txBody>
      </p:sp>
    </p:spTree>
    <p:extLst>
      <p:ext uri="{BB962C8B-B14F-4D97-AF65-F5344CB8AC3E}">
        <p14:creationId xmlns:p14="http://schemas.microsoft.com/office/powerpoint/2010/main" val="177292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Esquemas tipo</a:t>
            </a:r>
            <a:r>
              <a:rPr lang="es-ES" baseline="0" dirty="0" smtClean="0"/>
              <a:t> del sistema de acometida.</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esquema</a:t>
            </a:r>
            <a:r>
              <a:rPr lang="es-ES" baseline="0" dirty="0" smtClean="0"/>
              <a:t> eléctrico será en anillo abierto.</a:t>
            </a:r>
          </a:p>
          <a:p>
            <a:endParaRPr lang="es-ES" baseline="0" dirty="0" smtClean="0"/>
          </a:p>
          <a:p>
            <a:r>
              <a:rPr lang="es-ES" baseline="0" dirty="0" smtClean="0"/>
              <a:t>Dos acometidas como se ha mencionado anteriormente.</a:t>
            </a:r>
          </a:p>
          <a:p>
            <a:endParaRPr lang="es-ES" baseline="0" dirty="0" smtClean="0"/>
          </a:p>
          <a:p>
            <a:r>
              <a:rPr lang="es-ES" baseline="0" dirty="0" smtClean="0"/>
              <a:t>La distribución será con “barra seccionada”</a:t>
            </a:r>
          </a:p>
          <a:p>
            <a:endParaRPr lang="es-ES" baseline="0" dirty="0" smtClean="0"/>
          </a:p>
          <a:p>
            <a:r>
              <a:rPr lang="es-ES" baseline="0" dirty="0" smtClean="0"/>
              <a:t>En caso de falla, cualquiera de los dos alimentadores que quede en servicio prestará todos los servicios a la Línea sin limitación alguna.</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7</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El sistema integrará las siguientes instalaciones:</a:t>
            </a:r>
          </a:p>
          <a:p>
            <a:endParaRPr lang="es-ES" dirty="0" smtClean="0"/>
          </a:p>
          <a:p>
            <a:r>
              <a:rPr lang="es-ES" dirty="0" smtClean="0"/>
              <a:t>SET – Transformando la energía a 1.500 VDC para el sistema de catenaria</a:t>
            </a:r>
          </a:p>
          <a:p>
            <a:r>
              <a:rPr lang="es-ES" dirty="0" smtClean="0"/>
              <a:t>SEP – Transformando la energía a 480/277, 208/120 y 240/120 VAC</a:t>
            </a:r>
            <a:r>
              <a:rPr lang="es-ES" baseline="0" dirty="0" smtClean="0"/>
              <a:t> para servicios auxiliares.</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8</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 dimensionarán para la distribución de la MT para cada uno de los circuitos.</a:t>
            </a:r>
          </a:p>
          <a:p>
            <a:endParaRPr lang="es-ES" dirty="0" smtClean="0"/>
          </a:p>
          <a:p>
            <a:r>
              <a:rPr lang="es-ES" dirty="0" smtClean="0"/>
              <a:t>Deben soportar </a:t>
            </a:r>
            <a:r>
              <a:rPr lang="es-ES" dirty="0" err="1" smtClean="0"/>
              <a:t>cdt</a:t>
            </a:r>
            <a:r>
              <a:rPr lang="es-ES" baseline="0" dirty="0" smtClean="0"/>
              <a:t> por encima de lo permitido por normativa.</a:t>
            </a:r>
            <a:endParaRPr lang="es-ES" dirty="0" smtClean="0"/>
          </a:p>
          <a:p>
            <a:endParaRPr lang="es-ES" dirty="0" smtClean="0"/>
          </a:p>
          <a:p>
            <a:r>
              <a:rPr lang="es-ES" dirty="0" smtClean="0"/>
              <a:t>El material será cobre o aluminio.</a:t>
            </a:r>
          </a:p>
          <a:p>
            <a:endParaRPr lang="es-ES" dirty="0" smtClean="0"/>
          </a:p>
          <a:p>
            <a:r>
              <a:rPr lang="es-ES" dirty="0" smtClean="0"/>
              <a:t>Se dotarán de detectores de falla.</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Composición</a:t>
            </a:r>
            <a:r>
              <a:rPr lang="es-ES" baseline="0" dirty="0" smtClean="0"/>
              <a:t> del cable</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10</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Los equipos deben recibir y enviar datos que</a:t>
            </a:r>
            <a:r>
              <a:rPr lang="es-ES" baseline="0" dirty="0" smtClean="0"/>
              <a:t> serán recogidos por</a:t>
            </a:r>
            <a:r>
              <a:rPr lang="es-ES" dirty="0" smtClean="0"/>
              <a:t> el sistema SCADA.</a:t>
            </a:r>
          </a:p>
          <a:p>
            <a:endParaRPr lang="es-ES" dirty="0" smtClean="0"/>
          </a:p>
          <a:p>
            <a:r>
              <a:rPr lang="es-ES" dirty="0" smtClean="0"/>
              <a:t>Las protecciones </a:t>
            </a:r>
            <a:r>
              <a:rPr lang="es-ES" b="1" dirty="0" smtClean="0"/>
              <a:t>deben estar coordinadas</a:t>
            </a:r>
            <a:r>
              <a:rPr lang="es-ES" b="1" baseline="0" dirty="0" smtClean="0"/>
              <a:t> “aguas arriba” </a:t>
            </a:r>
            <a:r>
              <a:rPr lang="es-ES" baseline="0" dirty="0" smtClean="0"/>
              <a:t>con la compañía suministradora.</a:t>
            </a:r>
          </a:p>
          <a:p>
            <a:endParaRPr lang="es-ES" baseline="0" dirty="0" smtClean="0"/>
          </a:p>
          <a:p>
            <a:r>
              <a:rPr lang="es-ES" baseline="0" dirty="0" smtClean="0"/>
              <a:t>Los equipos deben estar equipados para poder realizar la medición de </a:t>
            </a:r>
            <a:r>
              <a:rPr lang="es-ES" b="1" baseline="0" dirty="0" smtClean="0"/>
              <a:t>todos</a:t>
            </a:r>
            <a:r>
              <a:rPr lang="es-ES" baseline="0" dirty="0" smtClean="0"/>
              <a:t> los parámetros eléctricos.</a:t>
            </a:r>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11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Estarán equipadas </a:t>
            </a:r>
            <a:r>
              <a:rPr lang="es-ES" baseline="0" dirty="0" smtClean="0"/>
              <a:t>con un transformador – doble rectificador.</a:t>
            </a:r>
          </a:p>
          <a:p>
            <a:endParaRPr lang="es-ES" baseline="0" dirty="0" smtClean="0"/>
          </a:p>
          <a:p>
            <a:r>
              <a:rPr lang="es-ES" baseline="0" dirty="0" smtClean="0"/>
              <a:t>Las SET colaterales a cualquier SET  que quede desconectada debe tener la capacidad para suministrar la energía requerida por el tramo afectado.</a:t>
            </a:r>
          </a:p>
          <a:p>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1743880E-113A-439C-8088-8EB88C7BC934}" type="slidenum">
              <a:rPr lang="es-ES" smtClean="0"/>
              <a:pPr/>
              <a:t>13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B098D60-E3A2-4FB3-839B-3EFC75643F11}" type="datetimeFigureOut">
              <a:rPr lang="es-ES" smtClean="0"/>
              <a:pPr/>
              <a:t>03/10/2014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97B30FA8-CFAC-43FF-BA6B-0CA44571A447}"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98D60-E3A2-4FB3-839B-3EFC75643F11}" type="datetimeFigureOut">
              <a:rPr lang="es-ES" smtClean="0"/>
              <a:pPr/>
              <a:t>03/10/2014</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30FA8-CFAC-43FF-BA6B-0CA44571A447}" type="slidenum">
              <a:rPr lang="es-ES" smtClean="0"/>
              <a:pPr/>
              <a:t>‹Nº›</a:t>
            </a:fld>
            <a:endParaRPr lang="es-ES" dirty="0"/>
          </a:p>
        </p:txBody>
      </p:sp>
      <p:sp>
        <p:nvSpPr>
          <p:cNvPr id="7" name="6 CuadroTexto"/>
          <p:cNvSpPr txBox="1"/>
          <p:nvPr userDrawn="1"/>
        </p:nvSpPr>
        <p:spPr>
          <a:xfrm rot="19800000">
            <a:off x="1035151" y="2695225"/>
            <a:ext cx="7253830" cy="1477328"/>
          </a:xfrm>
          <a:prstGeom prst="rect">
            <a:avLst/>
          </a:prstGeom>
          <a:noFill/>
        </p:spPr>
        <p:txBody>
          <a:bodyPr wrap="square" rtlCol="0">
            <a:spAutoFit/>
          </a:bodyPr>
          <a:lstStyle/>
          <a:p>
            <a:pPr algn="ctr"/>
            <a:r>
              <a:rPr lang="es-ES_tradnl" sz="3000" b="1" baseline="0" dirty="0" smtClean="0">
                <a:solidFill>
                  <a:schemeClr val="bg1">
                    <a:lumMod val="65000"/>
                  </a:schemeClr>
                </a:solidFill>
              </a:rPr>
              <a:t>DOCUMENTO SÓLO INFORMATIVO QUE NO CONSTITUYE NI FORMA PARTE DE LOS PLIEGOS DE LICITACIÓN</a:t>
            </a:r>
            <a:endParaRPr lang="es-ES" sz="3000" b="1"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0000"/>
            <a:lum/>
            <a:extLst>
              <a:ext uri="{BEBA8EAE-BF5A-486C-A8C5-ECC9F3942E4B}">
                <a14:imgProps xmlns:a14="http://schemas.microsoft.com/office/drawing/2010/main">
                  <a14:imgLayer r:embed="rId3">
                    <a14:imgEffect>
                      <a14:sharpenSoften amount="-100000"/>
                    </a14:imgEffect>
                  </a14:imgLayer>
                </a14:imgProps>
              </a:ext>
            </a:extLst>
          </a:blip>
          <a:srcRect/>
          <a:stretch>
            <a:fillRect t="-10000" b="-10000"/>
          </a:stretch>
        </a:blipFill>
        <a:effectLst/>
      </p:bgPr>
    </p:bg>
    <p:spTree>
      <p:nvGrpSpPr>
        <p:cNvPr id="1" name=""/>
        <p:cNvGrpSpPr/>
        <p:nvPr/>
      </p:nvGrpSpPr>
      <p:grpSpPr>
        <a:xfrm>
          <a:off x="0" y="0"/>
          <a:ext cx="0" cy="0"/>
          <a:chOff x="0" y="0"/>
          <a:chExt cx="0" cy="0"/>
        </a:xfrm>
      </p:grpSpPr>
      <p:sp>
        <p:nvSpPr>
          <p:cNvPr id="15" name="1 Título"/>
          <p:cNvSpPr>
            <a:spLocks noGrp="1"/>
          </p:cNvSpPr>
          <p:nvPr>
            <p:ph type="ctrTitle"/>
          </p:nvPr>
        </p:nvSpPr>
        <p:spPr>
          <a:xfrm>
            <a:off x="743662" y="3140968"/>
            <a:ext cx="7772400" cy="576000"/>
          </a:xfrm>
        </p:spPr>
        <p:txBody>
          <a:bodyPr>
            <a:normAutofit fontScale="90000"/>
          </a:bodyPr>
          <a:lstStyle/>
          <a:p>
            <a:pPr algn="l"/>
            <a:r>
              <a:rPr lang="es-PA" sz="2400" b="1" dirty="0" smtClean="0">
                <a:solidFill>
                  <a:prstClr val="black"/>
                </a:solidFill>
                <a:effectLst>
                  <a:outerShdw blurRad="38100" dist="38100" dir="2700000" algn="tl">
                    <a:srgbClr val="000000">
                      <a:alpha val="43137"/>
                    </a:srgbClr>
                  </a:outerShdw>
                </a:effectLst>
              </a:rPr>
              <a:t/>
            </a:r>
            <a:br>
              <a:rPr lang="es-PA" sz="2400" b="1" dirty="0" smtClean="0">
                <a:solidFill>
                  <a:prstClr val="black"/>
                </a:solidFill>
                <a:effectLst>
                  <a:outerShdw blurRad="38100" dist="38100" dir="2700000" algn="tl">
                    <a:srgbClr val="000000">
                      <a:alpha val="43137"/>
                    </a:srgbClr>
                  </a:outerShdw>
                </a:effectLst>
              </a:rPr>
            </a:br>
            <a:r>
              <a:rPr lang="es-PA" sz="4600" b="1" dirty="0" smtClean="0">
                <a:solidFill>
                  <a:srgbClr val="0033CC"/>
                </a:solidFill>
                <a:effectLst>
                  <a:outerShdw blurRad="38100" dist="38100" dir="2700000" algn="tl">
                    <a:srgbClr val="000000">
                      <a:alpha val="43137"/>
                    </a:srgbClr>
                  </a:outerShdw>
                </a:effectLst>
              </a:rPr>
              <a:t>Reunión previa y de homologación</a:t>
            </a:r>
            <a:r>
              <a:rPr lang="es-PA" b="1" dirty="0" smtClean="0">
                <a:solidFill>
                  <a:prstClr val="black"/>
                </a:solidFill>
                <a:effectLst>
                  <a:outerShdw blurRad="38100" dist="38100" dir="2700000" algn="tl">
                    <a:srgbClr val="000000">
                      <a:alpha val="43137"/>
                    </a:srgbClr>
                  </a:outerShdw>
                </a:effectLst>
              </a:rPr>
              <a:t/>
            </a:r>
            <a:br>
              <a:rPr lang="es-PA" b="1" dirty="0" smtClean="0">
                <a:solidFill>
                  <a:prstClr val="black"/>
                </a:solidFill>
                <a:effectLst>
                  <a:outerShdw blurRad="38100" dist="38100" dir="2700000" algn="tl">
                    <a:srgbClr val="000000">
                      <a:alpha val="43137"/>
                    </a:srgbClr>
                  </a:outerShdw>
                </a:effectLst>
              </a:rPr>
            </a:br>
            <a:endParaRPr lang="es-ES" sz="3100" b="1" dirty="0">
              <a:solidFill>
                <a:prstClr val="black"/>
              </a:solidFill>
              <a:effectLst>
                <a:outerShdw blurRad="38100" dist="38100" dir="2700000" algn="tl">
                  <a:srgbClr val="000000">
                    <a:alpha val="43137"/>
                  </a:srgbClr>
                </a:outerShdw>
              </a:effectLst>
            </a:endParaRPr>
          </a:p>
        </p:txBody>
      </p:sp>
      <p:sp>
        <p:nvSpPr>
          <p:cNvPr id="16"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22" name="9 Marcador de pie de página"/>
          <p:cNvSpPr>
            <a:spLocks noGrp="1"/>
          </p:cNvSpPr>
          <p:nvPr>
            <p:ph type="ftr" sz="quarter" idx="11"/>
          </p:nvPr>
        </p:nvSpPr>
        <p:spPr>
          <a:xfrm>
            <a:off x="2339752" y="6381328"/>
            <a:ext cx="4644640" cy="365125"/>
          </a:xfrm>
        </p:spPr>
        <p:txBody>
          <a:bodyPr/>
          <a:lstStyle/>
          <a:p>
            <a:pPr algn="l"/>
            <a:r>
              <a:rPr lang="es-ES" b="1" dirty="0" smtClean="0"/>
              <a:t>Gobierno de la República de Panamá - Línea </a:t>
            </a:r>
            <a:r>
              <a:rPr lang="es-ES" b="1" dirty="0"/>
              <a:t>2</a:t>
            </a:r>
            <a:r>
              <a:rPr lang="es-ES" b="1" dirty="0" smtClean="0"/>
              <a:t> del Metro de Panamá</a:t>
            </a:r>
            <a:endParaRPr lang="es-ES" b="1" dirty="0"/>
          </a:p>
        </p:txBody>
      </p:sp>
      <p:sp>
        <p:nvSpPr>
          <p:cNvPr id="21"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a:t>
            </a:fld>
            <a:endParaRPr lang="es-ES" dirty="0"/>
          </a:p>
        </p:txBody>
      </p:sp>
      <p:cxnSp>
        <p:nvCxnSpPr>
          <p:cNvPr id="23" name="22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CuadroTexto"/>
          <p:cNvSpPr txBox="1"/>
          <p:nvPr/>
        </p:nvSpPr>
        <p:spPr>
          <a:xfrm>
            <a:off x="5940416" y="5373160"/>
            <a:ext cx="2520000" cy="468000"/>
          </a:xfrm>
          <a:prstGeom prst="rect">
            <a:avLst/>
          </a:prstGeom>
        </p:spPr>
        <p:txBody>
          <a:bodyPr wrap="square" rtlCol="0">
            <a:spAutoFit/>
          </a:bodyPr>
          <a:lstStyle/>
          <a:p>
            <a:r>
              <a:rPr lang="es-PA" sz="2400" b="1" dirty="0">
                <a:solidFill>
                  <a:srgbClr val="C00000"/>
                </a:solidFill>
                <a:effectLst>
                  <a:outerShdw blurRad="38100" dist="38100" dir="2700000" algn="tl">
                    <a:srgbClr val="000000">
                      <a:alpha val="43137"/>
                    </a:srgbClr>
                  </a:outerShdw>
                </a:effectLst>
              </a:rPr>
              <a:t>09.30-10.03 </a:t>
            </a:r>
            <a:r>
              <a:rPr lang="es-PA" sz="2400" b="1" dirty="0" smtClean="0">
                <a:solidFill>
                  <a:srgbClr val="C00000"/>
                </a:solidFill>
                <a:effectLst>
                  <a:outerShdw blurRad="38100" dist="38100" dir="2700000" algn="tl">
                    <a:srgbClr val="000000">
                      <a:alpha val="43137"/>
                    </a:srgbClr>
                  </a:outerShdw>
                </a:effectLst>
              </a:rPr>
              <a:t>/2014</a:t>
            </a:r>
            <a:endParaRPr lang="es-ES" sz="2400" dirty="0">
              <a:solidFill>
                <a:srgbClr val="C00000"/>
              </a:solidFill>
            </a:endParaRPr>
          </a:p>
        </p:txBody>
      </p:sp>
      <p:sp>
        <p:nvSpPr>
          <p:cNvPr id="4" name="3 CuadroTexto"/>
          <p:cNvSpPr txBox="1"/>
          <p:nvPr/>
        </p:nvSpPr>
        <p:spPr>
          <a:xfrm>
            <a:off x="972416" y="1700808"/>
            <a:ext cx="7344000" cy="1200329"/>
          </a:xfrm>
          <a:prstGeom prst="rect">
            <a:avLst/>
          </a:prstGeom>
          <a:noFill/>
        </p:spPr>
        <p:txBody>
          <a:bodyPr wrap="square" rtlCol="0">
            <a:spAutoFit/>
          </a:bodyPr>
          <a:lstStyle/>
          <a:p>
            <a:pPr algn="just"/>
            <a:r>
              <a:rPr lang="es-PA" b="1" dirty="0">
                <a:solidFill>
                  <a:prstClr val="black"/>
                </a:solidFill>
                <a:effectLst>
                  <a:outerShdw blurRad="38100" dist="38100" dir="2700000" algn="tl">
                    <a:srgbClr val="000000">
                      <a:alpha val="43137"/>
                    </a:srgbClr>
                  </a:outerShdw>
                </a:effectLst>
              </a:rPr>
              <a:t>Servicios  de ingeniería de diseño, construcción de las obras civiles, instalaciones auxiliares de línea y estaciones, suministro e instalación del sistema integral ferroviario que incluye el material rodante y  puesta en marcha de la Línea 2 del Metro de Panamá</a:t>
            </a:r>
            <a:endParaRPr lang="es-ES"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 y="270000"/>
            <a:ext cx="126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349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692696"/>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Cables Media Tensión</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10</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descr="media-tensione-unipolare.jpg"/>
          <p:cNvPicPr>
            <a:picLocks noChangeAspect="1"/>
          </p:cNvPicPr>
          <p:nvPr/>
        </p:nvPicPr>
        <p:blipFill>
          <a:blip r:embed="rId5" cstate="email">
            <a:clrChange>
              <a:clrFrom>
                <a:srgbClr val="FFFFFF"/>
              </a:clrFrom>
              <a:clrTo>
                <a:srgbClr val="FFFFFF">
                  <a:alpha val="0"/>
                </a:srgbClr>
              </a:clrTo>
            </a:clrChange>
          </a:blip>
          <a:stretch>
            <a:fillRect/>
          </a:stretch>
        </p:blipFill>
        <p:spPr>
          <a:xfrm>
            <a:off x="1133487" y="2314934"/>
            <a:ext cx="3096344" cy="2698242"/>
          </a:xfrm>
          <a:prstGeom prst="rect">
            <a:avLst/>
          </a:prstGeom>
        </p:spPr>
      </p:pic>
      <p:pic>
        <p:nvPicPr>
          <p:cNvPr id="13" name="12 Imagen" descr="cable.jpg"/>
          <p:cNvPicPr>
            <a:picLocks noChangeAspect="1"/>
          </p:cNvPicPr>
          <p:nvPr/>
        </p:nvPicPr>
        <p:blipFill>
          <a:blip r:embed="rId6" cstate="email">
            <a:clrChange>
              <a:clrFrom>
                <a:srgbClr val="FFFFFF"/>
              </a:clrFrom>
              <a:clrTo>
                <a:srgbClr val="FFFFFF">
                  <a:alpha val="0"/>
                </a:srgbClr>
              </a:clrTo>
            </a:clrChange>
          </a:blip>
          <a:stretch>
            <a:fillRect/>
          </a:stretch>
        </p:blipFill>
        <p:spPr>
          <a:xfrm>
            <a:off x="5004048" y="2276872"/>
            <a:ext cx="2405402" cy="2736304"/>
          </a:xfrm>
          <a:prstGeom prst="rect">
            <a:avLst/>
          </a:prstGeom>
        </p:spPr>
      </p:pic>
      <p:sp>
        <p:nvSpPr>
          <p:cNvPr id="14" name="13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4556666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323528" y="836712"/>
            <a:ext cx="8640960" cy="523220"/>
          </a:xfrm>
          <a:prstGeom prst="rect">
            <a:avLst/>
          </a:prstGeom>
          <a:noFill/>
        </p:spPr>
        <p:txBody>
          <a:bodyPr wrap="square" rtlCol="0">
            <a:spAutoFit/>
          </a:bodyPr>
          <a:lstStyle/>
          <a:p>
            <a:r>
              <a:rPr lang="es-ES" sz="2800" dirty="0" smtClean="0"/>
              <a:t>Sistema de protección, medición , comunicación y control.</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11</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323528" y="1359932"/>
            <a:ext cx="8460940" cy="5184576"/>
          </a:xfrm>
        </p:spPr>
        <p:txBody>
          <a:bodyPr>
            <a:noAutofit/>
          </a:bodyPr>
          <a:lstStyle/>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Todos los equipos ubicados en Subestaciones de Acometida deben tener la capacidad de enviar y recibir datos que serán recogidos por el SCADA a través del sistema de Telemando de Energía, integrado por un control distribuido en cada Subestación a través de dispositivos de campo controlados por un PLC (Programador Lógico de Control).</a:t>
            </a:r>
          </a:p>
          <a:p>
            <a:pPr marL="795338" lvl="2" indent="-342900">
              <a:buNone/>
            </a:pPr>
            <a:r>
              <a:rPr lang="es-ES" sz="1800" dirty="0">
                <a:effectLst>
                  <a:outerShdw blurRad="38100" dist="38100" dir="2700000" algn="tl">
                    <a:srgbClr val="000000">
                      <a:alpha val="43137"/>
                    </a:srgbClr>
                  </a:outerShdw>
                </a:effectLst>
                <a:ea typeface="Verdana" pitchFamily="34" charset="0"/>
                <a:cs typeface="Verdana" pitchFamily="34" charset="0"/>
              </a:rPr>
              <a:t>	El objetivo principal será la representación en pantalla del esquema unifilar y su estado en “tiempo real” con el fin de identificar y aislar selectivamente las fallas de forma fácil y rápida para seguir operando con un servicio óptimo.</a:t>
            </a:r>
          </a:p>
          <a:p>
            <a:pPr algn="just">
              <a:buNone/>
            </a:pPr>
            <a:endParaRPr lang="es-ES" sz="1800" dirty="0" smtClean="0">
              <a:latin typeface="Verdana" pitchFamily="34" charset="0"/>
              <a:ea typeface="Verdana" pitchFamily="34" charset="0"/>
              <a:cs typeface="Verdana" pitchFamily="34" charset="0"/>
            </a:endParaRP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Las protecciones deben estar coordinadas con las protecciones “aguas arriba” de las compañías operadoras, asegurando la confiabilidad de protección evitando falsos disparos o disfunciones.</a:t>
            </a:r>
          </a:p>
          <a:p>
            <a:pPr marL="800100" lvl="2" indent="-342900"/>
            <a:endParaRPr lang="es-ES" sz="1800" dirty="0">
              <a:effectLst>
                <a:outerShdw blurRad="38100" dist="38100" dir="2700000" algn="tl">
                  <a:srgbClr val="000000">
                    <a:alpha val="43137"/>
                  </a:srgbClr>
                </a:outerShdw>
              </a:effectLst>
              <a:ea typeface="Verdana" pitchFamily="34" charset="0"/>
              <a:cs typeface="Verdana" pitchFamily="34" charset="0"/>
            </a:endParaRP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Se realizará la instalación de los equipos necesarios para la medición de todos los parámetros eléctricos del sistema de alimentación en las LAP. Las señales podrán ser monitoreadas y registradas en el Sistema SCADA del telemando de Energía.</a:t>
            </a:r>
          </a:p>
        </p:txBody>
      </p:sp>
      <p:sp>
        <p:nvSpPr>
          <p:cNvPr id="12" name="11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55576" y="3068960"/>
            <a:ext cx="7776000" cy="523220"/>
          </a:xfrm>
          <a:prstGeom prst="rect">
            <a:avLst/>
          </a:prstGeom>
          <a:noFill/>
        </p:spPr>
        <p:txBody>
          <a:bodyPr wrap="square" rtlCol="0">
            <a:spAutoFit/>
          </a:bodyPr>
          <a:lstStyle/>
          <a:p>
            <a:r>
              <a:rPr lang="es-ES" sz="2800" dirty="0" smtClean="0"/>
              <a:t>II. Subestaciones de Tracción (SET)</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12</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13</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395535" y="1844824"/>
            <a:ext cx="8352929" cy="4104456"/>
          </a:xfrm>
        </p:spPr>
        <p:txBody>
          <a:bodyPr>
            <a:noAutofit/>
          </a:bodyPr>
          <a:lstStyle/>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Las Subestaciones de Tracción (</a:t>
            </a:r>
            <a:r>
              <a:rPr lang="es-ES" sz="1800" dirty="0" err="1">
                <a:effectLst>
                  <a:outerShdw blurRad="38100" dist="38100" dir="2700000" algn="tl">
                    <a:srgbClr val="000000">
                      <a:alpha val="43137"/>
                    </a:srgbClr>
                  </a:outerShdw>
                </a:effectLst>
                <a:ea typeface="Verdana" pitchFamily="34" charset="0"/>
                <a:cs typeface="Verdana" pitchFamily="34" charset="0"/>
              </a:rPr>
              <a:t>SET’s</a:t>
            </a:r>
            <a:r>
              <a:rPr lang="es-ES" sz="1800" dirty="0">
                <a:effectLst>
                  <a:outerShdw blurRad="38100" dist="38100" dir="2700000" algn="tl">
                    <a:srgbClr val="000000">
                      <a:alpha val="43137"/>
                    </a:srgbClr>
                  </a:outerShdw>
                </a:effectLst>
                <a:ea typeface="Verdana" pitchFamily="34" charset="0"/>
                <a:cs typeface="Verdana" pitchFamily="34" charset="0"/>
              </a:rPr>
              <a:t>) tienen la función de transformar y rectificar por medio de puentes rectificadores, la tensión de alimentación (ya sea en 34.5 kV sistema preferente o en 13.8 kV) a tensión nominal de 1,500 VDC para la alimentación de la Línea Aérea de Contacto.</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Las </a:t>
            </a:r>
            <a:r>
              <a:rPr lang="es-ES" sz="1800" dirty="0" err="1">
                <a:effectLst>
                  <a:outerShdw blurRad="38100" dist="38100" dir="2700000" algn="tl">
                    <a:srgbClr val="000000">
                      <a:alpha val="43137"/>
                    </a:srgbClr>
                  </a:outerShdw>
                </a:effectLst>
                <a:ea typeface="Verdana" pitchFamily="34" charset="0"/>
                <a:cs typeface="Verdana" pitchFamily="34" charset="0"/>
              </a:rPr>
              <a:t>SET’s</a:t>
            </a:r>
            <a:r>
              <a:rPr lang="es-ES" sz="1800" dirty="0">
                <a:effectLst>
                  <a:outerShdw blurRad="38100" dist="38100" dir="2700000" algn="tl">
                    <a:srgbClr val="000000">
                      <a:alpha val="43137"/>
                    </a:srgbClr>
                  </a:outerShdw>
                </a:effectLst>
                <a:ea typeface="Verdana" pitchFamily="34" charset="0"/>
                <a:cs typeface="Verdana" pitchFamily="34" charset="0"/>
              </a:rPr>
              <a:t> se distribuirán a lo largo de la Línea 2, en áreas y locales específicos dentro de las estaciones (o anexas a ellas según Proyecto).</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En las estaciones finales o de extremo se instalarán </a:t>
            </a:r>
            <a:r>
              <a:rPr lang="es-ES" sz="1800" dirty="0" err="1">
                <a:effectLst>
                  <a:outerShdw blurRad="38100" dist="38100" dir="2700000" algn="tl">
                    <a:srgbClr val="000000">
                      <a:alpha val="43137"/>
                    </a:srgbClr>
                  </a:outerShdw>
                </a:effectLst>
                <a:ea typeface="Verdana" pitchFamily="34" charset="0"/>
                <a:cs typeface="Verdana" pitchFamily="34" charset="0"/>
              </a:rPr>
              <a:t>SET’s</a:t>
            </a:r>
            <a:r>
              <a:rPr lang="es-ES" sz="1800" dirty="0">
                <a:effectLst>
                  <a:outerShdw blurRad="38100" dist="38100" dir="2700000" algn="tl">
                    <a:srgbClr val="000000">
                      <a:alpha val="43137"/>
                    </a:srgbClr>
                  </a:outerShdw>
                </a:effectLst>
                <a:ea typeface="Verdana" pitchFamily="34" charset="0"/>
                <a:cs typeface="Verdana" pitchFamily="34" charset="0"/>
              </a:rPr>
              <a:t>.</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Las </a:t>
            </a:r>
            <a:r>
              <a:rPr lang="es-ES" sz="1800" dirty="0" err="1">
                <a:effectLst>
                  <a:outerShdw blurRad="38100" dist="38100" dir="2700000" algn="tl">
                    <a:srgbClr val="000000">
                      <a:alpha val="43137"/>
                    </a:srgbClr>
                  </a:outerShdw>
                </a:effectLst>
                <a:ea typeface="Verdana" pitchFamily="34" charset="0"/>
                <a:cs typeface="Verdana" pitchFamily="34" charset="0"/>
              </a:rPr>
              <a:t>SET’s</a:t>
            </a:r>
            <a:r>
              <a:rPr lang="es-ES" sz="1800" dirty="0">
                <a:effectLst>
                  <a:outerShdw blurRad="38100" dist="38100" dir="2700000" algn="tl">
                    <a:srgbClr val="000000">
                      <a:alpha val="43137"/>
                    </a:srgbClr>
                  </a:outerShdw>
                </a:effectLst>
                <a:ea typeface="Verdana" pitchFamily="34" charset="0"/>
                <a:cs typeface="Verdana" pitchFamily="34" charset="0"/>
              </a:rPr>
              <a:t> estarán equipadas con un transformador – doble rectificador (dodecafásico).</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Ante la desconexión de alguna de las subestaciones, debido a cualquier tipo de falla en la misma, el servicio de trenes debe mantenerse sin alteraciones. Esto supone que las </a:t>
            </a:r>
            <a:r>
              <a:rPr lang="es-ES" sz="1800" dirty="0" err="1">
                <a:effectLst>
                  <a:outerShdw blurRad="38100" dist="38100" dir="2700000" algn="tl">
                    <a:srgbClr val="000000">
                      <a:alpha val="43137"/>
                    </a:srgbClr>
                  </a:outerShdw>
                </a:effectLst>
                <a:ea typeface="Verdana" pitchFamily="34" charset="0"/>
                <a:cs typeface="Verdana" pitchFamily="34" charset="0"/>
              </a:rPr>
              <a:t>SET’s</a:t>
            </a:r>
            <a:r>
              <a:rPr lang="es-ES" sz="1800" dirty="0">
                <a:effectLst>
                  <a:outerShdw blurRad="38100" dist="38100" dir="2700000" algn="tl">
                    <a:srgbClr val="000000">
                      <a:alpha val="43137"/>
                    </a:srgbClr>
                  </a:outerShdw>
                </a:effectLst>
                <a:ea typeface="Verdana" pitchFamily="34" charset="0"/>
                <a:cs typeface="Verdana" pitchFamily="34" charset="0"/>
              </a:rPr>
              <a:t> colateral (a la SET desconectada) debe tener la capacidad suficiente para suministrar la energía requerida por el tramo </a:t>
            </a:r>
            <a:r>
              <a:rPr lang="es-ES" sz="1800" dirty="0" smtClean="0">
                <a:effectLst>
                  <a:outerShdw blurRad="38100" dist="38100" dir="2700000" algn="tl">
                    <a:srgbClr val="000000">
                      <a:alpha val="43137"/>
                    </a:srgbClr>
                  </a:outerShdw>
                </a:effectLst>
                <a:ea typeface="Verdana" pitchFamily="34" charset="0"/>
                <a:cs typeface="Verdana" pitchFamily="34" charset="0"/>
              </a:rPr>
              <a:t>afectado</a:t>
            </a:r>
            <a:endParaRPr lang="es-ES" sz="1800" dirty="0">
              <a:effectLst>
                <a:outerShdw blurRad="38100" dist="38100" dir="2700000" algn="tl">
                  <a:srgbClr val="000000">
                    <a:alpha val="43137"/>
                  </a:srgbClr>
                </a:outerShdw>
              </a:effectLst>
              <a:ea typeface="Verdana" pitchFamily="34" charset="0"/>
              <a:cs typeface="Verdana" pitchFamily="34" charset="0"/>
            </a:endParaRPr>
          </a:p>
        </p:txBody>
      </p:sp>
      <p:sp>
        <p:nvSpPr>
          <p:cNvPr id="12" name="11 CuadroTexto"/>
          <p:cNvSpPr txBox="1"/>
          <p:nvPr/>
        </p:nvSpPr>
        <p:spPr>
          <a:xfrm>
            <a:off x="467544" y="1052736"/>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Principales características</a:t>
            </a:r>
            <a:endParaRPr lang="es-ES" sz="2800" b="1" cap="small" dirty="0">
              <a:effectLst>
                <a:outerShdw blurRad="38100" dist="38100" dir="2700000" algn="tl">
                  <a:srgbClr val="000000">
                    <a:alpha val="43137"/>
                  </a:srgbClr>
                </a:outerShdw>
              </a:effectLst>
            </a:endParaRPr>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14</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395535" y="1844824"/>
            <a:ext cx="8280921" cy="4104456"/>
          </a:xfrm>
        </p:spPr>
        <p:txBody>
          <a:bodyPr>
            <a:noAutofit/>
          </a:bodyPr>
          <a:lstStyle/>
          <a:p>
            <a:pPr marL="800100" lvl="2" indent="-342900"/>
            <a:r>
              <a:rPr lang="es-ES" sz="1800" dirty="0" smtClean="0">
                <a:effectLst>
                  <a:outerShdw blurRad="38100" dist="38100" dir="2700000" algn="tl">
                    <a:srgbClr val="000000">
                      <a:alpha val="43137"/>
                    </a:srgbClr>
                  </a:outerShdw>
                </a:effectLst>
                <a:ea typeface="Verdana" pitchFamily="34" charset="0"/>
                <a:cs typeface="Verdana" pitchFamily="34" charset="0"/>
              </a:rPr>
              <a:t>Cada </a:t>
            </a:r>
            <a:r>
              <a:rPr lang="es-ES" sz="1800" dirty="0">
                <a:effectLst>
                  <a:outerShdw blurRad="38100" dist="38100" dir="2700000" algn="tl">
                    <a:srgbClr val="000000">
                      <a:alpha val="43137"/>
                    </a:srgbClr>
                  </a:outerShdw>
                </a:effectLst>
                <a:ea typeface="Verdana" pitchFamily="34" charset="0"/>
                <a:cs typeface="Verdana" pitchFamily="34" charset="0"/>
              </a:rPr>
              <a:t>SET podrá ser aislada por el lado de media tensión, así como por el lado de corriente directa (1.500 VDC), tanto de forma manual como remota por medio del sistema SCADA de Energía.</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Las </a:t>
            </a:r>
            <a:r>
              <a:rPr lang="es-ES" sz="1800" dirty="0" err="1">
                <a:effectLst>
                  <a:outerShdw blurRad="38100" dist="38100" dir="2700000" algn="tl">
                    <a:srgbClr val="000000">
                      <a:alpha val="43137"/>
                    </a:srgbClr>
                  </a:outerShdw>
                </a:effectLst>
                <a:ea typeface="Verdana" pitchFamily="34" charset="0"/>
                <a:cs typeface="Verdana" pitchFamily="34" charset="0"/>
              </a:rPr>
              <a:t>SET’s</a:t>
            </a:r>
            <a:r>
              <a:rPr lang="es-ES" sz="1800" dirty="0">
                <a:effectLst>
                  <a:outerShdw blurRad="38100" dist="38100" dir="2700000" algn="tl">
                    <a:srgbClr val="000000">
                      <a:alpha val="43137"/>
                    </a:srgbClr>
                  </a:outerShdw>
                </a:effectLst>
                <a:ea typeface="Verdana" pitchFamily="34" charset="0"/>
                <a:cs typeface="Verdana" pitchFamily="34" charset="0"/>
              </a:rPr>
              <a:t> deberán ser reversibles, teniendo la capacidad de devolver la energía generada a la Red de Alimentación de las mismas.</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El mando de los equipos se realizará de tres formas distintas:</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Local, manualmente desde el propio equipo.</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Local, desde la caseta de mando en la Subestación.</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Remoto, desde el Centro de Control de Operaciones (CCO) a través del SCADA.</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Los cuartos destinados a la ubicación de los equipos estarán dotados de equipos de clima para mantener unas condiciones optimas de temperatura.</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Todos los equipos dispondrán de enclavamiento mecánico.</a:t>
            </a:r>
          </a:p>
          <a:p>
            <a:pPr algn="just"/>
            <a:endParaRPr lang="es-ES" sz="1200" dirty="0" smtClean="0"/>
          </a:p>
          <a:p>
            <a:pPr algn="just">
              <a:buNone/>
            </a:pPr>
            <a:endParaRPr lang="es-ES" sz="1800" dirty="0"/>
          </a:p>
        </p:txBody>
      </p:sp>
      <p:sp>
        <p:nvSpPr>
          <p:cNvPr id="12" name="11 CuadroTexto"/>
          <p:cNvSpPr txBox="1"/>
          <p:nvPr/>
        </p:nvSpPr>
        <p:spPr>
          <a:xfrm>
            <a:off x="467544" y="1052736"/>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Principales características</a:t>
            </a:r>
            <a:endParaRPr lang="es-ES" sz="2800" b="1" cap="small" dirty="0">
              <a:effectLst>
                <a:outerShdw blurRad="38100" dist="38100" dir="2700000" algn="tl">
                  <a:srgbClr val="000000">
                    <a:alpha val="43137"/>
                  </a:srgbClr>
                </a:outerShdw>
              </a:effectLst>
            </a:endParaRPr>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6110532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15</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251520" y="1340768"/>
            <a:ext cx="8352928" cy="4752528"/>
          </a:xfrm>
        </p:spPr>
        <p:txBody>
          <a:bodyPr>
            <a:noAutofit/>
          </a:bodyPr>
          <a:lstStyle/>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Los componentes principales con los que se equipará las </a:t>
            </a:r>
            <a:r>
              <a:rPr lang="es-ES" sz="1800" dirty="0" err="1">
                <a:effectLst>
                  <a:outerShdw blurRad="38100" dist="38100" dir="2700000" algn="tl">
                    <a:srgbClr val="000000">
                      <a:alpha val="43137"/>
                    </a:srgbClr>
                  </a:outerShdw>
                </a:effectLst>
                <a:ea typeface="Verdana" pitchFamily="34" charset="0"/>
                <a:cs typeface="Verdana" pitchFamily="34" charset="0"/>
              </a:rPr>
              <a:t>SET’s</a:t>
            </a:r>
            <a:r>
              <a:rPr lang="es-ES" sz="1800" dirty="0">
                <a:effectLst>
                  <a:outerShdw blurRad="38100" dist="38100" dir="2700000" algn="tl">
                    <a:srgbClr val="000000">
                      <a:alpha val="43137"/>
                    </a:srgbClr>
                  </a:outerShdw>
                </a:effectLst>
                <a:ea typeface="Verdana" pitchFamily="34" charset="0"/>
                <a:cs typeface="Verdana" pitchFamily="34" charset="0"/>
              </a:rPr>
              <a:t> serán:</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Tablero </a:t>
            </a:r>
            <a:r>
              <a:rPr lang="es-ES" dirty="0">
                <a:effectLst>
                  <a:outerShdw blurRad="38100" dist="38100" dir="2700000" algn="tl">
                    <a:srgbClr val="000000">
                      <a:alpha val="43137"/>
                    </a:srgbClr>
                  </a:outerShdw>
                </a:effectLst>
                <a:ea typeface="Verdana" pitchFamily="34" charset="0"/>
                <a:cs typeface="Verdana" pitchFamily="34" charset="0"/>
              </a:rPr>
              <a:t>de Distribución de Media Tensión.</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Transformador –  Doble Rectificador.</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Tablero Principal en Corriente Directa (Switchgear 1,500 VDC).</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Cargador y Banco de Baterías.</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Gabinete de Control.</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Enlaces entre rectificadores y transformadores.</a:t>
            </a:r>
          </a:p>
          <a:p>
            <a:pPr marL="914400" lvl="3" indent="0">
              <a:buNone/>
            </a:pPr>
            <a:endParaRPr lang="es-ES" sz="1600" dirty="0">
              <a:effectLst>
                <a:outerShdw blurRad="38100" dist="38100" dir="2700000" algn="tl">
                  <a:srgbClr val="000000">
                    <a:alpha val="43137"/>
                  </a:srgbClr>
                </a:outerShdw>
              </a:effectLst>
              <a:ea typeface="Verdana" pitchFamily="34" charset="0"/>
              <a:cs typeface="Verdana" pitchFamily="34" charset="0"/>
            </a:endParaRP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La potencia de los equipos de cada SET será de la capacidad adecuada conforme al estudio técnico (simulación) y que tendrá en cuenta las situaciones degradadas que se puedan dar en la Línea en condiciones de régimen permanente y  con capacidad de sobrecarga del 150% durante dos horas y 200% durante un minuto (aún después de la sobrecarga de 150% durante dos horas), sin alteraciones ni daños en ningún componente ni equipo de la SET</a:t>
            </a:r>
            <a:r>
              <a:rPr lang="es-ES" sz="1800" dirty="0" smtClean="0">
                <a:effectLst>
                  <a:outerShdw blurRad="38100" dist="38100" dir="2700000" algn="tl">
                    <a:srgbClr val="000000">
                      <a:alpha val="43137"/>
                    </a:srgbClr>
                  </a:outerShdw>
                </a:effectLst>
                <a:ea typeface="Verdana" pitchFamily="34" charset="0"/>
                <a:cs typeface="Verdana" pitchFamily="34" charset="0"/>
              </a:rPr>
              <a:t>.</a:t>
            </a:r>
            <a:endParaRPr lang="es-ES" sz="1200" dirty="0"/>
          </a:p>
        </p:txBody>
      </p:sp>
      <p:sp>
        <p:nvSpPr>
          <p:cNvPr id="12" name="11 CuadroTexto"/>
          <p:cNvSpPr txBox="1"/>
          <p:nvPr/>
        </p:nvSpPr>
        <p:spPr>
          <a:xfrm>
            <a:off x="467544" y="764704"/>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EQUIPOS</a:t>
            </a:r>
            <a:endParaRPr lang="es-ES" sz="2800" b="1" cap="small" dirty="0">
              <a:effectLst>
                <a:outerShdw blurRad="38100" dist="38100" dir="2700000" algn="tl">
                  <a:srgbClr val="000000">
                    <a:alpha val="43137"/>
                  </a:srgbClr>
                </a:outerShdw>
              </a:effectLst>
            </a:endParaRPr>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16</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251520" y="1340768"/>
            <a:ext cx="8352928" cy="4752528"/>
          </a:xfrm>
        </p:spPr>
        <p:txBody>
          <a:bodyPr>
            <a:noAutofit/>
          </a:bodyPr>
          <a:lstStyle/>
          <a:p>
            <a:pPr marL="800100" lvl="2" indent="-342900"/>
            <a:r>
              <a:rPr lang="es-ES" sz="1800" dirty="0" smtClean="0">
                <a:effectLst>
                  <a:outerShdw blurRad="38100" dist="38100" dir="2700000" algn="tl">
                    <a:srgbClr val="000000">
                      <a:alpha val="43137"/>
                    </a:srgbClr>
                  </a:outerShdw>
                </a:effectLst>
                <a:ea typeface="Verdana" pitchFamily="34" charset="0"/>
                <a:cs typeface="Verdana" pitchFamily="34" charset="0"/>
              </a:rPr>
              <a:t>Los </a:t>
            </a:r>
            <a:r>
              <a:rPr lang="es-ES" sz="1800" dirty="0">
                <a:effectLst>
                  <a:outerShdw blurRad="38100" dist="38100" dir="2700000" algn="tl">
                    <a:srgbClr val="000000">
                      <a:alpha val="43137"/>
                    </a:srgbClr>
                  </a:outerShdw>
                </a:effectLst>
                <a:ea typeface="Verdana" pitchFamily="34" charset="0"/>
                <a:cs typeface="Verdana" pitchFamily="34" charset="0"/>
              </a:rPr>
              <a:t>transformadores serán de doble devanado secundario con desfase de 30º con capacidad requerida de KVA calculada y avalada por el estudio de simulación.</a:t>
            </a:r>
          </a:p>
          <a:p>
            <a:pPr marL="795338" lvl="2" indent="-342900">
              <a:buNone/>
            </a:pPr>
            <a:r>
              <a:rPr lang="es-ES" sz="1800" dirty="0">
                <a:effectLst>
                  <a:outerShdw blurRad="38100" dist="38100" dir="2700000" algn="tl">
                    <a:srgbClr val="000000">
                      <a:alpha val="43137"/>
                    </a:srgbClr>
                  </a:outerShdw>
                </a:effectLst>
                <a:ea typeface="Verdana" pitchFamily="34" charset="0"/>
                <a:cs typeface="Verdana" pitchFamily="34" charset="0"/>
              </a:rPr>
              <a:t>	La conexión será Delta en el primario y Estrella y Delta en el secundario.</a:t>
            </a:r>
          </a:p>
          <a:p>
            <a:pPr marL="795338" lvl="2" indent="-342900">
              <a:buNone/>
            </a:pPr>
            <a:r>
              <a:rPr lang="es-ES" sz="1800" dirty="0">
                <a:effectLst>
                  <a:outerShdw blurRad="38100" dist="38100" dir="2700000" algn="tl">
                    <a:srgbClr val="000000">
                      <a:alpha val="43137"/>
                    </a:srgbClr>
                  </a:outerShdw>
                </a:effectLst>
                <a:ea typeface="Verdana" pitchFamily="34" charset="0"/>
                <a:cs typeface="Verdana" pitchFamily="34" charset="0"/>
              </a:rPr>
              <a:t>	Del tipo seco, enfriados en aire por convección, devanados en resina con medida de temperatura de los mismos (con sensores RTD), con relevadores de protección térmica.</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Los equipos se instalarán sobre bancadas.</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Los locales destinados a la ubicación de los equipos tendrán una pendiente para evacuación de aguas a través de un sumidero que se encontrará en el punto bajo de los mismos.</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Las protecciones estarán coordinadas para evitar falsos disparos o disfunciones.</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Los Equipos y PLC’s asociados deben brindar en tiempo real los datos de las condiciones de trabajo y eventos de funcionamiento.</a:t>
            </a:r>
          </a:p>
          <a:p>
            <a:pPr algn="just"/>
            <a:endParaRPr lang="es-ES" sz="1200" dirty="0"/>
          </a:p>
        </p:txBody>
      </p:sp>
      <p:sp>
        <p:nvSpPr>
          <p:cNvPr id="12" name="11 CuadroTexto"/>
          <p:cNvSpPr txBox="1"/>
          <p:nvPr/>
        </p:nvSpPr>
        <p:spPr>
          <a:xfrm>
            <a:off x="467544" y="764704"/>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EQUIPOS</a:t>
            </a:r>
            <a:endParaRPr lang="es-ES" sz="2800" b="1" cap="small" dirty="0">
              <a:effectLst>
                <a:outerShdw blurRad="38100" dist="38100" dir="2700000" algn="tl">
                  <a:srgbClr val="000000">
                    <a:alpha val="43137"/>
                  </a:srgbClr>
                </a:outerShdw>
              </a:effectLst>
            </a:endParaRPr>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57102388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17</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67544" y="764704"/>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Subestaciones reversibles</a:t>
            </a:r>
            <a:endParaRPr lang="es-ES" sz="2800" b="1" cap="small" dirty="0">
              <a:effectLst>
                <a:outerShdw blurRad="38100" dist="38100" dir="2700000" algn="tl">
                  <a:srgbClr val="000000">
                    <a:alpha val="43137"/>
                  </a:srgbClr>
                </a:outerShdw>
              </a:effectLst>
            </a:endParaRPr>
          </a:p>
        </p:txBody>
      </p:sp>
      <p:sp>
        <p:nvSpPr>
          <p:cNvPr id="12" name="2 Marcador de contenido"/>
          <p:cNvSpPr>
            <a:spLocks noGrp="1"/>
          </p:cNvSpPr>
          <p:nvPr>
            <p:ph idx="1"/>
          </p:nvPr>
        </p:nvSpPr>
        <p:spPr>
          <a:xfrm>
            <a:off x="390803" y="1366026"/>
            <a:ext cx="8352928" cy="2016224"/>
          </a:xfrm>
        </p:spPr>
        <p:txBody>
          <a:bodyPr>
            <a:noAutofit/>
          </a:bodyPr>
          <a:lstStyle/>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Se planteará, mediante estudio técnico, que subestaciones de tracción (o en su totalidad) deben ser del tipo reversible para devolver la energía regenerada al anillo de distribución de las Subestaciones, aprovechando dicha energía en los distintos servicios auxiliares.</a:t>
            </a:r>
          </a:p>
          <a:p>
            <a:pPr algn="just"/>
            <a:endParaRPr lang="es-ES" sz="1200" dirty="0" smtClean="0">
              <a:latin typeface="Verdana" pitchFamily="34" charset="0"/>
              <a:ea typeface="Verdana" pitchFamily="34" charset="0"/>
              <a:cs typeface="Verdana" pitchFamily="34" charset="0"/>
            </a:endParaRPr>
          </a:p>
          <a:p>
            <a:pPr marL="795338" lvl="2" indent="-342900">
              <a:buNone/>
            </a:pPr>
            <a:r>
              <a:rPr lang="es-ES" sz="1200" dirty="0" smtClean="0">
                <a:latin typeface="Verdana" pitchFamily="34" charset="0"/>
                <a:ea typeface="Verdana" pitchFamily="34" charset="0"/>
                <a:cs typeface="Verdana" pitchFamily="34" charset="0"/>
              </a:rPr>
              <a:t>	</a:t>
            </a:r>
            <a:r>
              <a:rPr lang="es-ES" sz="1800" dirty="0">
                <a:effectLst>
                  <a:outerShdw blurRad="38100" dist="38100" dir="2700000" algn="tl">
                    <a:srgbClr val="000000">
                      <a:alpha val="43137"/>
                    </a:srgbClr>
                  </a:outerShdw>
                </a:effectLst>
                <a:ea typeface="Verdana" pitchFamily="34" charset="0"/>
                <a:cs typeface="Verdana" pitchFamily="34" charset="0"/>
              </a:rPr>
              <a:t>La instalación debe disponer de un sistema de acumulación para la manipulación de la energía devuelta.</a:t>
            </a:r>
          </a:p>
          <a:p>
            <a:pPr algn="just">
              <a:buNone/>
            </a:pPr>
            <a:endParaRPr lang="es-ES" sz="1200" dirty="0" smtClean="0"/>
          </a:p>
          <a:p>
            <a:pPr lvl="1" algn="just"/>
            <a:endParaRPr lang="es-ES" sz="900" dirty="0" smtClean="0"/>
          </a:p>
          <a:p>
            <a:pPr lvl="1" algn="just">
              <a:buNone/>
            </a:pPr>
            <a:endParaRPr lang="es-ES" sz="900" dirty="0" smtClean="0"/>
          </a:p>
          <a:p>
            <a:pPr lvl="1" algn="just">
              <a:buNone/>
            </a:pPr>
            <a:endParaRPr lang="es-ES" sz="900" dirty="0"/>
          </a:p>
        </p:txBody>
      </p:sp>
      <p:sp>
        <p:nvSpPr>
          <p:cNvPr id="14" name="13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18</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67544" y="764704"/>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Subestaciones reversibles</a:t>
            </a:r>
            <a:endParaRPr lang="es-ES" sz="2800" b="1" cap="small" dirty="0">
              <a:effectLst>
                <a:outerShdw blurRad="38100" dist="38100" dir="2700000" algn="tl">
                  <a:srgbClr val="000000">
                    <a:alpha val="43137"/>
                  </a:srgbClr>
                </a:outerShdw>
              </a:effectLst>
            </a:endParaRPr>
          </a:p>
        </p:txBody>
      </p:sp>
      <p:pic>
        <p:nvPicPr>
          <p:cNvPr id="13" name="Picture 2" descr="C:\Users\sparejo\Desktop\Captura.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1043608" y="1560183"/>
            <a:ext cx="7110391" cy="4368294"/>
          </a:xfrm>
          <a:prstGeom prst="rect">
            <a:avLst/>
          </a:prstGeom>
          <a:noFill/>
        </p:spPr>
      </p:pic>
      <p:sp>
        <p:nvSpPr>
          <p:cNvPr id="14" name="13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215407193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19</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467544" y="1052736"/>
            <a:ext cx="8280920" cy="4873752"/>
          </a:xfrm>
        </p:spPr>
        <p:txBody>
          <a:bodyPr>
            <a:normAutofit/>
          </a:bodyPr>
          <a:lstStyle/>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La energía devuelta puede ser utilizada en las siguientes aplicaciones:</a:t>
            </a:r>
          </a:p>
          <a:p>
            <a:pPr>
              <a:buNone/>
            </a:pPr>
            <a:endParaRPr lang="es-ES" sz="1800" dirty="0" smtClean="0">
              <a:latin typeface="Verdana" pitchFamily="34" charset="0"/>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Servicios Auxiliares.</a:t>
            </a:r>
          </a:p>
          <a:p>
            <a:pPr marL="1257300" lvl="3" indent="-342900"/>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Distintos elementos del sistema (mantenimiento, señalización, comunicaciones, </a:t>
            </a:r>
            <a:r>
              <a:rPr lang="es-ES" dirty="0" err="1">
                <a:effectLst>
                  <a:outerShdw blurRad="38100" dist="38100" dir="2700000" algn="tl">
                    <a:srgbClr val="000000">
                      <a:alpha val="43137"/>
                    </a:srgbClr>
                  </a:outerShdw>
                </a:effectLst>
                <a:ea typeface="Verdana" pitchFamily="34" charset="0"/>
                <a:cs typeface="Verdana" pitchFamily="34" charset="0"/>
              </a:rPr>
              <a:t>etc</a:t>
            </a:r>
            <a:r>
              <a:rPr lang="es-ES" dirty="0">
                <a:effectLst>
                  <a:outerShdw blurRad="38100" dist="38100" dir="2700000" algn="tl">
                    <a:srgbClr val="000000">
                      <a:alpha val="43137"/>
                    </a:srgbClr>
                  </a:outerShdw>
                </a:effectLst>
                <a:ea typeface="Verdana" pitchFamily="34" charset="0"/>
                <a:cs typeface="Verdana" pitchFamily="34" charset="0"/>
              </a:rPr>
              <a:t>).</a:t>
            </a:r>
          </a:p>
          <a:p>
            <a:pPr marL="1257300" lvl="3" indent="-342900"/>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Acumularla en dispositivos de almacenamiento embarcados en el tren.</a:t>
            </a:r>
          </a:p>
          <a:p>
            <a:pPr marL="1257300" lvl="3" indent="-342900"/>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Acumularla en dispositivos de almacenamiento situados en tierra.</a:t>
            </a:r>
          </a:p>
          <a:p>
            <a:pPr marL="1257300" lvl="3" indent="-342900"/>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Acumularla y devolverla a la Red de Metro.</a:t>
            </a:r>
          </a:p>
          <a:p>
            <a:pPr marL="1257300" lvl="3" indent="-342900"/>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Etc.</a:t>
            </a:r>
          </a:p>
          <a:p>
            <a:pPr lvl="1">
              <a:buNone/>
            </a:pPr>
            <a:endParaRPr lang="es-ES" sz="1800" dirty="0"/>
          </a:p>
        </p:txBody>
      </p:sp>
      <p:sp>
        <p:nvSpPr>
          <p:cNvPr id="12" name="11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685800" y="213042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smtClean="0">
                <a:ln>
                  <a:noFill/>
                </a:ln>
                <a:solidFill>
                  <a:schemeClr val="tx1"/>
                </a:solidFill>
                <a:effectLst/>
                <a:uLnTx/>
                <a:uFillTx/>
                <a:latin typeface="+mj-lt"/>
                <a:ea typeface="+mj-ea"/>
                <a:cs typeface="+mj-cs"/>
              </a:rPr>
              <a:t>ENERGÍA</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20</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395536" y="3068960"/>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III. Línea Aérea de Contacto</a:t>
            </a:r>
            <a:endParaRPr lang="es-ES" sz="2800" b="1" cap="small" dirty="0">
              <a:effectLst>
                <a:outerShdw blurRad="38100" dist="38100" dir="2700000" algn="tl">
                  <a:srgbClr val="000000">
                    <a:alpha val="43137"/>
                  </a:srgbClr>
                </a:outerShdw>
              </a:effectLst>
            </a:endParaRPr>
          </a:p>
        </p:txBody>
      </p:sp>
      <p:sp>
        <p:nvSpPr>
          <p:cNvPr id="12" name="11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21</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67544" y="764704"/>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Generalidades</a:t>
            </a:r>
            <a:endParaRPr lang="es-ES" sz="2800" b="1" cap="small" dirty="0">
              <a:effectLst>
                <a:outerShdw blurRad="38100" dist="38100" dir="2700000" algn="tl">
                  <a:srgbClr val="000000">
                    <a:alpha val="43137"/>
                  </a:srgbClr>
                </a:outerShdw>
              </a:effectLst>
            </a:endParaRPr>
          </a:p>
        </p:txBody>
      </p:sp>
      <p:sp>
        <p:nvSpPr>
          <p:cNvPr id="12" name="2 Marcador de contenido"/>
          <p:cNvSpPr>
            <a:spLocks noGrp="1"/>
          </p:cNvSpPr>
          <p:nvPr>
            <p:ph idx="1"/>
          </p:nvPr>
        </p:nvSpPr>
        <p:spPr>
          <a:xfrm>
            <a:off x="467544" y="1340768"/>
            <a:ext cx="8208912" cy="1872208"/>
          </a:xfrm>
        </p:spPr>
        <p:txBody>
          <a:bodyPr>
            <a:noAutofit/>
          </a:bodyPr>
          <a:lstStyle/>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El sistema de captación de energía para la tracción del material móvil, Línea Aérea de Contacto, se seleccionará entre los distintos sistemas:</a:t>
            </a:r>
          </a:p>
          <a:p>
            <a:pPr>
              <a:buNone/>
            </a:pPr>
            <a:endParaRPr lang="es-ES" sz="1200" dirty="0" smtClean="0">
              <a:latin typeface="Verdana" pitchFamily="34" charset="0"/>
              <a:ea typeface="Verdana" pitchFamily="34" charset="0"/>
              <a:cs typeface="Verdana" pitchFamily="34" charset="0"/>
            </a:endParaRPr>
          </a:p>
          <a:p>
            <a:pPr marL="1257300" lvl="3" indent="-342900"/>
            <a:r>
              <a:rPr lang="es-ES" u="sng" dirty="0">
                <a:effectLst>
                  <a:outerShdw blurRad="38100" dist="38100" dir="2700000" algn="tl">
                    <a:srgbClr val="000000">
                      <a:alpha val="43137"/>
                    </a:srgbClr>
                  </a:outerShdw>
                </a:effectLst>
                <a:ea typeface="Verdana" pitchFamily="34" charset="0"/>
                <a:cs typeface="Verdana" pitchFamily="34" charset="0"/>
              </a:rPr>
              <a:t>Patio y Talleres</a:t>
            </a:r>
            <a:r>
              <a:rPr lang="es-ES" dirty="0">
                <a:effectLst>
                  <a:outerShdw blurRad="38100" dist="38100" dir="2700000" algn="tl">
                    <a:srgbClr val="000000">
                      <a:alpha val="43137"/>
                    </a:srgbClr>
                  </a:outerShdw>
                </a:effectLst>
                <a:ea typeface="Verdana" pitchFamily="34" charset="0"/>
                <a:cs typeface="Verdana" pitchFamily="34" charset="0"/>
              </a:rPr>
              <a:t>: “Catenaria Tranviaria</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sz="1200" dirty="0"/>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pic>
        <p:nvPicPr>
          <p:cNvPr id="14" name="13 Imagen" descr="IMG_3763.JPG"/>
          <p:cNvPicPr>
            <a:picLocks noChangeAspect="1"/>
          </p:cNvPicPr>
          <p:nvPr/>
        </p:nvPicPr>
        <p:blipFill>
          <a:blip r:embed="rId5" cstate="print"/>
          <a:stretch>
            <a:fillRect/>
          </a:stretch>
        </p:blipFill>
        <p:spPr>
          <a:xfrm>
            <a:off x="2010983" y="2546902"/>
            <a:ext cx="5112568" cy="3834426"/>
          </a:xfrm>
          <a:prstGeom prst="rect">
            <a:avLst/>
          </a:prstGeom>
        </p:spPr>
      </p:pic>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22</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67544" y="764704"/>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Generalidades</a:t>
            </a:r>
            <a:endParaRPr lang="es-ES" sz="2800" b="1" cap="small" dirty="0">
              <a:effectLst>
                <a:outerShdw blurRad="38100" dist="38100" dir="2700000" algn="tl">
                  <a:srgbClr val="000000">
                    <a:alpha val="43137"/>
                  </a:srgbClr>
                </a:outerShdw>
              </a:effectLst>
            </a:endParaRPr>
          </a:p>
        </p:txBody>
      </p:sp>
      <p:sp>
        <p:nvSpPr>
          <p:cNvPr id="12" name="2 Marcador de contenido"/>
          <p:cNvSpPr>
            <a:spLocks noGrp="1"/>
          </p:cNvSpPr>
          <p:nvPr>
            <p:ph idx="1"/>
          </p:nvPr>
        </p:nvSpPr>
        <p:spPr>
          <a:xfrm>
            <a:off x="467544" y="1340768"/>
            <a:ext cx="7467600" cy="1080120"/>
          </a:xfrm>
        </p:spPr>
        <p:txBody>
          <a:bodyPr>
            <a:normAutofit/>
          </a:bodyPr>
          <a:lstStyle/>
          <a:p>
            <a:pPr marL="1257300" lvl="3" indent="-342900"/>
            <a:r>
              <a:rPr lang="es-ES" u="sng" dirty="0">
                <a:effectLst>
                  <a:outerShdw blurRad="38100" dist="38100" dir="2700000" algn="tl">
                    <a:srgbClr val="000000">
                      <a:alpha val="43137"/>
                    </a:srgbClr>
                  </a:outerShdw>
                </a:effectLst>
                <a:ea typeface="Verdana" pitchFamily="34" charset="0"/>
                <a:cs typeface="Verdana" pitchFamily="34" charset="0"/>
              </a:rPr>
              <a:t>Trayecto:</a:t>
            </a:r>
          </a:p>
          <a:p>
            <a:pPr marL="1714500" lvl="4" indent="-342900">
              <a:buFont typeface="Arial" pitchFamily="34" charset="0"/>
              <a:buChar char="•"/>
            </a:pPr>
            <a:r>
              <a:rPr lang="es-ES" dirty="0">
                <a:effectLst>
                  <a:outerShdw blurRad="38100" dist="38100" dir="2700000" algn="tl">
                    <a:srgbClr val="000000">
                      <a:alpha val="43137"/>
                    </a:srgbClr>
                  </a:outerShdw>
                </a:effectLst>
                <a:ea typeface="Verdana" pitchFamily="34" charset="0"/>
                <a:cs typeface="Verdana" pitchFamily="34" charset="0"/>
              </a:rPr>
              <a:t>Catenaria Rígida.</a:t>
            </a:r>
          </a:p>
          <a:p>
            <a:pPr marL="1714500" lvl="4" indent="-342900">
              <a:buFont typeface="Arial" pitchFamily="34" charset="0"/>
              <a:buChar char="•"/>
            </a:pPr>
            <a:r>
              <a:rPr lang="es-ES" dirty="0">
                <a:effectLst>
                  <a:outerShdw blurRad="38100" dist="38100" dir="2700000" algn="tl">
                    <a:srgbClr val="000000">
                      <a:alpha val="43137"/>
                    </a:srgbClr>
                  </a:outerShdw>
                </a:effectLst>
                <a:ea typeface="Verdana" pitchFamily="34" charset="0"/>
                <a:cs typeface="Verdana" pitchFamily="34" charset="0"/>
              </a:rPr>
              <a:t>Catenaria Simple Poligonal Atirantada.</a:t>
            </a:r>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pic>
        <p:nvPicPr>
          <p:cNvPr id="15" name="14 Imagen" descr="IMG_4238.JPG"/>
          <p:cNvPicPr>
            <a:picLocks noChangeAspect="1"/>
          </p:cNvPicPr>
          <p:nvPr/>
        </p:nvPicPr>
        <p:blipFill>
          <a:blip r:embed="rId5" cstate="print"/>
          <a:stretch>
            <a:fillRect/>
          </a:stretch>
        </p:blipFill>
        <p:spPr>
          <a:xfrm>
            <a:off x="242789" y="2352643"/>
            <a:ext cx="3898416" cy="4014439"/>
          </a:xfrm>
          <a:prstGeom prst="rect">
            <a:avLst/>
          </a:prstGeom>
        </p:spPr>
      </p:pic>
      <p:pic>
        <p:nvPicPr>
          <p:cNvPr id="14" name="13 Imagen" descr="Metro-Sevilla-navidad.jpg"/>
          <p:cNvPicPr>
            <a:picLocks noChangeAspect="1"/>
          </p:cNvPicPr>
          <p:nvPr/>
        </p:nvPicPr>
        <p:blipFill>
          <a:blip r:embed="rId6" cstate="print"/>
          <a:stretch>
            <a:fillRect/>
          </a:stretch>
        </p:blipFill>
        <p:spPr>
          <a:xfrm>
            <a:off x="4140491" y="2420888"/>
            <a:ext cx="4823997" cy="3960440"/>
          </a:xfrm>
          <a:prstGeom prst="rect">
            <a:avLst/>
          </a:prstGeom>
        </p:spPr>
      </p:pic>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23</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67544" y="764704"/>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Catenaria tranviaria.</a:t>
            </a:r>
            <a:endParaRPr lang="es-ES" sz="2800" b="1" cap="small" dirty="0">
              <a:effectLst>
                <a:outerShdw blurRad="38100" dist="38100" dir="2700000" algn="tl">
                  <a:srgbClr val="000000">
                    <a:alpha val="43137"/>
                  </a:srgbClr>
                </a:outerShdw>
              </a:effectLst>
            </a:endParaRPr>
          </a:p>
        </p:txBody>
      </p:sp>
      <p:sp>
        <p:nvSpPr>
          <p:cNvPr id="12" name="2 Marcador de contenido"/>
          <p:cNvSpPr>
            <a:spLocks noGrp="1"/>
          </p:cNvSpPr>
          <p:nvPr>
            <p:ph idx="1"/>
          </p:nvPr>
        </p:nvSpPr>
        <p:spPr>
          <a:xfrm>
            <a:off x="467544" y="1484784"/>
            <a:ext cx="8280920" cy="4896544"/>
          </a:xfrm>
        </p:spPr>
        <p:txBody>
          <a:bodyPr>
            <a:noAutofit/>
          </a:bodyPr>
          <a:lstStyle/>
          <a:p>
            <a:r>
              <a:rPr lang="es-ES" sz="1800" dirty="0">
                <a:effectLst>
                  <a:outerShdw blurRad="38100" dist="38100" dir="2700000" algn="tl">
                    <a:srgbClr val="000000">
                      <a:alpha val="43137"/>
                    </a:srgbClr>
                  </a:outerShdw>
                </a:effectLst>
                <a:ea typeface="Verdana" pitchFamily="34" charset="0"/>
                <a:cs typeface="Verdana" pitchFamily="34" charset="0"/>
              </a:rPr>
              <a:t>La catenaria elegida para la captación de corriente en la zona de Patio y Talleres es del tipo tranviaria.</a:t>
            </a:r>
          </a:p>
          <a:p>
            <a:pPr>
              <a:buFont typeface="Arial" pitchFamily="34" charset="0"/>
              <a:buNone/>
            </a:pPr>
            <a:r>
              <a:rPr lang="es-ES" sz="1800" dirty="0">
                <a:effectLst>
                  <a:outerShdw blurRad="38100" dist="38100" dir="2700000" algn="tl">
                    <a:srgbClr val="000000">
                      <a:alpha val="43137"/>
                    </a:srgbClr>
                  </a:outerShdw>
                </a:effectLst>
                <a:ea typeface="Verdana" pitchFamily="34" charset="0"/>
                <a:cs typeface="Verdana" pitchFamily="34" charset="0"/>
              </a:rPr>
              <a:t>	</a:t>
            </a:r>
            <a:r>
              <a:rPr lang="es-ES" sz="1800" dirty="0" smtClean="0">
                <a:effectLst>
                  <a:outerShdw blurRad="38100" dist="38100" dir="2700000" algn="tl">
                    <a:srgbClr val="000000">
                      <a:alpha val="43137"/>
                    </a:srgbClr>
                  </a:outerShdw>
                </a:effectLst>
                <a:ea typeface="Verdana" pitchFamily="34" charset="0"/>
                <a:cs typeface="Verdana" pitchFamily="34" charset="0"/>
              </a:rPr>
              <a:t>Condiciones </a:t>
            </a:r>
            <a:r>
              <a:rPr lang="es-ES" sz="1800" dirty="0">
                <a:effectLst>
                  <a:outerShdw blurRad="38100" dist="38100" dir="2700000" algn="tl">
                    <a:srgbClr val="000000">
                      <a:alpha val="43137"/>
                    </a:srgbClr>
                  </a:outerShdw>
                </a:effectLst>
                <a:ea typeface="Verdana" pitchFamily="34" charset="0"/>
                <a:cs typeface="Verdana" pitchFamily="34" charset="0"/>
              </a:rPr>
              <a:t>a cumplir:</a:t>
            </a:r>
          </a:p>
          <a:p>
            <a:pPr algn="just">
              <a:buNone/>
            </a:pPr>
            <a:endParaRPr lang="es-ES" sz="1200" dirty="0" smtClean="0">
              <a:latin typeface="Verdana" pitchFamily="34" charset="0"/>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Se instalará armadura en los postes izados sobre macizos de concreto.</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Se instalará un cable de tierra (guarda) que coserá todos los postes de Patio y Talleres.</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Se realizarán  bajadas y conexiones a tierra, independientes, del cable guarda donde proceda según estudio técnico y/o normativa.</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Se instalarán pararrayos (con bajada y conexión a tierra independiente), según estudio técnico y/o normativa.</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Ejecución de grout en todas las bases de los postes.</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Ningún tipo de canalización podrá interferir en la sección calculada del macizo de catenaria.</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En el caso de instalación de pórticos parafiles en cualquier zona de Patio y Talleres, se instalarán bucles aislantes entre catenarias.</a:t>
            </a:r>
          </a:p>
          <a:p>
            <a:pPr lvl="1" algn="just">
              <a:buNone/>
            </a:pPr>
            <a:endParaRPr lang="es-ES" sz="1200" dirty="0" smtClean="0">
              <a:latin typeface="Verdana" pitchFamily="34" charset="0"/>
              <a:ea typeface="Verdana" pitchFamily="34" charset="0"/>
              <a:cs typeface="Verdana" pitchFamily="34" charset="0"/>
            </a:endParaRPr>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24</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2 Marcador de contenido"/>
          <p:cNvSpPr>
            <a:spLocks noGrp="1"/>
          </p:cNvSpPr>
          <p:nvPr>
            <p:ph idx="1"/>
          </p:nvPr>
        </p:nvSpPr>
        <p:spPr>
          <a:xfrm>
            <a:off x="467544" y="1052736"/>
            <a:ext cx="8136904" cy="4608512"/>
          </a:xfrm>
        </p:spPr>
        <p:txBody>
          <a:bodyPr>
            <a:noAutofit/>
          </a:bodyPr>
          <a:lstStyle/>
          <a:p>
            <a:r>
              <a:rPr lang="es-ES" sz="1800" dirty="0" smtClean="0">
                <a:effectLst>
                  <a:outerShdw blurRad="38100" dist="38100" dir="2700000" algn="tl">
                    <a:srgbClr val="000000">
                      <a:alpha val="43137"/>
                    </a:srgbClr>
                  </a:outerShdw>
                </a:effectLst>
                <a:ea typeface="Verdana" pitchFamily="34" charset="0"/>
                <a:cs typeface="Verdana" pitchFamily="34" charset="0"/>
              </a:rPr>
              <a:t>PRINCIPALES COMPONENTES DE LA CATENARIA </a:t>
            </a:r>
            <a:r>
              <a:rPr lang="es-ES" sz="1800" dirty="0">
                <a:effectLst>
                  <a:outerShdw blurRad="38100" dist="38100" dir="2700000" algn="tl">
                    <a:srgbClr val="000000">
                      <a:alpha val="43137"/>
                    </a:srgbClr>
                  </a:outerShdw>
                </a:effectLst>
                <a:ea typeface="Verdana" pitchFamily="34" charset="0"/>
                <a:cs typeface="Verdana" pitchFamily="34" charset="0"/>
              </a:rPr>
              <a:t>TRANVIARIA.</a:t>
            </a:r>
          </a:p>
          <a:p>
            <a:pPr marL="1257300" lvl="3" indent="-342900"/>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Macizos </a:t>
            </a:r>
            <a:r>
              <a:rPr lang="es-ES" dirty="0">
                <a:effectLst>
                  <a:outerShdw blurRad="38100" dist="38100" dir="2700000" algn="tl">
                    <a:srgbClr val="000000">
                      <a:alpha val="43137"/>
                    </a:srgbClr>
                  </a:outerShdw>
                </a:effectLst>
                <a:ea typeface="Verdana" pitchFamily="34" charset="0"/>
                <a:cs typeface="Verdana" pitchFamily="34" charset="0"/>
              </a:rPr>
              <a:t>.</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Armaduras </a:t>
            </a:r>
            <a:r>
              <a:rPr lang="es-ES" dirty="0">
                <a:effectLst>
                  <a:outerShdw blurRad="38100" dist="38100" dir="2700000" algn="tl">
                    <a:srgbClr val="000000">
                      <a:alpha val="43137"/>
                    </a:srgbClr>
                  </a:outerShdw>
                </a:effectLst>
                <a:ea typeface="Verdana" pitchFamily="34" charset="0"/>
                <a:cs typeface="Verdana" pitchFamily="34" charset="0"/>
              </a:rPr>
              <a:t>y hormigonado.</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Postes.</a:t>
            </a:r>
          </a:p>
          <a:p>
            <a:pPr marL="1257300" lvl="3" indent="-342900"/>
            <a:r>
              <a:rPr lang="es-ES" dirty="0" err="1" smtClean="0">
                <a:effectLst>
                  <a:outerShdw blurRad="38100" dist="38100" dir="2700000" algn="tl">
                    <a:srgbClr val="000000">
                      <a:alpha val="43137"/>
                    </a:srgbClr>
                  </a:outerShdw>
                </a:effectLst>
                <a:ea typeface="Verdana" pitchFamily="34" charset="0"/>
                <a:cs typeface="Verdana" pitchFamily="34" charset="0"/>
              </a:rPr>
              <a:t>Grouts</a:t>
            </a:r>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Ménsulas </a:t>
            </a:r>
            <a:r>
              <a:rPr lang="es-ES" dirty="0">
                <a:effectLst>
                  <a:outerShdw blurRad="38100" dist="38100" dir="2700000" algn="tl">
                    <a:srgbClr val="000000">
                      <a:alpha val="43137"/>
                    </a:srgbClr>
                  </a:outerShdw>
                </a:effectLst>
                <a:ea typeface="Verdana" pitchFamily="34" charset="0"/>
                <a:cs typeface="Verdana" pitchFamily="34" charset="0"/>
              </a:rPr>
              <a:t>aislantes.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cable </a:t>
            </a:r>
            <a:r>
              <a:rPr lang="es-ES" dirty="0">
                <a:effectLst>
                  <a:outerShdw blurRad="38100" dist="38100" dir="2700000" algn="tl">
                    <a:srgbClr val="000000">
                      <a:alpha val="43137"/>
                    </a:srgbClr>
                  </a:outerShdw>
                </a:effectLst>
                <a:ea typeface="Verdana" pitchFamily="34" charset="0"/>
                <a:cs typeface="Verdana" pitchFamily="34" charset="0"/>
              </a:rPr>
              <a:t>de tierra (guarda)</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Pararrayos </a:t>
            </a:r>
            <a:r>
              <a:rPr lang="es-ES" dirty="0">
                <a:effectLst>
                  <a:outerShdw blurRad="38100" dist="38100" dir="2700000" algn="tl">
                    <a:srgbClr val="000000">
                      <a:alpha val="43137"/>
                    </a:srgbClr>
                  </a:outerShdw>
                </a:effectLst>
                <a:ea typeface="Verdana" pitchFamily="34" charset="0"/>
                <a:cs typeface="Verdana" pitchFamily="34" charset="0"/>
              </a:rPr>
              <a:t>/ Autoválvulas (incluidas las bajadas a tierra).</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Bajada y conexionado de las Puestas a Tierra.</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Hilo </a:t>
            </a:r>
            <a:r>
              <a:rPr lang="es-ES" dirty="0">
                <a:effectLst>
                  <a:outerShdw blurRad="38100" dist="38100" dir="2700000" algn="tl">
                    <a:srgbClr val="000000">
                      <a:alpha val="43137"/>
                    </a:srgbClr>
                  </a:outerShdw>
                </a:effectLst>
                <a:ea typeface="Verdana" pitchFamily="34" charset="0"/>
                <a:cs typeface="Verdana" pitchFamily="34" charset="0"/>
              </a:rPr>
              <a:t>de Contacto (incluido montaje de suspensiones tipo Delta)</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Aisladores </a:t>
            </a:r>
            <a:r>
              <a:rPr lang="es-ES" dirty="0">
                <a:effectLst>
                  <a:outerShdw blurRad="38100" dist="38100" dir="2700000" algn="tl">
                    <a:srgbClr val="000000">
                      <a:alpha val="43137"/>
                    </a:srgbClr>
                  </a:outerShdw>
                </a:effectLst>
                <a:ea typeface="Verdana" pitchFamily="34" charset="0"/>
                <a:cs typeface="Verdana" pitchFamily="34" charset="0"/>
              </a:rPr>
              <a:t>de sección.</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Sistema </a:t>
            </a:r>
            <a:r>
              <a:rPr lang="es-ES" dirty="0">
                <a:effectLst>
                  <a:outerShdw blurRad="38100" dist="38100" dir="2700000" algn="tl">
                    <a:srgbClr val="000000">
                      <a:alpha val="43137"/>
                    </a:srgbClr>
                  </a:outerShdw>
                </a:effectLst>
                <a:ea typeface="Verdana" pitchFamily="34" charset="0"/>
                <a:cs typeface="Verdana" pitchFamily="34" charset="0"/>
              </a:rPr>
              <a:t>de sustentación en naves de Patio y Talleres</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dirty="0">
              <a:effectLst>
                <a:outerShdw blurRad="38100" dist="38100" dir="2700000" algn="tl">
                  <a:srgbClr val="000000">
                    <a:alpha val="43137"/>
                  </a:srgbClr>
                </a:outerShdw>
              </a:effectLst>
              <a:ea typeface="Verdana" pitchFamily="34" charset="0"/>
              <a:cs typeface="Verdana" pitchFamily="34" charset="0"/>
            </a:endParaRPr>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25</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2 Marcador de contenido"/>
          <p:cNvSpPr>
            <a:spLocks noGrp="1"/>
          </p:cNvSpPr>
          <p:nvPr>
            <p:ph idx="1"/>
          </p:nvPr>
        </p:nvSpPr>
        <p:spPr>
          <a:xfrm>
            <a:off x="467544" y="1052736"/>
            <a:ext cx="8136904" cy="4032448"/>
          </a:xfrm>
        </p:spPr>
        <p:txBody>
          <a:bodyPr>
            <a:noAutofit/>
          </a:bodyPr>
          <a:lstStyle/>
          <a:p>
            <a:r>
              <a:rPr lang="es-ES" sz="1800" dirty="0">
                <a:effectLst>
                  <a:outerShdw blurRad="38100" dist="38100" dir="2700000" algn="tl">
                    <a:srgbClr val="000000">
                      <a:alpha val="43137"/>
                    </a:srgbClr>
                  </a:outerShdw>
                </a:effectLst>
                <a:ea typeface="Verdana" pitchFamily="34" charset="0"/>
                <a:cs typeface="Verdana" pitchFamily="34" charset="0"/>
              </a:rPr>
              <a:t>PRINCIPALES </a:t>
            </a:r>
            <a:r>
              <a:rPr lang="es-ES" sz="1800" dirty="0" smtClean="0">
                <a:effectLst>
                  <a:outerShdw blurRad="38100" dist="38100" dir="2700000" algn="tl">
                    <a:srgbClr val="000000">
                      <a:alpha val="43137"/>
                    </a:srgbClr>
                  </a:outerShdw>
                </a:effectLst>
                <a:ea typeface="Verdana" pitchFamily="34" charset="0"/>
                <a:cs typeface="Verdana" pitchFamily="34" charset="0"/>
              </a:rPr>
              <a:t>COMPONENTES DE LA </a:t>
            </a:r>
            <a:r>
              <a:rPr lang="es-ES" sz="1800" dirty="0">
                <a:effectLst>
                  <a:outerShdw blurRad="38100" dist="38100" dir="2700000" algn="tl">
                    <a:srgbClr val="000000">
                      <a:alpha val="43137"/>
                    </a:srgbClr>
                  </a:outerShdw>
                </a:effectLst>
                <a:ea typeface="Verdana" pitchFamily="34" charset="0"/>
                <a:cs typeface="Verdana" pitchFamily="34" charset="0"/>
              </a:rPr>
              <a:t>CATENARIA TRANVIARIA.</a:t>
            </a:r>
          </a:p>
          <a:p>
            <a:pPr marL="1257300" lvl="3" indent="-342900"/>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Retorno</a:t>
            </a:r>
            <a:r>
              <a:rPr lang="es-ES" dirty="0">
                <a:effectLst>
                  <a:outerShdw blurRad="38100" dist="38100" dir="2700000" algn="tl">
                    <a:srgbClr val="000000">
                      <a:alpha val="43137"/>
                    </a:srgbClr>
                  </a:outerShdw>
                </a:effectLst>
                <a:ea typeface="Verdana" pitchFamily="34" charset="0"/>
                <a:cs typeface="Verdana" pitchFamily="34" charset="0"/>
              </a:rPr>
              <a:t>. (Tener en cuenta en tipo de Instalaciones de Seguridad instalado en la </a:t>
            </a:r>
            <a:r>
              <a:rPr lang="es-ES" dirty="0" smtClean="0">
                <a:effectLst>
                  <a:outerShdw blurRad="38100" dist="38100" dir="2700000" algn="tl">
                    <a:srgbClr val="000000">
                      <a:alpha val="43137"/>
                    </a:srgbClr>
                  </a:outerShdw>
                </a:effectLst>
                <a:ea typeface="Verdana" pitchFamily="34" charset="0"/>
                <a:cs typeface="Verdana" pitchFamily="34" charset="0"/>
              </a:rPr>
              <a:t>línea)</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Conexiones</a:t>
            </a:r>
            <a:r>
              <a:rPr lang="es-ES" dirty="0">
                <a:effectLst>
                  <a:outerShdw blurRad="38100" dist="38100" dir="2700000" algn="tl">
                    <a:srgbClr val="000000">
                      <a:alpha val="43137"/>
                    </a:srgbClr>
                  </a:outerShdw>
                </a:effectLst>
                <a:ea typeface="Verdana" pitchFamily="34" charset="0"/>
                <a:cs typeface="Verdana" pitchFamily="34" charset="0"/>
              </a:rPr>
              <a:t>.</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Puntos Fijos (en caso que fuese necesario)</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Puntos </a:t>
            </a:r>
            <a:r>
              <a:rPr lang="es-ES" dirty="0">
                <a:effectLst>
                  <a:outerShdw blurRad="38100" dist="38100" dir="2700000" algn="tl">
                    <a:srgbClr val="000000">
                      <a:alpha val="43137"/>
                    </a:srgbClr>
                  </a:outerShdw>
                </a:effectLst>
                <a:ea typeface="Verdana" pitchFamily="34" charset="0"/>
                <a:cs typeface="Verdana" pitchFamily="34" charset="0"/>
              </a:rPr>
              <a:t>de inyección</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Identificación </a:t>
            </a:r>
            <a:r>
              <a:rPr lang="es-ES" dirty="0">
                <a:effectLst>
                  <a:outerShdw blurRad="38100" dist="38100" dir="2700000" algn="tl">
                    <a:srgbClr val="000000">
                      <a:alpha val="43137"/>
                    </a:srgbClr>
                  </a:outerShdw>
                </a:effectLst>
                <a:ea typeface="Verdana" pitchFamily="34" charset="0"/>
                <a:cs typeface="Verdana" pitchFamily="34" charset="0"/>
              </a:rPr>
              <a:t>postes y señal peligro de muerte.</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Señales </a:t>
            </a:r>
            <a:r>
              <a:rPr lang="es-ES" dirty="0">
                <a:effectLst>
                  <a:outerShdw blurRad="38100" dist="38100" dir="2700000" algn="tl">
                    <a:srgbClr val="000000">
                      <a:alpha val="43137"/>
                    </a:srgbClr>
                  </a:outerShdw>
                </a:effectLst>
                <a:ea typeface="Verdana" pitchFamily="34" charset="0"/>
                <a:cs typeface="Verdana" pitchFamily="34" charset="0"/>
              </a:rPr>
              <a:t>de fin a la tracción eléctrica / fin de trayecto</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sz="1200" dirty="0" smtClean="0"/>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41886868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26</a:t>
            </a:fld>
            <a:endParaRPr lang="es-ES" dirty="0"/>
          </a:p>
        </p:txBody>
      </p:sp>
      <p:sp>
        <p:nvSpPr>
          <p:cNvPr id="9" name="8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67544" y="764704"/>
            <a:ext cx="8352928"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Trayecto: Catenaria rígida / Catenaria simple poligonal</a:t>
            </a:r>
            <a:endParaRPr lang="es-ES" sz="2800" b="1" cap="small" dirty="0">
              <a:effectLst>
                <a:outerShdw blurRad="38100" dist="38100" dir="2700000" algn="tl">
                  <a:srgbClr val="000000">
                    <a:alpha val="43137"/>
                  </a:srgbClr>
                </a:outerShdw>
              </a:effectLst>
            </a:endParaRPr>
          </a:p>
        </p:txBody>
      </p:sp>
      <p:sp>
        <p:nvSpPr>
          <p:cNvPr id="12" name="2 Marcador de contenido"/>
          <p:cNvSpPr>
            <a:spLocks noGrp="1"/>
          </p:cNvSpPr>
          <p:nvPr>
            <p:ph idx="1"/>
          </p:nvPr>
        </p:nvSpPr>
        <p:spPr>
          <a:xfrm>
            <a:off x="395536" y="1412776"/>
            <a:ext cx="8208912" cy="4873752"/>
          </a:xfrm>
        </p:spPr>
        <p:txBody>
          <a:bodyPr>
            <a:noAutofit/>
          </a:bodyPr>
          <a:lstStyle/>
          <a:p>
            <a:r>
              <a:rPr lang="es-ES" sz="1800" dirty="0">
                <a:effectLst>
                  <a:outerShdw blurRad="38100" dist="38100" dir="2700000" algn="tl">
                    <a:srgbClr val="000000">
                      <a:alpha val="43137"/>
                    </a:srgbClr>
                  </a:outerShdw>
                </a:effectLst>
                <a:ea typeface="Verdana" pitchFamily="34" charset="0"/>
                <a:cs typeface="Verdana" pitchFamily="34" charset="0"/>
              </a:rPr>
              <a:t>La catenaria que se elegirá para la captación de corriente en trayecto podrá ser:</a:t>
            </a:r>
          </a:p>
          <a:p>
            <a:pPr algn="just">
              <a:buNone/>
            </a:pPr>
            <a:endParaRPr lang="es-ES" sz="1200" dirty="0" smtClean="0">
              <a:latin typeface="Verdana" pitchFamily="34" charset="0"/>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Catenaria Rígida</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Catenaria Simple Poligonal Atirantada</a:t>
            </a:r>
          </a:p>
          <a:p>
            <a:pPr lvl="1" algn="just"/>
            <a:endParaRPr lang="es-ES" sz="1200" dirty="0" smtClean="0">
              <a:latin typeface="Verdana" pitchFamily="34" charset="0"/>
              <a:ea typeface="Verdana" pitchFamily="34" charset="0"/>
              <a:cs typeface="Verdana" pitchFamily="34" charset="0"/>
            </a:endParaRPr>
          </a:p>
          <a:p>
            <a:pPr indent="22225">
              <a:buNone/>
            </a:pPr>
            <a:r>
              <a:rPr lang="es-ES" sz="1800" dirty="0" smtClean="0">
                <a:effectLst>
                  <a:outerShdw blurRad="38100" dist="38100" dir="2700000" algn="tl">
                    <a:srgbClr val="000000">
                      <a:alpha val="43137"/>
                    </a:srgbClr>
                  </a:outerShdw>
                </a:effectLst>
                <a:ea typeface="Verdana" pitchFamily="34" charset="0"/>
                <a:cs typeface="Verdana" pitchFamily="34" charset="0"/>
              </a:rPr>
              <a:t>Condiciones </a:t>
            </a:r>
            <a:r>
              <a:rPr lang="es-ES" sz="1800" dirty="0">
                <a:effectLst>
                  <a:outerShdw blurRad="38100" dist="38100" dir="2700000" algn="tl">
                    <a:srgbClr val="000000">
                      <a:alpha val="43137"/>
                    </a:srgbClr>
                  </a:outerShdw>
                </a:effectLst>
                <a:ea typeface="Verdana" pitchFamily="34" charset="0"/>
                <a:cs typeface="Verdana" pitchFamily="34" charset="0"/>
              </a:rPr>
              <a:t>a cumplir:</a:t>
            </a:r>
          </a:p>
          <a:p>
            <a:pPr algn="just">
              <a:buNone/>
            </a:pPr>
            <a:endParaRPr lang="es-ES" sz="1200" dirty="0" smtClean="0">
              <a:latin typeface="Verdana" pitchFamily="34" charset="0"/>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Se instalará armadura en los postes izados sobre macizos de concreto.</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Se instalará un cable de tierra (guarda) que coserá todos los postes de Patio y Talleres.</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Se realizarán  bajadas y conexiones a tierra (cada 900 – 1.000 m  aprox.), independientes, del cable guarda donde proceda según estudio técnico y/o normativa.</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Se instalarán pararrayos ( cada 900 – 1.000 m aprox., con bajada y conexión a tierra independiente), según estudio técnico y/o normativa</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dirty="0">
              <a:effectLst>
                <a:outerShdw blurRad="38100" dist="38100" dir="2700000" algn="tl">
                  <a:srgbClr val="000000">
                    <a:alpha val="43137"/>
                  </a:srgbClr>
                </a:outerShdw>
              </a:effectLst>
              <a:ea typeface="Verdana" pitchFamily="34" charset="0"/>
              <a:cs typeface="Verdana" pitchFamily="34" charset="0"/>
            </a:endParaRP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27</a:t>
            </a:fld>
            <a:endParaRPr lang="es-ES" dirty="0"/>
          </a:p>
        </p:txBody>
      </p:sp>
      <p:sp>
        <p:nvSpPr>
          <p:cNvPr id="9" name="8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467544" y="764704"/>
            <a:ext cx="8352928"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Trayecto: Catenaria rígida / Catenaria simple poligonal</a:t>
            </a:r>
            <a:endParaRPr lang="es-ES" sz="2800" b="1" cap="small" dirty="0">
              <a:effectLst>
                <a:outerShdw blurRad="38100" dist="38100" dir="2700000" algn="tl">
                  <a:srgbClr val="000000">
                    <a:alpha val="43137"/>
                  </a:srgbClr>
                </a:outerShdw>
              </a:effectLst>
            </a:endParaRPr>
          </a:p>
        </p:txBody>
      </p:sp>
      <p:sp>
        <p:nvSpPr>
          <p:cNvPr id="12" name="2 Marcador de contenido"/>
          <p:cNvSpPr>
            <a:spLocks noGrp="1"/>
          </p:cNvSpPr>
          <p:nvPr>
            <p:ph idx="1"/>
          </p:nvPr>
        </p:nvSpPr>
        <p:spPr>
          <a:xfrm>
            <a:off x="395536" y="1412776"/>
            <a:ext cx="8208912" cy="4873752"/>
          </a:xfrm>
        </p:spPr>
        <p:txBody>
          <a:bodyPr>
            <a:noAutofit/>
          </a:bodyPr>
          <a:lstStyle/>
          <a:p>
            <a:pPr indent="22225">
              <a:buNone/>
            </a:pPr>
            <a:r>
              <a:rPr lang="es-ES" sz="1800" dirty="0">
                <a:effectLst>
                  <a:outerShdw blurRad="38100" dist="38100" dir="2700000" algn="tl">
                    <a:srgbClr val="000000">
                      <a:alpha val="43137"/>
                    </a:srgbClr>
                  </a:outerShdw>
                </a:effectLst>
                <a:ea typeface="Verdana" pitchFamily="34" charset="0"/>
                <a:cs typeface="Verdana" pitchFamily="34" charset="0"/>
              </a:rPr>
              <a:t>Condiciones a cumplir:</a:t>
            </a:r>
          </a:p>
          <a:p>
            <a:pPr algn="just">
              <a:buNone/>
            </a:pPr>
            <a:endParaRPr lang="es-ES" sz="1200" dirty="0" smtClean="0">
              <a:latin typeface="Verdana" pitchFamily="34" charset="0"/>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Ejecución </a:t>
            </a:r>
            <a:r>
              <a:rPr lang="es-ES" dirty="0">
                <a:effectLst>
                  <a:outerShdw blurRad="38100" dist="38100" dir="2700000" algn="tl">
                    <a:srgbClr val="000000">
                      <a:alpha val="43137"/>
                    </a:srgbClr>
                  </a:outerShdw>
                </a:effectLst>
                <a:ea typeface="Verdana" pitchFamily="34" charset="0"/>
                <a:cs typeface="Verdana" pitchFamily="34" charset="0"/>
              </a:rPr>
              <a:t>de grout en todas las bases de los postes.</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Ningún tipo de canalización podrá interferir en la sección calculada del macizo de catenaria.</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En el caso de instalación de pórticos parafiles en estaciones o cualquier otro lugar del trayecto, se instalarán bucles aislantes entre catenarias.</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Los aisladores de sección que haya que instalar en las entradas / salidas de las estaciones según sentido de la marcha, se ubicarán en zonas donde el material rodante no esté traccionando (hay que tener en cuenta la posición de los aparatos de vía)</a:t>
            </a:r>
          </a:p>
          <a:p>
            <a:pPr lvl="1" algn="just">
              <a:buNone/>
            </a:pPr>
            <a:endParaRPr lang="es-ES" sz="1200" dirty="0" smtClean="0"/>
          </a:p>
          <a:p>
            <a:pPr algn="just"/>
            <a:endParaRPr lang="es-ES" sz="1200" dirty="0"/>
          </a:p>
        </p:txBody>
      </p:sp>
    </p:spTree>
    <p:extLst>
      <p:ext uri="{BB962C8B-B14F-4D97-AF65-F5344CB8AC3E}">
        <p14:creationId xmlns:p14="http://schemas.microsoft.com/office/powerpoint/2010/main" val="222041825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28</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395536" y="980728"/>
            <a:ext cx="8208912" cy="5400600"/>
          </a:xfrm>
        </p:spPr>
        <p:txBody>
          <a:bodyPr>
            <a:noAutofit/>
          </a:bodyPr>
          <a:lstStyle/>
          <a:p>
            <a:r>
              <a:rPr lang="es-ES" sz="1800" dirty="0">
                <a:effectLst>
                  <a:outerShdw blurRad="38100" dist="38100" dir="2700000" algn="tl">
                    <a:srgbClr val="000000">
                      <a:alpha val="43137"/>
                    </a:srgbClr>
                  </a:outerShdw>
                </a:effectLst>
                <a:ea typeface="Verdana" pitchFamily="34" charset="0"/>
                <a:cs typeface="Verdana" pitchFamily="34" charset="0"/>
              </a:rPr>
              <a:t>PRINCIPALES </a:t>
            </a:r>
            <a:r>
              <a:rPr lang="es-ES" sz="1800" dirty="0" smtClean="0">
                <a:effectLst>
                  <a:outerShdw blurRad="38100" dist="38100" dir="2700000" algn="tl">
                    <a:srgbClr val="000000">
                      <a:alpha val="43137"/>
                    </a:srgbClr>
                  </a:outerShdw>
                </a:effectLst>
                <a:ea typeface="Verdana" pitchFamily="34" charset="0"/>
                <a:cs typeface="Verdana" pitchFamily="34" charset="0"/>
              </a:rPr>
              <a:t>COMPONENTES DE LA  </a:t>
            </a:r>
            <a:r>
              <a:rPr lang="es-ES" sz="1800" dirty="0">
                <a:effectLst>
                  <a:outerShdw blurRad="38100" dist="38100" dir="2700000" algn="tl">
                    <a:srgbClr val="000000">
                      <a:alpha val="43137"/>
                    </a:srgbClr>
                  </a:outerShdw>
                </a:effectLst>
                <a:ea typeface="Verdana" pitchFamily="34" charset="0"/>
                <a:cs typeface="Verdana" pitchFamily="34" charset="0"/>
              </a:rPr>
              <a:t>CATENARÍA RÍGIDA:</a:t>
            </a:r>
          </a:p>
          <a:p>
            <a:pPr algn="just">
              <a:buNone/>
            </a:pPr>
            <a:endParaRPr lang="es-ES" sz="1200" dirty="0" smtClean="0">
              <a:latin typeface="Verdana" pitchFamily="34" charset="0"/>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Macizos</a:t>
            </a:r>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Armaduras </a:t>
            </a:r>
            <a:r>
              <a:rPr lang="es-ES" dirty="0">
                <a:effectLst>
                  <a:outerShdw blurRad="38100" dist="38100" dir="2700000" algn="tl">
                    <a:srgbClr val="000000">
                      <a:alpha val="43137"/>
                    </a:srgbClr>
                  </a:outerShdw>
                </a:effectLst>
                <a:ea typeface="Verdana" pitchFamily="34" charset="0"/>
                <a:cs typeface="Verdana" pitchFamily="34" charset="0"/>
              </a:rPr>
              <a:t>en macizos correspondientes.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Gewis </a:t>
            </a:r>
            <a:r>
              <a:rPr lang="es-ES" dirty="0">
                <a:effectLst>
                  <a:outerShdw blurRad="38100" dist="38100" dir="2700000" algn="tl">
                    <a:srgbClr val="000000">
                      <a:alpha val="43137"/>
                    </a:srgbClr>
                  </a:outerShdw>
                </a:effectLst>
                <a:ea typeface="Verdana" pitchFamily="34" charset="0"/>
                <a:cs typeface="Verdana" pitchFamily="34" charset="0"/>
              </a:rPr>
              <a:t>en viaducto</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Postes</a:t>
            </a:r>
            <a:r>
              <a:rPr lang="es-ES" dirty="0">
                <a:effectLst>
                  <a:outerShdw blurRad="38100" dist="38100" dir="2700000" algn="tl">
                    <a:srgbClr val="000000">
                      <a:alpha val="43137"/>
                    </a:srgbClr>
                  </a:outerShdw>
                </a:effectLst>
                <a:ea typeface="Verdana" pitchFamily="34" charset="0"/>
                <a:cs typeface="Verdana" pitchFamily="34" charset="0"/>
              </a:rPr>
              <a:t>.</a:t>
            </a:r>
          </a:p>
          <a:p>
            <a:pPr marL="1257300" lvl="3" indent="-342900"/>
            <a:r>
              <a:rPr lang="es-ES" dirty="0" err="1" smtClean="0">
                <a:effectLst>
                  <a:outerShdw blurRad="38100" dist="38100" dir="2700000" algn="tl">
                    <a:srgbClr val="000000">
                      <a:alpha val="43137"/>
                    </a:srgbClr>
                  </a:outerShdw>
                </a:effectLst>
                <a:ea typeface="Verdana" pitchFamily="34" charset="0"/>
                <a:cs typeface="Verdana" pitchFamily="34" charset="0"/>
              </a:rPr>
              <a:t>Grouts</a:t>
            </a:r>
            <a:r>
              <a:rPr lang="es-ES" dirty="0">
                <a:effectLst>
                  <a:outerShdw blurRad="38100" dist="38100" dir="2700000" algn="tl">
                    <a:srgbClr val="000000">
                      <a:alpha val="43137"/>
                    </a:srgbClr>
                  </a:outerShdw>
                </a:effectLst>
                <a:ea typeface="Verdana" pitchFamily="34" charset="0"/>
                <a:cs typeface="Verdana" pitchFamily="34" charset="0"/>
              </a:rPr>
              <a:t>.</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Cable </a:t>
            </a:r>
            <a:r>
              <a:rPr lang="es-ES" dirty="0">
                <a:effectLst>
                  <a:outerShdw blurRad="38100" dist="38100" dir="2700000" algn="tl">
                    <a:srgbClr val="000000">
                      <a:alpha val="43137"/>
                    </a:srgbClr>
                  </a:outerShdw>
                </a:effectLst>
                <a:ea typeface="Verdana" pitchFamily="34" charset="0"/>
                <a:cs typeface="Verdana" pitchFamily="34" charset="0"/>
              </a:rPr>
              <a:t>tierra (guarda).</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Pararrayos </a:t>
            </a:r>
            <a:r>
              <a:rPr lang="es-ES" dirty="0">
                <a:effectLst>
                  <a:outerShdw blurRad="38100" dist="38100" dir="2700000" algn="tl">
                    <a:srgbClr val="000000">
                      <a:alpha val="43137"/>
                    </a:srgbClr>
                  </a:outerShdw>
                </a:effectLst>
                <a:ea typeface="Verdana" pitchFamily="34" charset="0"/>
                <a:cs typeface="Verdana" pitchFamily="34" charset="0"/>
              </a:rPr>
              <a:t>/ Autoválvulas (incluidas las bajadas a tierra).</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Sistema </a:t>
            </a:r>
            <a:r>
              <a:rPr lang="es-ES" dirty="0">
                <a:effectLst>
                  <a:outerShdw blurRad="38100" dist="38100" dir="2700000" algn="tl">
                    <a:srgbClr val="000000">
                      <a:alpha val="43137"/>
                    </a:srgbClr>
                  </a:outerShdw>
                </a:effectLst>
                <a:ea typeface="Verdana" pitchFamily="34" charset="0"/>
                <a:cs typeface="Verdana" pitchFamily="34" charset="0"/>
              </a:rPr>
              <a:t>de sustentación de catenaria en estaciones.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Equipos </a:t>
            </a:r>
            <a:r>
              <a:rPr lang="es-ES" dirty="0">
                <a:effectLst>
                  <a:outerShdw blurRad="38100" dist="38100" dir="2700000" algn="tl">
                    <a:srgbClr val="000000">
                      <a:alpha val="43137"/>
                    </a:srgbClr>
                  </a:outerShdw>
                </a:effectLst>
                <a:ea typeface="Verdana" pitchFamily="34" charset="0"/>
                <a:cs typeface="Verdana" pitchFamily="34" charset="0"/>
              </a:rPr>
              <a:t>de ménsulas aislantes.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Equipos </a:t>
            </a:r>
            <a:r>
              <a:rPr lang="es-ES" dirty="0">
                <a:effectLst>
                  <a:outerShdw blurRad="38100" dist="38100" dir="2700000" algn="tl">
                    <a:srgbClr val="000000">
                      <a:alpha val="43137"/>
                    </a:srgbClr>
                  </a:outerShdw>
                </a:effectLst>
                <a:ea typeface="Verdana" pitchFamily="34" charset="0"/>
                <a:cs typeface="Verdana" pitchFamily="34" charset="0"/>
              </a:rPr>
              <a:t>de sustentación/regulación perfiles PAC + Aisladores.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Hilo </a:t>
            </a:r>
            <a:r>
              <a:rPr lang="es-ES" dirty="0">
                <a:effectLst>
                  <a:outerShdw blurRad="38100" dist="38100" dir="2700000" algn="tl">
                    <a:srgbClr val="000000">
                      <a:alpha val="43137"/>
                    </a:srgbClr>
                  </a:outerShdw>
                </a:effectLst>
                <a:ea typeface="Verdana" pitchFamily="34" charset="0"/>
                <a:cs typeface="Verdana" pitchFamily="34" charset="0"/>
              </a:rPr>
              <a:t>de Contacto.</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Retorno</a:t>
            </a:r>
            <a:r>
              <a:rPr lang="es-ES" dirty="0">
                <a:effectLst>
                  <a:outerShdw blurRad="38100" dist="38100" dir="2700000" algn="tl">
                    <a:srgbClr val="000000">
                      <a:alpha val="43137"/>
                    </a:srgbClr>
                  </a:outerShdw>
                </a:effectLst>
                <a:ea typeface="Verdana" pitchFamily="34" charset="0"/>
                <a:cs typeface="Verdana" pitchFamily="34" charset="0"/>
              </a:rPr>
              <a:t>. (Tener en cuenta en tipo de Instalaciones de Seguridad instalado en la línea</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sz="1200" dirty="0"/>
          </a:p>
        </p:txBody>
      </p:sp>
      <p:sp>
        <p:nvSpPr>
          <p:cNvPr id="12" name="11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29</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395536" y="980728"/>
            <a:ext cx="8208912" cy="4873752"/>
          </a:xfrm>
        </p:spPr>
        <p:txBody>
          <a:bodyPr>
            <a:noAutofit/>
          </a:bodyPr>
          <a:lstStyle/>
          <a:p>
            <a:r>
              <a:rPr lang="es-ES" sz="1800" dirty="0">
                <a:effectLst>
                  <a:outerShdw blurRad="38100" dist="38100" dir="2700000" algn="tl">
                    <a:srgbClr val="000000">
                      <a:alpha val="43137"/>
                    </a:srgbClr>
                  </a:outerShdw>
                </a:effectLst>
                <a:ea typeface="Verdana" pitchFamily="34" charset="0"/>
                <a:cs typeface="Verdana" pitchFamily="34" charset="0"/>
              </a:rPr>
              <a:t>PRINCIPALES </a:t>
            </a:r>
            <a:r>
              <a:rPr lang="es-ES" sz="1800" dirty="0" smtClean="0">
                <a:effectLst>
                  <a:outerShdw blurRad="38100" dist="38100" dir="2700000" algn="tl">
                    <a:srgbClr val="000000">
                      <a:alpha val="43137"/>
                    </a:srgbClr>
                  </a:outerShdw>
                </a:effectLst>
                <a:ea typeface="Verdana" pitchFamily="34" charset="0"/>
                <a:cs typeface="Verdana" pitchFamily="34" charset="0"/>
              </a:rPr>
              <a:t>COMPONENTES DE LA </a:t>
            </a:r>
            <a:r>
              <a:rPr lang="es-ES" sz="1800" dirty="0">
                <a:effectLst>
                  <a:outerShdw blurRad="38100" dist="38100" dir="2700000" algn="tl">
                    <a:srgbClr val="000000">
                      <a:alpha val="43137"/>
                    </a:srgbClr>
                  </a:outerShdw>
                </a:effectLst>
                <a:ea typeface="Verdana" pitchFamily="34" charset="0"/>
                <a:cs typeface="Verdana" pitchFamily="34" charset="0"/>
              </a:rPr>
              <a:t>CATENARÍA RÍGIDA:</a:t>
            </a:r>
          </a:p>
          <a:p>
            <a:pPr algn="just">
              <a:buNone/>
            </a:pPr>
            <a:endParaRPr lang="es-ES" sz="1200" dirty="0" smtClean="0">
              <a:latin typeface="Verdana" pitchFamily="34" charset="0"/>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Perfiles </a:t>
            </a:r>
            <a:r>
              <a:rPr lang="es-ES" dirty="0">
                <a:effectLst>
                  <a:outerShdw blurRad="38100" dist="38100" dir="2700000" algn="tl">
                    <a:srgbClr val="000000">
                      <a:alpha val="43137"/>
                    </a:srgbClr>
                  </a:outerShdw>
                </a:effectLst>
                <a:ea typeface="Verdana" pitchFamily="34" charset="0"/>
                <a:cs typeface="Verdana" pitchFamily="34" charset="0"/>
              </a:rPr>
              <a:t>catenaria rígida PAC (incluidos los aisladores de sección).</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Conexiones</a:t>
            </a:r>
            <a:r>
              <a:rPr lang="es-ES" dirty="0">
                <a:effectLst>
                  <a:outerShdw blurRad="38100" dist="38100" dir="2700000" algn="tl">
                    <a:srgbClr val="000000">
                      <a:alpha val="43137"/>
                    </a:srgbClr>
                  </a:outerShdw>
                </a:effectLst>
                <a:ea typeface="Verdana" pitchFamily="34" charset="0"/>
                <a:cs typeface="Verdana" pitchFamily="34" charset="0"/>
              </a:rPr>
              <a:t>.</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Puntos Fijos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Puntos </a:t>
            </a:r>
            <a:r>
              <a:rPr lang="es-ES" dirty="0">
                <a:effectLst>
                  <a:outerShdw blurRad="38100" dist="38100" dir="2700000" algn="tl">
                    <a:srgbClr val="000000">
                      <a:alpha val="43137"/>
                    </a:srgbClr>
                  </a:outerShdw>
                </a:effectLst>
                <a:ea typeface="Verdana" pitchFamily="34" charset="0"/>
                <a:cs typeface="Verdana" pitchFamily="34" charset="0"/>
              </a:rPr>
              <a:t>de inyección</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Identificación </a:t>
            </a:r>
            <a:r>
              <a:rPr lang="es-ES" dirty="0">
                <a:effectLst>
                  <a:outerShdw blurRad="38100" dist="38100" dir="2700000" algn="tl">
                    <a:srgbClr val="000000">
                      <a:alpha val="43137"/>
                    </a:srgbClr>
                  </a:outerShdw>
                </a:effectLst>
                <a:ea typeface="Verdana" pitchFamily="34" charset="0"/>
                <a:cs typeface="Verdana" pitchFamily="34" charset="0"/>
              </a:rPr>
              <a:t>postes y señal peligro de muerte.</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Señales </a:t>
            </a:r>
            <a:r>
              <a:rPr lang="es-ES" dirty="0">
                <a:effectLst>
                  <a:outerShdw blurRad="38100" dist="38100" dir="2700000" algn="tl">
                    <a:srgbClr val="000000">
                      <a:alpha val="43137"/>
                    </a:srgbClr>
                  </a:outerShdw>
                </a:effectLst>
                <a:ea typeface="Verdana" pitchFamily="34" charset="0"/>
                <a:cs typeface="Verdana" pitchFamily="34" charset="0"/>
              </a:rPr>
              <a:t>de fin a la tracción eléctrica / fin de trayecto.</a:t>
            </a:r>
          </a:p>
          <a:p>
            <a:pPr marL="1257300" lvl="3" indent="-342900">
              <a:buNone/>
            </a:pPr>
            <a:endParaRPr lang="es-ES" dirty="0">
              <a:effectLst>
                <a:outerShdw blurRad="38100" dist="38100" dir="2700000" algn="tl">
                  <a:srgbClr val="000000">
                    <a:alpha val="43137"/>
                  </a:srgbClr>
                </a:outerShdw>
              </a:effectLst>
              <a:ea typeface="Verdana" pitchFamily="34" charset="0"/>
              <a:cs typeface="Verdana" pitchFamily="34" charset="0"/>
            </a:endParaRPr>
          </a:p>
          <a:p>
            <a:pPr algn="just">
              <a:buNone/>
            </a:pPr>
            <a:endParaRPr lang="es-ES" sz="1200" dirty="0" smtClean="0"/>
          </a:p>
          <a:p>
            <a:pPr lvl="1" algn="just">
              <a:buNone/>
            </a:pPr>
            <a:endParaRPr lang="es-ES" sz="1200" dirty="0" smtClean="0"/>
          </a:p>
          <a:p>
            <a:pPr algn="just"/>
            <a:endParaRPr lang="es-ES" sz="1200" dirty="0"/>
          </a:p>
        </p:txBody>
      </p:sp>
      <p:sp>
        <p:nvSpPr>
          <p:cNvPr id="12" name="11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6864787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1" name="10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14"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13"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a:t>
            </a:fld>
            <a:endParaRPr lang="es-ES" dirty="0"/>
          </a:p>
        </p:txBody>
      </p:sp>
      <p:sp>
        <p:nvSpPr>
          <p:cNvPr id="15" name="2 Marcador de contenido"/>
          <p:cNvSpPr txBox="1">
            <a:spLocks/>
          </p:cNvSpPr>
          <p:nvPr/>
        </p:nvSpPr>
        <p:spPr>
          <a:xfrm>
            <a:off x="467544" y="2276872"/>
            <a:ext cx="8229600" cy="2880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a:lnSpc>
                <a:spcPct val="150000"/>
              </a:lnSpc>
              <a:buFont typeface="+mj-lt"/>
              <a:buAutoNum type="romanUcPeriod"/>
            </a:pPr>
            <a:r>
              <a:rPr lang="es-ES" sz="2000" dirty="0" smtClean="0">
                <a:effectLst>
                  <a:outerShdw blurRad="38100" dist="38100" dir="2700000" algn="tl">
                    <a:srgbClr val="000000">
                      <a:alpha val="43137"/>
                    </a:srgbClr>
                  </a:outerShdw>
                </a:effectLst>
              </a:rPr>
              <a:t>Subestaciones de Acometida</a:t>
            </a:r>
          </a:p>
          <a:p>
            <a:pPr marL="914400" lvl="1" indent="-457200">
              <a:lnSpc>
                <a:spcPct val="150000"/>
              </a:lnSpc>
              <a:buFont typeface="+mj-lt"/>
              <a:buAutoNum type="romanUcPeriod"/>
            </a:pPr>
            <a:r>
              <a:rPr lang="es-ES" sz="2000" dirty="0" smtClean="0">
                <a:effectLst>
                  <a:outerShdw blurRad="38100" dist="38100" dir="2700000" algn="tl">
                    <a:srgbClr val="000000">
                      <a:alpha val="43137"/>
                    </a:srgbClr>
                  </a:outerShdw>
                </a:effectLst>
              </a:rPr>
              <a:t> Subestaciones de Tracción</a:t>
            </a:r>
          </a:p>
          <a:p>
            <a:pPr marL="914400" lvl="1" indent="-457200">
              <a:lnSpc>
                <a:spcPct val="150000"/>
              </a:lnSpc>
              <a:buFont typeface="+mj-lt"/>
              <a:buAutoNum type="romanUcPeriod"/>
            </a:pPr>
            <a:r>
              <a:rPr lang="es-ES" sz="2000" dirty="0" smtClean="0">
                <a:effectLst>
                  <a:outerShdw blurRad="38100" dist="38100" dir="2700000" algn="tl">
                    <a:srgbClr val="000000">
                      <a:alpha val="43137"/>
                    </a:srgbClr>
                  </a:outerShdw>
                </a:effectLst>
              </a:rPr>
              <a:t> Línea Aérea de Contacto</a:t>
            </a:r>
          </a:p>
          <a:p>
            <a:pPr marL="914400" lvl="1" indent="-457200">
              <a:lnSpc>
                <a:spcPct val="150000"/>
              </a:lnSpc>
              <a:buFont typeface="+mj-lt"/>
              <a:buAutoNum type="romanUcPeriod"/>
            </a:pPr>
            <a:r>
              <a:rPr lang="es-ES" sz="2000" dirty="0" smtClean="0">
                <a:effectLst>
                  <a:outerShdw blurRad="38100" dist="38100" dir="2700000" algn="tl">
                    <a:srgbClr val="000000">
                      <a:alpha val="43137"/>
                    </a:srgbClr>
                  </a:outerShdw>
                </a:effectLst>
              </a:rPr>
              <a:t>Cables 5 kV, 2 kV.</a:t>
            </a:r>
          </a:p>
          <a:p>
            <a:pPr marL="914400" lvl="1" indent="-457200">
              <a:lnSpc>
                <a:spcPct val="150000"/>
              </a:lnSpc>
              <a:buFont typeface="+mj-lt"/>
              <a:buAutoNum type="romanUcPeriod"/>
            </a:pPr>
            <a:r>
              <a:rPr lang="es-ES" sz="2000" dirty="0" smtClean="0">
                <a:effectLst>
                  <a:outerShdw blurRad="38100" dist="38100" dir="2700000" algn="tl">
                    <a:srgbClr val="000000">
                      <a:alpha val="43137"/>
                    </a:srgbClr>
                  </a:outerShdw>
                </a:effectLst>
              </a:rPr>
              <a:t>Sistema de Pararrayos , Puesta a Tierra y Protección Catódica.</a:t>
            </a:r>
          </a:p>
        </p:txBody>
      </p:sp>
      <p:sp>
        <p:nvSpPr>
          <p:cNvPr id="16" name="15 CuadroTexto"/>
          <p:cNvSpPr txBox="1"/>
          <p:nvPr/>
        </p:nvSpPr>
        <p:spPr>
          <a:xfrm>
            <a:off x="2001193" y="692696"/>
            <a:ext cx="5307111" cy="646331"/>
          </a:xfrm>
          <a:prstGeom prst="rect">
            <a:avLst/>
          </a:prstGeom>
          <a:noFill/>
        </p:spPr>
        <p:txBody>
          <a:bodyPr wrap="square" rtlCol="0">
            <a:spAutoFit/>
          </a:bodyPr>
          <a:lstStyle/>
          <a:p>
            <a:pPr algn="ctr"/>
            <a:r>
              <a:rPr lang="es-ES" sz="3600" b="1" cap="small" dirty="0" smtClean="0">
                <a:effectLst>
                  <a:outerShdw blurRad="38100" dist="38100" dir="2700000" algn="tl">
                    <a:srgbClr val="000000">
                      <a:alpha val="43137"/>
                    </a:srgbClr>
                  </a:outerShdw>
                </a:effectLst>
              </a:rPr>
              <a:t>CONTENIDO</a:t>
            </a:r>
            <a:endParaRPr lang="es-ES" sz="3600" b="1" cap="small" dirty="0">
              <a:effectLst>
                <a:outerShdw blurRad="38100" dist="38100" dir="2700000" algn="tl">
                  <a:srgbClr val="000000">
                    <a:alpha val="43137"/>
                  </a:srgbClr>
                </a:outerShdw>
              </a:effectLst>
            </a:endParaRPr>
          </a:p>
        </p:txBody>
      </p:sp>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28"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8" name="17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59853927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30</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395536" y="980728"/>
            <a:ext cx="8136904" cy="4873752"/>
          </a:xfrm>
        </p:spPr>
        <p:txBody>
          <a:bodyPr>
            <a:noAutofit/>
          </a:bodyPr>
          <a:lstStyle/>
          <a:p>
            <a:r>
              <a:rPr lang="es-ES" sz="1900" dirty="0">
                <a:effectLst>
                  <a:outerShdw blurRad="38100" dist="38100" dir="2700000" algn="tl">
                    <a:srgbClr val="000000">
                      <a:alpha val="43137"/>
                    </a:srgbClr>
                  </a:outerShdw>
                </a:effectLst>
                <a:ea typeface="Verdana" pitchFamily="34" charset="0"/>
                <a:cs typeface="Verdana" pitchFamily="34" charset="0"/>
              </a:rPr>
              <a:t>PRINCIPALES </a:t>
            </a:r>
            <a:r>
              <a:rPr lang="es-ES" sz="1900" dirty="0" smtClean="0">
                <a:effectLst>
                  <a:outerShdw blurRad="38100" dist="38100" dir="2700000" algn="tl">
                    <a:srgbClr val="000000">
                      <a:alpha val="43137"/>
                    </a:srgbClr>
                  </a:outerShdw>
                </a:effectLst>
                <a:ea typeface="Verdana" pitchFamily="34" charset="0"/>
                <a:cs typeface="Verdana" pitchFamily="34" charset="0"/>
              </a:rPr>
              <a:t>COMPONENTES DE LA </a:t>
            </a:r>
            <a:r>
              <a:rPr lang="es-ES" sz="1900" dirty="0">
                <a:effectLst>
                  <a:outerShdw blurRad="38100" dist="38100" dir="2700000" algn="tl">
                    <a:srgbClr val="000000">
                      <a:alpha val="43137"/>
                    </a:srgbClr>
                  </a:outerShdw>
                </a:effectLst>
                <a:ea typeface="Verdana" pitchFamily="34" charset="0"/>
                <a:cs typeface="Verdana" pitchFamily="34" charset="0"/>
              </a:rPr>
              <a:t>CATENARÍA SIMPLE POLIGONAL ATIRANTADA:</a:t>
            </a:r>
          </a:p>
          <a:p>
            <a:pPr algn="just">
              <a:buNone/>
            </a:pPr>
            <a:endParaRPr lang="es-ES" sz="1300" dirty="0" smtClean="0">
              <a:latin typeface="Verdana" pitchFamily="34" charset="0"/>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Macizos</a:t>
            </a:r>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Armaduras </a:t>
            </a:r>
            <a:r>
              <a:rPr lang="es-ES" dirty="0">
                <a:effectLst>
                  <a:outerShdw blurRad="38100" dist="38100" dir="2700000" algn="tl">
                    <a:srgbClr val="000000">
                      <a:alpha val="43137"/>
                    </a:srgbClr>
                  </a:outerShdw>
                </a:effectLst>
                <a:ea typeface="Verdana" pitchFamily="34" charset="0"/>
                <a:cs typeface="Verdana" pitchFamily="34" charset="0"/>
              </a:rPr>
              <a:t>en </a:t>
            </a:r>
            <a:r>
              <a:rPr lang="es-ES" dirty="0" smtClean="0">
                <a:effectLst>
                  <a:outerShdw blurRad="38100" dist="38100" dir="2700000" algn="tl">
                    <a:srgbClr val="000000">
                      <a:alpha val="43137"/>
                    </a:srgbClr>
                  </a:outerShdw>
                </a:effectLst>
                <a:ea typeface="Verdana" pitchFamily="34" charset="0"/>
                <a:cs typeface="Verdana" pitchFamily="34" charset="0"/>
              </a:rPr>
              <a:t>macizos.</a:t>
            </a:r>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Gewis </a:t>
            </a:r>
            <a:r>
              <a:rPr lang="es-ES" dirty="0">
                <a:effectLst>
                  <a:outerShdw blurRad="38100" dist="38100" dir="2700000" algn="tl">
                    <a:srgbClr val="000000">
                      <a:alpha val="43137"/>
                    </a:srgbClr>
                  </a:outerShdw>
                </a:effectLst>
                <a:ea typeface="Verdana" pitchFamily="34" charset="0"/>
                <a:cs typeface="Verdana" pitchFamily="34" charset="0"/>
              </a:rPr>
              <a:t>en viaducto</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Postes</a:t>
            </a:r>
            <a:r>
              <a:rPr lang="es-ES" dirty="0">
                <a:effectLst>
                  <a:outerShdw blurRad="38100" dist="38100" dir="2700000" algn="tl">
                    <a:srgbClr val="000000">
                      <a:alpha val="43137"/>
                    </a:srgbClr>
                  </a:outerShdw>
                </a:effectLst>
                <a:ea typeface="Verdana" pitchFamily="34" charset="0"/>
                <a:cs typeface="Verdana" pitchFamily="34" charset="0"/>
              </a:rPr>
              <a:t>.</a:t>
            </a:r>
          </a:p>
          <a:p>
            <a:pPr marL="1257300" lvl="3" indent="-342900"/>
            <a:r>
              <a:rPr lang="es-ES" dirty="0" err="1" smtClean="0">
                <a:effectLst>
                  <a:outerShdw blurRad="38100" dist="38100" dir="2700000" algn="tl">
                    <a:srgbClr val="000000">
                      <a:alpha val="43137"/>
                    </a:srgbClr>
                  </a:outerShdw>
                </a:effectLst>
                <a:ea typeface="Verdana" pitchFamily="34" charset="0"/>
                <a:cs typeface="Verdana" pitchFamily="34" charset="0"/>
              </a:rPr>
              <a:t>Grouts</a:t>
            </a:r>
            <a:r>
              <a:rPr lang="es-ES" dirty="0">
                <a:effectLst>
                  <a:outerShdw blurRad="38100" dist="38100" dir="2700000" algn="tl">
                    <a:srgbClr val="000000">
                      <a:alpha val="43137"/>
                    </a:srgbClr>
                  </a:outerShdw>
                </a:effectLst>
                <a:ea typeface="Verdana" pitchFamily="34" charset="0"/>
                <a:cs typeface="Verdana" pitchFamily="34" charset="0"/>
              </a:rPr>
              <a:t>.</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Cable </a:t>
            </a:r>
            <a:r>
              <a:rPr lang="es-ES" dirty="0">
                <a:effectLst>
                  <a:outerShdw blurRad="38100" dist="38100" dir="2700000" algn="tl">
                    <a:srgbClr val="000000">
                      <a:alpha val="43137"/>
                    </a:srgbClr>
                  </a:outerShdw>
                </a:effectLst>
                <a:ea typeface="Verdana" pitchFamily="34" charset="0"/>
                <a:cs typeface="Verdana" pitchFamily="34" charset="0"/>
              </a:rPr>
              <a:t>tierra (guarda).</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Pararrayos </a:t>
            </a:r>
            <a:r>
              <a:rPr lang="es-ES" dirty="0">
                <a:effectLst>
                  <a:outerShdw blurRad="38100" dist="38100" dir="2700000" algn="tl">
                    <a:srgbClr val="000000">
                      <a:alpha val="43137"/>
                    </a:srgbClr>
                  </a:outerShdw>
                </a:effectLst>
                <a:ea typeface="Verdana" pitchFamily="34" charset="0"/>
                <a:cs typeface="Verdana" pitchFamily="34" charset="0"/>
              </a:rPr>
              <a:t>/ Autoválvulas (incluidas las bajadas a tierra).</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Sistema </a:t>
            </a:r>
            <a:r>
              <a:rPr lang="es-ES" dirty="0">
                <a:effectLst>
                  <a:outerShdw blurRad="38100" dist="38100" dir="2700000" algn="tl">
                    <a:srgbClr val="000000">
                      <a:alpha val="43137"/>
                    </a:srgbClr>
                  </a:outerShdw>
                </a:effectLst>
                <a:ea typeface="Verdana" pitchFamily="34" charset="0"/>
                <a:cs typeface="Verdana" pitchFamily="34" charset="0"/>
              </a:rPr>
              <a:t>de sustentación en estaciones.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Equipos </a:t>
            </a:r>
            <a:r>
              <a:rPr lang="es-ES" dirty="0">
                <a:effectLst>
                  <a:outerShdw blurRad="38100" dist="38100" dir="2700000" algn="tl">
                    <a:srgbClr val="000000">
                      <a:alpha val="43137"/>
                    </a:srgbClr>
                  </a:outerShdw>
                </a:effectLst>
                <a:ea typeface="Verdana" pitchFamily="34" charset="0"/>
                <a:cs typeface="Verdana" pitchFamily="34" charset="0"/>
              </a:rPr>
              <a:t>de ménsulas.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Brazos </a:t>
            </a:r>
            <a:r>
              <a:rPr lang="es-ES" dirty="0">
                <a:effectLst>
                  <a:outerShdw blurRad="38100" dist="38100" dir="2700000" algn="tl">
                    <a:srgbClr val="000000">
                      <a:alpha val="43137"/>
                    </a:srgbClr>
                  </a:outerShdw>
                </a:effectLst>
                <a:ea typeface="Verdana" pitchFamily="34" charset="0"/>
                <a:cs typeface="Verdana" pitchFamily="34" charset="0"/>
              </a:rPr>
              <a:t>de atirantado y suspensiones.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Retorno</a:t>
            </a:r>
            <a:r>
              <a:rPr lang="es-ES" dirty="0">
                <a:effectLst>
                  <a:outerShdw blurRad="38100" dist="38100" dir="2700000" algn="tl">
                    <a:srgbClr val="000000">
                      <a:alpha val="43137"/>
                    </a:srgbClr>
                  </a:outerShdw>
                </a:effectLst>
                <a:ea typeface="Verdana" pitchFamily="34" charset="0"/>
                <a:cs typeface="Verdana" pitchFamily="34" charset="0"/>
              </a:rPr>
              <a:t>. (tener en cuenta en tipo de Instalaciones de Seguridad instalado en la línea</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sz="1200" dirty="0"/>
          </a:p>
        </p:txBody>
      </p:sp>
      <p:sp>
        <p:nvSpPr>
          <p:cNvPr id="12" name="11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31</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395536" y="980728"/>
            <a:ext cx="8136904" cy="4873752"/>
          </a:xfrm>
        </p:spPr>
        <p:txBody>
          <a:bodyPr>
            <a:noAutofit/>
          </a:bodyPr>
          <a:lstStyle/>
          <a:p>
            <a:r>
              <a:rPr lang="es-ES" sz="1900" dirty="0">
                <a:effectLst>
                  <a:outerShdw blurRad="38100" dist="38100" dir="2700000" algn="tl">
                    <a:srgbClr val="000000">
                      <a:alpha val="43137"/>
                    </a:srgbClr>
                  </a:outerShdw>
                </a:effectLst>
                <a:ea typeface="Verdana" pitchFamily="34" charset="0"/>
                <a:cs typeface="Verdana" pitchFamily="34" charset="0"/>
              </a:rPr>
              <a:t>PRINCIPALES ACTIVIDADES CATENARÍA SIMPLE POLIGONAL ATIRANTADA:</a:t>
            </a:r>
          </a:p>
          <a:p>
            <a:pPr algn="just">
              <a:buNone/>
            </a:pPr>
            <a:endParaRPr lang="es-ES" sz="1300" dirty="0" smtClean="0">
              <a:latin typeface="Verdana" pitchFamily="34" charset="0"/>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Equipos </a:t>
            </a:r>
            <a:r>
              <a:rPr lang="es-ES" dirty="0">
                <a:effectLst>
                  <a:outerShdw blurRad="38100" dist="38100" dir="2700000" algn="tl">
                    <a:srgbClr val="000000">
                      <a:alpha val="43137"/>
                    </a:srgbClr>
                  </a:outerShdw>
                </a:effectLst>
                <a:ea typeface="Verdana" pitchFamily="34" charset="0"/>
                <a:cs typeface="Verdana" pitchFamily="34" charset="0"/>
              </a:rPr>
              <a:t>de compensación (</a:t>
            </a:r>
            <a:r>
              <a:rPr lang="es-ES" dirty="0" err="1">
                <a:effectLst>
                  <a:outerShdw blurRad="38100" dist="38100" dir="2700000" algn="tl">
                    <a:srgbClr val="000000">
                      <a:alpha val="43137"/>
                    </a:srgbClr>
                  </a:outerShdw>
                </a:effectLst>
                <a:ea typeface="Verdana" pitchFamily="34" charset="0"/>
                <a:cs typeface="Verdana" pitchFamily="34" charset="0"/>
              </a:rPr>
              <a:t>tensorex</a:t>
            </a:r>
            <a:r>
              <a:rPr lang="es-ES" dirty="0">
                <a:effectLst>
                  <a:outerShdw blurRad="38100" dist="38100" dir="2700000" algn="tl">
                    <a:srgbClr val="000000">
                      <a:alpha val="43137"/>
                    </a:srgbClr>
                  </a:outerShdw>
                </a:effectLst>
                <a:ea typeface="Verdana" pitchFamily="34" charset="0"/>
                <a:cs typeface="Verdana" pitchFamily="34" charset="0"/>
              </a:rPr>
              <a:t>).</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Sustentador </a:t>
            </a:r>
            <a:r>
              <a:rPr lang="es-ES" dirty="0">
                <a:effectLst>
                  <a:outerShdw blurRad="38100" dist="38100" dir="2700000" algn="tl">
                    <a:srgbClr val="000000">
                      <a:alpha val="43137"/>
                    </a:srgbClr>
                  </a:outerShdw>
                </a:effectLst>
                <a:ea typeface="Verdana" pitchFamily="34" charset="0"/>
                <a:cs typeface="Verdana" pitchFamily="34" charset="0"/>
              </a:rPr>
              <a:t>– Hilo de Contacto – Pendolado, y en caso necesario  feeder)</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Conexiones.</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Puntos Fijos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Puntos </a:t>
            </a:r>
            <a:r>
              <a:rPr lang="es-ES" dirty="0">
                <a:effectLst>
                  <a:outerShdw blurRad="38100" dist="38100" dir="2700000" algn="tl">
                    <a:srgbClr val="000000">
                      <a:alpha val="43137"/>
                    </a:srgbClr>
                  </a:outerShdw>
                </a:effectLst>
                <a:ea typeface="Verdana" pitchFamily="34" charset="0"/>
                <a:cs typeface="Verdana" pitchFamily="34" charset="0"/>
              </a:rPr>
              <a:t>de inyección</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dirty="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Identificación </a:t>
            </a:r>
            <a:r>
              <a:rPr lang="es-ES" dirty="0">
                <a:effectLst>
                  <a:outerShdw blurRad="38100" dist="38100" dir="2700000" algn="tl">
                    <a:srgbClr val="000000">
                      <a:alpha val="43137"/>
                    </a:srgbClr>
                  </a:outerShdw>
                </a:effectLst>
                <a:ea typeface="Verdana" pitchFamily="34" charset="0"/>
                <a:cs typeface="Verdana" pitchFamily="34" charset="0"/>
              </a:rPr>
              <a:t>postes y señal peligro de muerte.</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Señales </a:t>
            </a:r>
            <a:r>
              <a:rPr lang="es-ES" dirty="0">
                <a:effectLst>
                  <a:outerShdw blurRad="38100" dist="38100" dir="2700000" algn="tl">
                    <a:srgbClr val="000000">
                      <a:alpha val="43137"/>
                    </a:srgbClr>
                  </a:outerShdw>
                </a:effectLst>
                <a:ea typeface="Verdana" pitchFamily="34" charset="0"/>
                <a:cs typeface="Verdana" pitchFamily="34" charset="0"/>
              </a:rPr>
              <a:t>de fin a la tracción eléctrica / fin de trayecto.</a:t>
            </a:r>
          </a:p>
          <a:p>
            <a:pPr marL="1257300" lvl="3" indent="-342900">
              <a:buNone/>
            </a:pPr>
            <a:endParaRPr lang="es-ES" dirty="0">
              <a:effectLst>
                <a:outerShdw blurRad="38100" dist="38100" dir="2700000" algn="tl">
                  <a:srgbClr val="000000">
                    <a:alpha val="43137"/>
                  </a:srgbClr>
                </a:outerShdw>
              </a:effectLst>
              <a:ea typeface="Verdana" pitchFamily="34" charset="0"/>
              <a:cs typeface="Verdana" pitchFamily="34" charset="0"/>
            </a:endParaRPr>
          </a:p>
          <a:p>
            <a:pPr algn="just">
              <a:buNone/>
            </a:pPr>
            <a:endParaRPr lang="es-ES" sz="1200" dirty="0" smtClean="0"/>
          </a:p>
          <a:p>
            <a:pPr lvl="1" algn="just">
              <a:buNone/>
            </a:pPr>
            <a:endParaRPr lang="es-ES" sz="1200" dirty="0" smtClean="0"/>
          </a:p>
          <a:p>
            <a:pPr algn="just"/>
            <a:endParaRPr lang="es-ES" sz="1200" dirty="0"/>
          </a:p>
        </p:txBody>
      </p:sp>
      <p:sp>
        <p:nvSpPr>
          <p:cNvPr id="12" name="11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411491446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32</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395536" y="3068960"/>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IV. Cables de 2 y 5 kV.</a:t>
            </a:r>
            <a:endParaRPr lang="es-ES" sz="2800" b="1" cap="small" dirty="0">
              <a:effectLst>
                <a:outerShdw blurRad="38100" dist="38100" dir="2700000" algn="tl">
                  <a:srgbClr val="000000">
                    <a:alpha val="43137"/>
                  </a:srgbClr>
                </a:outerShdw>
              </a:effectLst>
            </a:endParaRPr>
          </a:p>
        </p:txBody>
      </p:sp>
      <p:sp>
        <p:nvSpPr>
          <p:cNvPr id="14" name="13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33</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ador de contenido"/>
          <p:cNvSpPr>
            <a:spLocks noGrp="1"/>
          </p:cNvSpPr>
          <p:nvPr>
            <p:ph sz="half" idx="1"/>
          </p:nvPr>
        </p:nvSpPr>
        <p:spPr>
          <a:xfrm>
            <a:off x="467544" y="1268760"/>
            <a:ext cx="8291264" cy="4929411"/>
          </a:xfrm>
        </p:spPr>
        <p:txBody>
          <a:bodyPr>
            <a:noAutofit/>
          </a:bodyPr>
          <a:lstStyle/>
          <a:p>
            <a:pPr marL="0" lvl="2" indent="1588">
              <a:buNone/>
            </a:pPr>
            <a:r>
              <a:rPr lang="es-ES" sz="1800" dirty="0">
                <a:effectLst>
                  <a:outerShdw blurRad="38100" dist="38100" dir="2700000" algn="tl">
                    <a:srgbClr val="000000">
                      <a:alpha val="43137"/>
                    </a:srgbClr>
                  </a:outerShdw>
                </a:effectLst>
                <a:ea typeface="Verdana" pitchFamily="34" charset="0"/>
                <a:cs typeface="Verdana" pitchFamily="34" charset="0"/>
              </a:rPr>
              <a:t>La alimentación para el sistema de catenaria que opera en un nivel de voltaje nominal de 1500 </a:t>
            </a:r>
            <a:r>
              <a:rPr lang="es-ES" sz="1800" dirty="0" err="1">
                <a:effectLst>
                  <a:outerShdw blurRad="38100" dist="38100" dir="2700000" algn="tl">
                    <a:srgbClr val="000000">
                      <a:alpha val="43137"/>
                    </a:srgbClr>
                  </a:outerShdw>
                </a:effectLst>
                <a:ea typeface="Verdana" pitchFamily="34" charset="0"/>
                <a:cs typeface="Verdana" pitchFamily="34" charset="0"/>
              </a:rPr>
              <a:t>Vcd</a:t>
            </a:r>
            <a:r>
              <a:rPr lang="es-ES" sz="1800" dirty="0">
                <a:effectLst>
                  <a:outerShdw blurRad="38100" dist="38100" dir="2700000" algn="tl">
                    <a:srgbClr val="000000">
                      <a:alpha val="43137"/>
                    </a:srgbClr>
                  </a:outerShdw>
                </a:effectLst>
                <a:ea typeface="Verdana" pitchFamily="34" charset="0"/>
                <a:cs typeface="Verdana" pitchFamily="34" charset="0"/>
              </a:rPr>
              <a:t>, se hará por medio de cables de energía. </a:t>
            </a:r>
          </a:p>
          <a:p>
            <a:pPr marL="0" lvl="2" indent="1588">
              <a:buNone/>
            </a:pPr>
            <a:endParaRPr lang="es-ES" sz="1800" dirty="0">
              <a:effectLst>
                <a:outerShdw blurRad="38100" dist="38100" dir="2700000" algn="tl">
                  <a:srgbClr val="000000">
                    <a:alpha val="43137"/>
                  </a:srgbClr>
                </a:outerShdw>
              </a:effectLst>
              <a:ea typeface="Verdana" pitchFamily="34" charset="0"/>
              <a:cs typeface="Verdana" pitchFamily="34" charset="0"/>
            </a:endParaRPr>
          </a:p>
          <a:p>
            <a:pPr marL="0" lvl="2" indent="1588">
              <a:buNone/>
            </a:pPr>
            <a:r>
              <a:rPr lang="es-ES" sz="1800" dirty="0">
                <a:effectLst>
                  <a:outerShdw blurRad="38100" dist="38100" dir="2700000" algn="tl">
                    <a:srgbClr val="000000">
                      <a:alpha val="43137"/>
                    </a:srgbClr>
                  </a:outerShdw>
                </a:effectLst>
                <a:ea typeface="Verdana" pitchFamily="34" charset="0"/>
                <a:cs typeface="Verdana" pitchFamily="34" charset="0"/>
              </a:rPr>
              <a:t>Estos cables serán unipolares, conductor de cobre suave electrolítico, con aislamiento de etileno </a:t>
            </a:r>
            <a:r>
              <a:rPr lang="es-ES" sz="1800" dirty="0" err="1">
                <a:effectLst>
                  <a:outerShdw blurRad="38100" dist="38100" dir="2700000" algn="tl">
                    <a:srgbClr val="000000">
                      <a:alpha val="43137"/>
                    </a:srgbClr>
                  </a:outerShdw>
                </a:effectLst>
                <a:ea typeface="Verdana" pitchFamily="34" charset="0"/>
                <a:cs typeface="Verdana" pitchFamily="34" charset="0"/>
              </a:rPr>
              <a:t>propileno</a:t>
            </a:r>
            <a:r>
              <a:rPr lang="es-ES" sz="1800" dirty="0">
                <a:effectLst>
                  <a:outerShdw blurRad="38100" dist="38100" dir="2700000" algn="tl">
                    <a:srgbClr val="000000">
                      <a:alpha val="43137"/>
                    </a:srgbClr>
                  </a:outerShdw>
                </a:effectLst>
                <a:ea typeface="Verdana" pitchFamily="34" charset="0"/>
                <a:cs typeface="Verdana" pitchFamily="34" charset="0"/>
              </a:rPr>
              <a:t> (EPR) y con cubierta protectora de </a:t>
            </a:r>
            <a:r>
              <a:rPr lang="es-ES" sz="1800" dirty="0" err="1">
                <a:effectLst>
                  <a:outerShdw blurRad="38100" dist="38100" dir="2700000" algn="tl">
                    <a:srgbClr val="000000">
                      <a:alpha val="43137"/>
                    </a:srgbClr>
                  </a:outerShdw>
                </a:effectLst>
                <a:ea typeface="Verdana" pitchFamily="34" charset="0"/>
                <a:cs typeface="Verdana" pitchFamily="34" charset="0"/>
              </a:rPr>
              <a:t>hypalon</a:t>
            </a:r>
            <a:r>
              <a:rPr lang="es-ES" sz="1800" dirty="0">
                <a:effectLst>
                  <a:outerShdw blurRad="38100" dist="38100" dir="2700000" algn="tl">
                    <a:srgbClr val="000000">
                      <a:alpha val="43137"/>
                    </a:srgbClr>
                  </a:outerShdw>
                </a:effectLst>
                <a:ea typeface="Verdana" pitchFamily="34" charset="0"/>
                <a:cs typeface="Verdana" pitchFamily="34" charset="0"/>
              </a:rPr>
              <a:t>.</a:t>
            </a:r>
          </a:p>
          <a:p>
            <a:pPr marL="0" lvl="2" indent="1588">
              <a:buNone/>
            </a:pPr>
            <a:endParaRPr lang="es-ES" sz="1800" dirty="0">
              <a:effectLst>
                <a:outerShdw blurRad="38100" dist="38100" dir="2700000" algn="tl">
                  <a:srgbClr val="000000">
                    <a:alpha val="43137"/>
                  </a:srgbClr>
                </a:outerShdw>
              </a:effectLst>
              <a:ea typeface="Verdana" pitchFamily="34" charset="0"/>
              <a:cs typeface="Verdana" pitchFamily="34" charset="0"/>
            </a:endParaRPr>
          </a:p>
          <a:p>
            <a:pPr marL="0" lvl="2" indent="1588">
              <a:buNone/>
            </a:pPr>
            <a:r>
              <a:rPr lang="es-ES" sz="1800" dirty="0">
                <a:effectLst>
                  <a:outerShdw blurRad="38100" dist="38100" dir="2700000" algn="tl">
                    <a:srgbClr val="000000">
                      <a:alpha val="43137"/>
                    </a:srgbClr>
                  </a:outerShdw>
                </a:effectLst>
                <a:ea typeface="Verdana" pitchFamily="34" charset="0"/>
                <a:cs typeface="Verdana" pitchFamily="34" charset="0"/>
              </a:rPr>
              <a:t>Estos cables son apropiados para instalarse en charolas, ductos, trincheras o a la intemperie.</a:t>
            </a:r>
          </a:p>
          <a:p>
            <a:pPr marL="450850" lvl="2" indent="1588">
              <a:buNone/>
            </a:pPr>
            <a:endParaRPr lang="es-ES" sz="1800" dirty="0">
              <a:effectLst>
                <a:outerShdw blurRad="38100" dist="38100" dir="2700000" algn="tl">
                  <a:srgbClr val="000000">
                    <a:alpha val="43137"/>
                  </a:srgbClr>
                </a:outerShdw>
              </a:effectLst>
              <a:ea typeface="Verdana" pitchFamily="34" charset="0"/>
              <a:cs typeface="Verdana" pitchFamily="34" charset="0"/>
            </a:endParaRPr>
          </a:p>
          <a:p>
            <a:pPr marL="0" lvl="2" indent="1588">
              <a:buNone/>
            </a:pPr>
            <a:r>
              <a:rPr lang="es-ES" sz="1800" dirty="0">
                <a:effectLst>
                  <a:outerShdw blurRad="38100" dist="38100" dir="2700000" algn="tl">
                    <a:srgbClr val="000000">
                      <a:alpha val="43137"/>
                    </a:srgbClr>
                  </a:outerShdw>
                </a:effectLst>
                <a:ea typeface="Verdana" pitchFamily="34" charset="0"/>
                <a:cs typeface="Verdana" pitchFamily="34" charset="0"/>
              </a:rPr>
              <a:t>Las partes que compondrán los cables de energía serán las siguientes:</a:t>
            </a:r>
          </a:p>
          <a:p>
            <a:pPr>
              <a:buNone/>
            </a:pPr>
            <a:endParaRPr lang="es-ES" sz="1400" dirty="0" smtClean="0">
              <a:latin typeface="Verdana" pitchFamily="34" charset="0"/>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El conductor.</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Cobre electrolítico</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Alimentador positivo 5 </a:t>
            </a:r>
            <a:r>
              <a:rPr lang="es-ES" dirty="0" err="1">
                <a:effectLst>
                  <a:outerShdw blurRad="38100" dist="38100" dir="2700000" algn="tl">
                    <a:srgbClr val="000000">
                      <a:alpha val="43137"/>
                    </a:srgbClr>
                  </a:outerShdw>
                </a:effectLst>
                <a:ea typeface="Verdana" pitchFamily="34" charset="0"/>
                <a:cs typeface="Verdana" pitchFamily="34" charset="0"/>
              </a:rPr>
              <a:t>kVcd</a:t>
            </a:r>
            <a:r>
              <a:rPr lang="es-ES" dirty="0">
                <a:effectLst>
                  <a:outerShdw blurRad="38100" dist="38100" dir="2700000" algn="tl">
                    <a:srgbClr val="000000">
                      <a:alpha val="43137"/>
                    </a:srgbClr>
                  </a:outerShdw>
                </a:effectLst>
                <a:ea typeface="Verdana" pitchFamily="34" charset="0"/>
                <a:cs typeface="Verdana" pitchFamily="34" charset="0"/>
              </a:rPr>
              <a:t>, 500 MCM</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Alimentador negativo 2 </a:t>
            </a:r>
            <a:r>
              <a:rPr lang="es-ES" dirty="0" err="1">
                <a:effectLst>
                  <a:outerShdw blurRad="38100" dist="38100" dir="2700000" algn="tl">
                    <a:srgbClr val="000000">
                      <a:alpha val="43137"/>
                    </a:srgbClr>
                  </a:outerShdw>
                </a:effectLst>
                <a:ea typeface="Verdana" pitchFamily="34" charset="0"/>
                <a:cs typeface="Verdana" pitchFamily="34" charset="0"/>
              </a:rPr>
              <a:t>kVcd</a:t>
            </a:r>
            <a:r>
              <a:rPr lang="es-ES" dirty="0">
                <a:effectLst>
                  <a:outerShdw blurRad="38100" dist="38100" dir="2700000" algn="tl">
                    <a:srgbClr val="000000">
                      <a:alpha val="43137"/>
                    </a:srgbClr>
                  </a:outerShdw>
                </a:effectLst>
                <a:ea typeface="Verdana" pitchFamily="34" charset="0"/>
                <a:cs typeface="Verdana" pitchFamily="34" charset="0"/>
              </a:rPr>
              <a:t>, 500 </a:t>
            </a:r>
            <a:r>
              <a:rPr lang="es-ES" dirty="0" smtClean="0">
                <a:effectLst>
                  <a:outerShdw blurRad="38100" dist="38100" dir="2700000" algn="tl">
                    <a:srgbClr val="000000">
                      <a:alpha val="43137"/>
                    </a:srgbClr>
                  </a:outerShdw>
                </a:effectLst>
                <a:ea typeface="Verdana" pitchFamily="34" charset="0"/>
                <a:cs typeface="Verdana" pitchFamily="34" charset="0"/>
              </a:rPr>
              <a:t>MCM</a:t>
            </a:r>
            <a:endParaRPr lang="es-ES" sz="1400" dirty="0" smtClean="0">
              <a:latin typeface="Verdana" pitchFamily="34" charset="0"/>
              <a:ea typeface="Verdana" pitchFamily="34" charset="0"/>
              <a:cs typeface="Verdana" pitchFamily="34" charset="0"/>
            </a:endParaRPr>
          </a:p>
        </p:txBody>
      </p:sp>
      <p:sp>
        <p:nvSpPr>
          <p:cNvPr id="11" name="10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
        <p:nvSpPr>
          <p:cNvPr id="13" name="12 CuadroTexto"/>
          <p:cNvSpPr txBox="1"/>
          <p:nvPr/>
        </p:nvSpPr>
        <p:spPr>
          <a:xfrm>
            <a:off x="467544" y="764704"/>
            <a:ext cx="8352928"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Consideraciones Generales.</a:t>
            </a:r>
            <a:endParaRPr lang="es-ES" sz="2800" b="1"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49722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34</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ador de contenido"/>
          <p:cNvSpPr>
            <a:spLocks noGrp="1"/>
          </p:cNvSpPr>
          <p:nvPr>
            <p:ph sz="half" idx="1"/>
          </p:nvPr>
        </p:nvSpPr>
        <p:spPr>
          <a:xfrm>
            <a:off x="467544" y="1268760"/>
            <a:ext cx="8291264" cy="4929411"/>
          </a:xfrm>
        </p:spPr>
        <p:txBody>
          <a:bodyPr>
            <a:noAutofit/>
          </a:bodyPr>
          <a:lstStyle/>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La </a:t>
            </a:r>
            <a:r>
              <a:rPr lang="es-ES" dirty="0">
                <a:effectLst>
                  <a:outerShdw blurRad="38100" dist="38100" dir="2700000" algn="tl">
                    <a:srgbClr val="000000">
                      <a:alpha val="43137"/>
                    </a:srgbClr>
                  </a:outerShdw>
                </a:effectLst>
                <a:ea typeface="Verdana" pitchFamily="34" charset="0"/>
                <a:cs typeface="Verdana" pitchFamily="34" charset="0"/>
              </a:rPr>
              <a:t>pantalla sobre el conductor:</a:t>
            </a:r>
          </a:p>
          <a:p>
            <a:pPr marL="1714500" lvl="4" indent="-342900"/>
            <a:r>
              <a:rPr lang="es-ES" dirty="0" smtClean="0">
                <a:effectLst>
                  <a:outerShdw blurRad="38100" dist="38100" dir="2700000" algn="tl">
                    <a:srgbClr val="000000">
                      <a:alpha val="43137"/>
                    </a:srgbClr>
                  </a:outerShdw>
                </a:effectLst>
                <a:ea typeface="Verdana" pitchFamily="34" charset="0"/>
                <a:cs typeface="Verdana" pitchFamily="34" charset="0"/>
              </a:rPr>
              <a:t>Evitará </a:t>
            </a:r>
            <a:r>
              <a:rPr lang="es-ES" dirty="0">
                <a:effectLst>
                  <a:outerShdw blurRad="38100" dist="38100" dir="2700000" algn="tl">
                    <a:srgbClr val="000000">
                      <a:alpha val="43137"/>
                    </a:srgbClr>
                  </a:outerShdw>
                </a:effectLst>
                <a:ea typeface="Verdana" pitchFamily="34" charset="0"/>
                <a:cs typeface="Verdana" pitchFamily="34" charset="0"/>
              </a:rPr>
              <a:t>la acumulación de esfuerzos eléctricos que se presenten en los intersticios del conductor.</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El </a:t>
            </a:r>
            <a:r>
              <a:rPr lang="es-ES" dirty="0">
                <a:effectLst>
                  <a:outerShdw blurRad="38100" dist="38100" dir="2700000" algn="tl">
                    <a:srgbClr val="000000">
                      <a:alpha val="43137"/>
                    </a:srgbClr>
                  </a:outerShdw>
                </a:effectLst>
                <a:ea typeface="Verdana" pitchFamily="34" charset="0"/>
                <a:cs typeface="Verdana" pitchFamily="34" charset="0"/>
              </a:rPr>
              <a:t>aislamiento.</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Material EPR (caucho Etileno </a:t>
            </a:r>
            <a:r>
              <a:rPr lang="es-ES" dirty="0" err="1">
                <a:effectLst>
                  <a:outerShdw blurRad="38100" dist="38100" dir="2700000" algn="tl">
                    <a:srgbClr val="000000">
                      <a:alpha val="43137"/>
                    </a:srgbClr>
                  </a:outerShdw>
                </a:effectLst>
                <a:ea typeface="Verdana" pitchFamily="34" charset="0"/>
                <a:cs typeface="Verdana" pitchFamily="34" charset="0"/>
              </a:rPr>
              <a:t>Propileno</a:t>
            </a:r>
            <a:r>
              <a:rPr lang="es-ES" dirty="0">
                <a:effectLst>
                  <a:outerShdw blurRad="38100" dist="38100" dir="2700000" algn="tl">
                    <a:srgbClr val="000000">
                      <a:alpha val="43137"/>
                    </a:srgbClr>
                  </a:outerShdw>
                </a:effectLst>
                <a:ea typeface="Verdana" pitchFamily="34" charset="0"/>
                <a:cs typeface="Verdana" pitchFamily="34" charset="0"/>
              </a:rPr>
              <a:t>)</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Alta rigidez eléctrica.</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Alta constante eléctrica de aislamiento.</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Baja constante dieléctrica.</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Bajo factor de potencia.</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La </a:t>
            </a:r>
            <a:r>
              <a:rPr lang="es-ES" dirty="0">
                <a:effectLst>
                  <a:outerShdw blurRad="38100" dist="38100" dir="2700000" algn="tl">
                    <a:srgbClr val="000000">
                      <a:alpha val="43137"/>
                    </a:srgbClr>
                  </a:outerShdw>
                </a:effectLst>
                <a:ea typeface="Verdana" pitchFamily="34" charset="0"/>
                <a:cs typeface="Verdana" pitchFamily="34" charset="0"/>
              </a:rPr>
              <a:t>cubierta protectora.</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Hypalon (Polietileno cloro-sulfurado)</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Resistencia al calor, ozono, agentes químicos, aceites, humedad y luz solar.</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Estabilidad térmica.</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Excelentes características a bajas temperaturas.</a:t>
            </a:r>
          </a:p>
          <a:p>
            <a:pPr marL="1714500" lvl="4" indent="-342900"/>
            <a:r>
              <a:rPr lang="es-ES" dirty="0">
                <a:effectLst>
                  <a:outerShdw blurRad="38100" dist="38100" dir="2700000" algn="tl">
                    <a:srgbClr val="000000">
                      <a:alpha val="43137"/>
                    </a:srgbClr>
                  </a:outerShdw>
                </a:effectLst>
                <a:ea typeface="Verdana" pitchFamily="34" charset="0"/>
                <a:cs typeface="Verdana" pitchFamily="34" charset="0"/>
              </a:rPr>
              <a:t>Resistencia a la propagación de incendios.</a:t>
            </a:r>
          </a:p>
          <a:p>
            <a:endParaRPr lang="es-ES" dirty="0"/>
          </a:p>
        </p:txBody>
      </p:sp>
      <p:sp>
        <p:nvSpPr>
          <p:cNvPr id="11" name="10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
        <p:nvSpPr>
          <p:cNvPr id="13" name="12 CuadroTexto"/>
          <p:cNvSpPr txBox="1"/>
          <p:nvPr/>
        </p:nvSpPr>
        <p:spPr>
          <a:xfrm>
            <a:off x="467544" y="764704"/>
            <a:ext cx="8352928"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Consideraciones Generales.</a:t>
            </a:r>
            <a:endParaRPr lang="es-ES" sz="2800" b="1"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35</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1412776"/>
            <a:ext cx="4273550" cy="3890645"/>
          </a:xfrm>
          <a:prstGeom prst="rect">
            <a:avLst/>
          </a:prstGeom>
          <a:noFill/>
          <a:ln>
            <a:noFill/>
          </a:ln>
        </p:spPr>
      </p:pic>
      <p:sp>
        <p:nvSpPr>
          <p:cNvPr id="13" name="12 CuadroTexto"/>
          <p:cNvSpPr txBox="1"/>
          <p:nvPr/>
        </p:nvSpPr>
        <p:spPr>
          <a:xfrm>
            <a:off x="1475656" y="1052736"/>
            <a:ext cx="936104" cy="276999"/>
          </a:xfrm>
          <a:prstGeom prst="rect">
            <a:avLst/>
          </a:prstGeom>
          <a:noFill/>
        </p:spPr>
        <p:txBody>
          <a:bodyPr wrap="square" rtlCol="0">
            <a:spAutoFit/>
          </a:bodyPr>
          <a:lstStyle/>
          <a:p>
            <a:r>
              <a:rPr lang="es-ES" sz="1200" b="1" cap="small" dirty="0" smtClean="0">
                <a:effectLst>
                  <a:outerShdw blurRad="38100" dist="38100" dir="2700000" algn="tl">
                    <a:srgbClr val="000000">
                      <a:alpha val="43137"/>
                    </a:srgbClr>
                  </a:outerShdw>
                </a:effectLst>
              </a:rPr>
              <a:t>Cable 5 kV</a:t>
            </a:r>
            <a:endParaRPr lang="es-ES" sz="1200" b="1" cap="small" dirty="0">
              <a:effectLst>
                <a:outerShdw blurRad="38100" dist="38100" dir="2700000" algn="tl">
                  <a:srgbClr val="000000">
                    <a:alpha val="43137"/>
                  </a:srgbClr>
                </a:outerShdw>
              </a:effectLst>
            </a:endParaRPr>
          </a:p>
        </p:txBody>
      </p:sp>
      <p:pic>
        <p:nvPicPr>
          <p:cNvPr id="14" name="13 Imagen"/>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1412776"/>
            <a:ext cx="4173602" cy="3672408"/>
          </a:xfrm>
          <a:prstGeom prst="rect">
            <a:avLst/>
          </a:prstGeom>
          <a:noFill/>
          <a:ln>
            <a:noFill/>
          </a:ln>
        </p:spPr>
      </p:pic>
      <p:sp>
        <p:nvSpPr>
          <p:cNvPr id="15" name="14 CuadroTexto"/>
          <p:cNvSpPr txBox="1"/>
          <p:nvPr/>
        </p:nvSpPr>
        <p:spPr>
          <a:xfrm>
            <a:off x="6516216" y="1052736"/>
            <a:ext cx="936104" cy="276999"/>
          </a:xfrm>
          <a:prstGeom prst="rect">
            <a:avLst/>
          </a:prstGeom>
          <a:noFill/>
        </p:spPr>
        <p:txBody>
          <a:bodyPr wrap="square" rtlCol="0">
            <a:spAutoFit/>
          </a:bodyPr>
          <a:lstStyle/>
          <a:p>
            <a:r>
              <a:rPr lang="es-ES" sz="1200" b="1" cap="small" dirty="0" smtClean="0">
                <a:effectLst>
                  <a:outerShdw blurRad="38100" dist="38100" dir="2700000" algn="tl">
                    <a:srgbClr val="000000">
                      <a:alpha val="43137"/>
                    </a:srgbClr>
                  </a:outerShdw>
                </a:effectLst>
              </a:rPr>
              <a:t>Cable 2 kV</a:t>
            </a:r>
            <a:endParaRPr lang="es-ES" sz="1200" b="1" cap="small" dirty="0">
              <a:effectLst>
                <a:outerShdw blurRad="38100" dist="38100" dir="2700000" algn="tl">
                  <a:srgbClr val="000000">
                    <a:alpha val="43137"/>
                  </a:srgbClr>
                </a:outerShdw>
              </a:effectLst>
            </a:endParaRPr>
          </a:p>
        </p:txBody>
      </p:sp>
      <p:sp>
        <p:nvSpPr>
          <p:cNvPr id="16" name="15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36</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395536" y="3068960"/>
            <a:ext cx="8424936"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V. Pararrayos, sistema de tierras, protección catódica.</a:t>
            </a:r>
            <a:endParaRPr lang="es-ES" sz="2800" b="1" cap="small" dirty="0">
              <a:effectLst>
                <a:outerShdw blurRad="38100" dist="38100" dir="2700000" algn="tl">
                  <a:srgbClr val="000000">
                    <a:alpha val="43137"/>
                  </a:srgbClr>
                </a:outerShdw>
              </a:effectLst>
            </a:endParaRPr>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37</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ador de contenido"/>
          <p:cNvSpPr>
            <a:spLocks noGrp="1"/>
          </p:cNvSpPr>
          <p:nvPr>
            <p:ph sz="half" idx="1"/>
          </p:nvPr>
        </p:nvSpPr>
        <p:spPr>
          <a:xfrm>
            <a:off x="457200" y="1412776"/>
            <a:ext cx="8507288" cy="4525963"/>
          </a:xfrm>
        </p:spPr>
        <p:txBody>
          <a:bodyPr>
            <a:noAutofit/>
          </a:bodyPr>
          <a:lstStyle/>
          <a:p>
            <a:pPr marL="0" lvl="2" indent="1588">
              <a:buNone/>
            </a:pPr>
            <a:r>
              <a:rPr lang="es-ES" sz="1800" dirty="0">
                <a:effectLst>
                  <a:outerShdw blurRad="38100" dist="38100" dir="2700000" algn="tl">
                    <a:srgbClr val="000000">
                      <a:alpha val="43137"/>
                    </a:srgbClr>
                  </a:outerShdw>
                </a:effectLst>
                <a:ea typeface="Verdana" pitchFamily="34" charset="0"/>
                <a:cs typeface="Verdana" pitchFamily="34" charset="0"/>
              </a:rPr>
              <a:t>Los sistemas de tierras y de protección contra descargas atmosféricas deberán ser diseñados bajo el concepto de protección activa y deberán proporcionar las siguientes características:</a:t>
            </a:r>
          </a:p>
          <a:p>
            <a:pPr>
              <a:buNone/>
            </a:pPr>
            <a:endParaRPr lang="es-ES" sz="1200" dirty="0" smtClean="0">
              <a:latin typeface="Verdana" pitchFamily="34" charset="0"/>
              <a:ea typeface="Verdana" pitchFamily="34" charset="0"/>
              <a:cs typeface="Verdana" pitchFamily="34" charset="0"/>
            </a:endParaRP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Proteger a las personas, equipos e instalaciones contra los peligros generados por los voltajes que pueden presentarse cuando ocurre una descarga atmosférica;</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Proporcionar un camino a tierra para las descargas atmosféricas;</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Reducir las interferencias electromagnéticas;</a:t>
            </a:r>
          </a:p>
          <a:p>
            <a:pPr marL="1257300" lvl="3" indent="-342900"/>
            <a:r>
              <a:rPr lang="es-ES" dirty="0">
                <a:effectLst>
                  <a:outerShdw blurRad="38100" dist="38100" dir="2700000" algn="tl">
                    <a:srgbClr val="000000">
                      <a:alpha val="43137"/>
                    </a:srgbClr>
                  </a:outerShdw>
                </a:effectLst>
                <a:ea typeface="Verdana" pitchFamily="34" charset="0"/>
                <a:cs typeface="Verdana" pitchFamily="34" charset="0"/>
              </a:rPr>
              <a:t>Reducir la corrosión generada por corrientes vagabundas</a:t>
            </a:r>
            <a:r>
              <a:rPr lang="es-ES" dirty="0" smtClean="0">
                <a:effectLst>
                  <a:outerShdw blurRad="38100" dist="38100" dir="2700000" algn="tl">
                    <a:srgbClr val="000000">
                      <a:alpha val="43137"/>
                    </a:srgbClr>
                  </a:outerShdw>
                </a:effectLst>
                <a:ea typeface="Verdana" pitchFamily="34" charset="0"/>
                <a:cs typeface="Verdana" pitchFamily="34" charset="0"/>
              </a:rPr>
              <a:t>.</a:t>
            </a:r>
          </a:p>
        </p:txBody>
      </p:sp>
      <p:sp>
        <p:nvSpPr>
          <p:cNvPr id="11" name="10 CuadroTexto"/>
          <p:cNvSpPr txBox="1"/>
          <p:nvPr/>
        </p:nvSpPr>
        <p:spPr>
          <a:xfrm>
            <a:off x="467544" y="764704"/>
            <a:ext cx="8352928"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Sistema pararrayos.</a:t>
            </a:r>
            <a:endParaRPr lang="es-ES" sz="2800" b="1" cap="small" dirty="0">
              <a:effectLst>
                <a:outerShdw blurRad="38100" dist="38100" dir="2700000" algn="tl">
                  <a:srgbClr val="000000">
                    <a:alpha val="43137"/>
                  </a:srgbClr>
                </a:outerShdw>
              </a:effectLst>
            </a:endParaRPr>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38</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ador de contenido"/>
          <p:cNvSpPr>
            <a:spLocks noGrp="1"/>
          </p:cNvSpPr>
          <p:nvPr>
            <p:ph sz="half" idx="1"/>
          </p:nvPr>
        </p:nvSpPr>
        <p:spPr>
          <a:xfrm>
            <a:off x="457200" y="1412776"/>
            <a:ext cx="8507288" cy="4525963"/>
          </a:xfrm>
        </p:spPr>
        <p:txBody>
          <a:bodyPr>
            <a:noAutofit/>
          </a:bodyPr>
          <a:lstStyle/>
          <a:p>
            <a:pPr marL="0" lvl="2" indent="1588">
              <a:buNone/>
            </a:pPr>
            <a:r>
              <a:rPr lang="es-ES" sz="1800" dirty="0" smtClean="0">
                <a:effectLst>
                  <a:outerShdw blurRad="38100" dist="38100" dir="2700000" algn="tl">
                    <a:srgbClr val="000000">
                      <a:alpha val="43137"/>
                    </a:srgbClr>
                  </a:outerShdw>
                </a:effectLst>
                <a:ea typeface="Verdana" pitchFamily="34" charset="0"/>
                <a:cs typeface="Verdana" pitchFamily="34" charset="0"/>
              </a:rPr>
              <a:t>Estará formado por una instalación exterior de protección contra los rayos (IEPR) y una instalación  interior de protección contra los rayos (IIRP) complementarias:</a:t>
            </a:r>
          </a:p>
          <a:p>
            <a:pPr marL="1257300" lvl="3" indent="-342900"/>
            <a:endParaRPr lang="es-ES" dirty="0" smtClean="0">
              <a:effectLst>
                <a:outerShdw blurRad="38100" dist="38100" dir="2700000" algn="tl">
                  <a:srgbClr val="000000">
                    <a:alpha val="43137"/>
                  </a:srgbClr>
                </a:outerShdw>
              </a:effectLst>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IEPR: Estará formada por uno o más pararrayos con dispositivo de cebado (PDC), uno o más conductores de bajada y una o más tomas de tierra.</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IIPR: Comprende todos los dispositivos que reducen los efectos electromagnéticos de la corriente de descarga atmosférica en el interior del espacio a proteger.</a:t>
            </a:r>
          </a:p>
          <a:p>
            <a:pPr lvl="1">
              <a:buNone/>
            </a:pPr>
            <a:endParaRPr lang="es-ES" sz="1200" dirty="0" smtClean="0">
              <a:latin typeface="Verdana" pitchFamily="34" charset="0"/>
              <a:ea typeface="Verdana" pitchFamily="34" charset="0"/>
              <a:cs typeface="Verdana" pitchFamily="34" charset="0"/>
            </a:endParaRPr>
          </a:p>
          <a:p>
            <a:pPr marL="0" lvl="2" indent="1588">
              <a:buNone/>
            </a:pPr>
            <a:r>
              <a:rPr lang="es-ES" sz="1800" dirty="0" smtClean="0">
                <a:effectLst>
                  <a:outerShdw blurRad="38100" dist="38100" dir="2700000" algn="tl">
                    <a:srgbClr val="000000">
                      <a:alpha val="43137"/>
                    </a:srgbClr>
                  </a:outerShdw>
                </a:effectLst>
                <a:ea typeface="Verdana" pitchFamily="34" charset="0"/>
                <a:cs typeface="Verdana" pitchFamily="34" charset="0"/>
              </a:rPr>
              <a:t>El sistema de tierras de pararrayos que se instalará en las estaciones elevadas de pasajeros del sistema de transporte del Metro de Panamá y en la zona de Patio y Talleres. Comprenderá lo siguiente:</a:t>
            </a:r>
          </a:p>
          <a:p>
            <a:pPr>
              <a:buNone/>
            </a:pPr>
            <a:endParaRPr lang="es-ES" sz="1200" dirty="0" smtClean="0">
              <a:latin typeface="Verdana" pitchFamily="34" charset="0"/>
              <a:ea typeface="Verdana" pitchFamily="34" charset="0"/>
              <a:cs typeface="Verdana" pitchFamily="34" charset="0"/>
            </a:endParaRP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Sistema de pararrayos para estación de pasajeros.</a:t>
            </a:r>
          </a:p>
          <a:p>
            <a:pPr marL="1257300" lvl="3" indent="-342900"/>
            <a:r>
              <a:rPr lang="es-ES" dirty="0" smtClean="0">
                <a:effectLst>
                  <a:outerShdw blurRad="38100" dist="38100" dir="2700000" algn="tl">
                    <a:srgbClr val="000000">
                      <a:alpha val="43137"/>
                    </a:srgbClr>
                  </a:outerShdw>
                </a:effectLst>
                <a:ea typeface="Verdana" pitchFamily="34" charset="0"/>
                <a:cs typeface="Verdana" pitchFamily="34" charset="0"/>
              </a:rPr>
              <a:t>Malla de tierras para sistema de pararrayos.</a:t>
            </a:r>
          </a:p>
          <a:p>
            <a:endParaRPr lang="es-ES" sz="1200" dirty="0">
              <a:latin typeface="Verdana" pitchFamily="34" charset="0"/>
              <a:ea typeface="Verdana" pitchFamily="34" charset="0"/>
              <a:cs typeface="Verdana" pitchFamily="34" charset="0"/>
            </a:endParaRPr>
          </a:p>
        </p:txBody>
      </p:sp>
      <p:sp>
        <p:nvSpPr>
          <p:cNvPr id="11" name="10 CuadroTexto"/>
          <p:cNvSpPr txBox="1"/>
          <p:nvPr/>
        </p:nvSpPr>
        <p:spPr>
          <a:xfrm>
            <a:off x="467544" y="764704"/>
            <a:ext cx="8352928"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Sistema pararrayos.</a:t>
            </a:r>
            <a:endParaRPr lang="es-ES" sz="2800" b="1" cap="small" dirty="0">
              <a:effectLst>
                <a:outerShdw blurRad="38100" dist="38100" dir="2700000" algn="tl">
                  <a:srgbClr val="000000">
                    <a:alpha val="43137"/>
                  </a:srgbClr>
                </a:outerShdw>
              </a:effectLst>
            </a:endParaRPr>
          </a:p>
        </p:txBody>
      </p:sp>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236278519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39</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ador de contenido"/>
          <p:cNvSpPr>
            <a:spLocks noGrp="1"/>
          </p:cNvSpPr>
          <p:nvPr>
            <p:ph sz="half" idx="1"/>
          </p:nvPr>
        </p:nvSpPr>
        <p:spPr>
          <a:xfrm>
            <a:off x="467544" y="1196752"/>
            <a:ext cx="8352928" cy="5184576"/>
          </a:xfrm>
        </p:spPr>
        <p:txBody>
          <a:bodyPr>
            <a:noAutofit/>
          </a:bodyPr>
          <a:lstStyle/>
          <a:p>
            <a:pPr marL="0" lvl="2" indent="1588">
              <a:buNone/>
            </a:pPr>
            <a:r>
              <a:rPr lang="es-ES" sz="1800" dirty="0">
                <a:effectLst>
                  <a:outerShdw blurRad="38100" dist="38100" dir="2700000" algn="tl">
                    <a:srgbClr val="000000">
                      <a:alpha val="43137"/>
                    </a:srgbClr>
                  </a:outerShdw>
                </a:effectLst>
                <a:ea typeface="Verdana" pitchFamily="34" charset="0"/>
                <a:cs typeface="Verdana" pitchFamily="34" charset="0"/>
              </a:rPr>
              <a:t>La corrosión de los metales depende de la naturaleza del ambiente. Factores como el moho, las sales solubles (electrolitos), grado de aireación, temperatura y evolución de la electrolisis constituyen condiciones verdaderamente complejas.</a:t>
            </a:r>
          </a:p>
          <a:p>
            <a:pPr marL="0" lvl="2" indent="1588">
              <a:buNone/>
            </a:pPr>
            <a:r>
              <a:rPr lang="es-ES" sz="1800" dirty="0" smtClean="0">
                <a:effectLst>
                  <a:outerShdw blurRad="38100" dist="38100" dir="2700000" algn="tl">
                    <a:srgbClr val="000000">
                      <a:alpha val="43137"/>
                    </a:srgbClr>
                  </a:outerShdw>
                </a:effectLst>
                <a:ea typeface="Verdana" pitchFamily="34" charset="0"/>
                <a:cs typeface="Verdana" pitchFamily="34" charset="0"/>
              </a:rPr>
              <a:t>En </a:t>
            </a:r>
            <a:r>
              <a:rPr lang="es-ES" sz="1800" dirty="0">
                <a:effectLst>
                  <a:outerShdw blurRad="38100" dist="38100" dir="2700000" algn="tl">
                    <a:srgbClr val="000000">
                      <a:alpha val="43137"/>
                    </a:srgbClr>
                  </a:outerShdw>
                </a:effectLst>
                <a:ea typeface="Verdana" pitchFamily="34" charset="0"/>
                <a:cs typeface="Verdana" pitchFamily="34" charset="0"/>
              </a:rPr>
              <a:t>cuanto a los sistemas de tracción de corriente directa, estos generan “corrientes vagabundas o parásitas” que podrían afectar negativamente, tanto al propio sistema ferroviario como a otras instalaciones externas a los mismos y estructuras vecinas de dicho sistema</a:t>
            </a:r>
            <a:r>
              <a:rPr lang="es-ES" sz="1800" dirty="0" smtClean="0">
                <a:effectLst>
                  <a:outerShdw blurRad="38100" dist="38100" dir="2700000" algn="tl">
                    <a:srgbClr val="000000">
                      <a:alpha val="43137"/>
                    </a:srgbClr>
                  </a:outerShdw>
                </a:effectLst>
                <a:ea typeface="Verdana" pitchFamily="34" charset="0"/>
                <a:cs typeface="Verdana" pitchFamily="34" charset="0"/>
              </a:rPr>
              <a:t>.</a:t>
            </a:r>
          </a:p>
          <a:p>
            <a:pPr marL="0" lvl="2" indent="1588">
              <a:buNone/>
            </a:pPr>
            <a:endParaRPr lang="es-ES" sz="1800" dirty="0">
              <a:effectLst>
                <a:outerShdw blurRad="38100" dist="38100" dir="2700000" algn="tl">
                  <a:srgbClr val="000000">
                    <a:alpha val="43137"/>
                  </a:srgbClr>
                </a:outerShdw>
              </a:effectLst>
              <a:ea typeface="Verdana" pitchFamily="34" charset="0"/>
              <a:cs typeface="Verdana" pitchFamily="34" charset="0"/>
            </a:endParaRPr>
          </a:p>
          <a:p>
            <a:pPr marL="0" lvl="2" indent="1588">
              <a:buNone/>
            </a:pPr>
            <a:r>
              <a:rPr lang="es-ES" sz="1800" dirty="0" smtClean="0">
                <a:effectLst>
                  <a:outerShdw blurRad="38100" dist="38100" dir="2700000" algn="tl">
                    <a:srgbClr val="000000">
                      <a:alpha val="43137"/>
                    </a:srgbClr>
                  </a:outerShdw>
                </a:effectLst>
                <a:ea typeface="Verdana" pitchFamily="34" charset="0"/>
                <a:cs typeface="Verdana" pitchFamily="34" charset="0"/>
              </a:rPr>
              <a:t>Lo efectos más importantes de estas corrientes parásitas pueden ser:</a:t>
            </a:r>
          </a:p>
          <a:p>
            <a:pPr marL="806450" lvl="3" indent="-342900"/>
            <a:r>
              <a:rPr lang="es-ES" dirty="0" smtClean="0">
                <a:effectLst>
                  <a:outerShdw blurRad="38100" dist="38100" dir="2700000" algn="tl">
                    <a:srgbClr val="000000">
                      <a:alpha val="43137"/>
                    </a:srgbClr>
                  </a:outerShdw>
                </a:effectLst>
                <a:ea typeface="Verdana" pitchFamily="34" charset="0"/>
                <a:cs typeface="Verdana" pitchFamily="34" charset="0"/>
              </a:rPr>
              <a:t>Corrosión y daños subsecuentes, a las estructuras metálicas donde las corrientes vagabundas las abandonan o salen de ellas.</a:t>
            </a:r>
          </a:p>
          <a:p>
            <a:pPr marL="806450" lvl="3" indent="-342900"/>
            <a:r>
              <a:rPr lang="es-ES" dirty="0" smtClean="0">
                <a:effectLst>
                  <a:outerShdw blurRad="38100" dist="38100" dir="2700000" algn="tl">
                    <a:srgbClr val="000000">
                      <a:alpha val="43137"/>
                    </a:srgbClr>
                  </a:outerShdw>
                </a:effectLst>
                <a:ea typeface="Verdana" pitchFamily="34" charset="0"/>
                <a:cs typeface="Verdana" pitchFamily="34" charset="0"/>
              </a:rPr>
              <a:t>Riesgo de sobrecalentamiento, arco eléctrico y fuego y peligro potencial para equipo y personas.</a:t>
            </a:r>
          </a:p>
          <a:p>
            <a:pPr marL="806450" lvl="3" indent="-342900"/>
            <a:r>
              <a:rPr lang="es-ES" dirty="0" smtClean="0">
                <a:effectLst>
                  <a:outerShdw blurRad="38100" dist="38100" dir="2700000" algn="tl">
                    <a:srgbClr val="000000">
                      <a:alpha val="43137"/>
                    </a:srgbClr>
                  </a:outerShdw>
                </a:effectLst>
                <a:ea typeface="Verdana" pitchFamily="34" charset="0"/>
                <a:cs typeface="Verdana" pitchFamily="34" charset="0"/>
              </a:rPr>
              <a:t>Efecto o influencia sobre sistemas de señalización y de comunicación no protegidos.</a:t>
            </a:r>
          </a:p>
          <a:p>
            <a:pPr marL="806450" lvl="3" indent="-342900"/>
            <a:r>
              <a:rPr lang="es-ES" dirty="0" smtClean="0">
                <a:effectLst>
                  <a:outerShdw blurRad="38100" dist="38100" dir="2700000" algn="tl">
                    <a:srgbClr val="000000">
                      <a:alpha val="43137"/>
                    </a:srgbClr>
                  </a:outerShdw>
                </a:effectLst>
                <a:ea typeface="Verdana" pitchFamily="34" charset="0"/>
                <a:cs typeface="Verdana" pitchFamily="34" charset="0"/>
              </a:rPr>
              <a:t>Influencia sobre instalaciones de protección catódica cercanas.</a:t>
            </a:r>
          </a:p>
          <a:p>
            <a:pPr marL="806450" lvl="3" indent="-342900"/>
            <a:r>
              <a:rPr lang="es-ES" dirty="0" smtClean="0">
                <a:effectLst>
                  <a:outerShdw blurRad="38100" dist="38100" dir="2700000" algn="tl">
                    <a:srgbClr val="000000">
                      <a:alpha val="43137"/>
                    </a:srgbClr>
                  </a:outerShdw>
                </a:effectLst>
                <a:ea typeface="Verdana" pitchFamily="34" charset="0"/>
                <a:cs typeface="Verdana" pitchFamily="34" charset="0"/>
              </a:rPr>
              <a:t>Influencia en sistemas de eléctricos de CA o de CD vecinos.</a:t>
            </a:r>
            <a:endParaRPr lang="es-ES" sz="1800" dirty="0">
              <a:latin typeface="Verdana" pitchFamily="34" charset="0"/>
              <a:ea typeface="Verdana" pitchFamily="34" charset="0"/>
              <a:cs typeface="Verdana" pitchFamily="34" charset="0"/>
            </a:endParaRPr>
          </a:p>
        </p:txBody>
      </p:sp>
      <p:sp>
        <p:nvSpPr>
          <p:cNvPr id="11" name="10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
        <p:nvSpPr>
          <p:cNvPr id="13" name="12 CuadroTexto"/>
          <p:cNvSpPr txBox="1"/>
          <p:nvPr/>
        </p:nvSpPr>
        <p:spPr>
          <a:xfrm>
            <a:off x="467544" y="764704"/>
            <a:ext cx="8352928"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Protección catódica.</a:t>
            </a:r>
            <a:endParaRPr lang="es-ES" sz="2800" b="1"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55576" y="2780928"/>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I. Subestaciones de Acometida</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4</a:t>
            </a:fld>
            <a:endParaRPr lang="es-ES" dirty="0"/>
          </a:p>
        </p:txBody>
      </p:sp>
      <p:pic>
        <p:nvPicPr>
          <p:cNvPr id="10" name="Picture 4" descr="http://www.minsa.gob.pa/sites/all/themes/minsa/images/gobierno_nacional.pn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40</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ador de contenido"/>
          <p:cNvSpPr>
            <a:spLocks noGrp="1"/>
          </p:cNvSpPr>
          <p:nvPr>
            <p:ph sz="half" idx="1"/>
          </p:nvPr>
        </p:nvSpPr>
        <p:spPr>
          <a:xfrm>
            <a:off x="467544" y="1366026"/>
            <a:ext cx="8352928" cy="4929411"/>
          </a:xfrm>
        </p:spPr>
        <p:txBody>
          <a:bodyPr>
            <a:noAutofit/>
          </a:bodyPr>
          <a:lstStyle/>
          <a:p>
            <a:pPr marL="0" lvl="2" indent="1588">
              <a:buNone/>
            </a:pPr>
            <a:r>
              <a:rPr lang="es-ES" sz="1800" dirty="0" smtClean="0">
                <a:effectLst>
                  <a:outerShdw blurRad="38100" dist="38100" dir="2700000" algn="tl">
                    <a:srgbClr val="000000">
                      <a:alpha val="43137"/>
                    </a:srgbClr>
                  </a:outerShdw>
                </a:effectLst>
                <a:ea typeface="Verdana" pitchFamily="34" charset="0"/>
                <a:cs typeface="Verdana" pitchFamily="34" charset="0"/>
              </a:rPr>
              <a:t>A fin de reducir la corrosión se deben adoptar, entre otras, las siguientes precauciones y medidas:</a:t>
            </a:r>
          </a:p>
          <a:p>
            <a:pPr algn="just">
              <a:buNone/>
            </a:pPr>
            <a:endParaRPr lang="es-ES" sz="1800" dirty="0" smtClean="0">
              <a:latin typeface="Verdana" pitchFamily="34" charset="0"/>
              <a:ea typeface="Verdana" pitchFamily="34" charset="0"/>
              <a:cs typeface="Verdana" pitchFamily="34" charset="0"/>
            </a:endParaRPr>
          </a:p>
          <a:p>
            <a:pPr marL="806450" lvl="3" indent="-342900"/>
            <a:r>
              <a:rPr lang="es-ES" dirty="0">
                <a:effectLst>
                  <a:outerShdw blurRad="38100" dist="38100" dir="2700000" algn="tl">
                    <a:srgbClr val="000000">
                      <a:alpha val="43137"/>
                    </a:srgbClr>
                  </a:outerShdw>
                </a:effectLst>
                <a:ea typeface="Verdana" pitchFamily="34" charset="0"/>
                <a:cs typeface="Verdana" pitchFamily="34" charset="0"/>
              </a:rPr>
              <a:t>Evitar el uso de metales no apropiados dentro de un ambiente agresivo.</a:t>
            </a:r>
          </a:p>
          <a:p>
            <a:pPr marL="806450" lvl="3" indent="-342900"/>
            <a:r>
              <a:rPr lang="es-ES" dirty="0">
                <a:effectLst>
                  <a:outerShdw blurRad="38100" dist="38100" dir="2700000" algn="tl">
                    <a:srgbClr val="000000">
                      <a:alpha val="43137"/>
                    </a:srgbClr>
                  </a:outerShdw>
                </a:effectLst>
                <a:ea typeface="Verdana" pitchFamily="34" charset="0"/>
                <a:cs typeface="Verdana" pitchFamily="34" charset="0"/>
              </a:rPr>
              <a:t>Evitar el par galvánico producido por la unión de metales diferentes.</a:t>
            </a:r>
          </a:p>
          <a:p>
            <a:pPr marL="806450" lvl="3" indent="-342900"/>
            <a:r>
              <a:rPr lang="es-ES" dirty="0">
                <a:effectLst>
                  <a:outerShdw blurRad="38100" dist="38100" dir="2700000" algn="tl">
                    <a:srgbClr val="000000">
                      <a:alpha val="43137"/>
                    </a:srgbClr>
                  </a:outerShdw>
                </a:effectLst>
                <a:ea typeface="Verdana" pitchFamily="34" charset="0"/>
                <a:cs typeface="Verdana" pitchFamily="34" charset="0"/>
              </a:rPr>
              <a:t>Utilizar la sección adecuada de los conductores y fijaciones resistentes a la corrosión.</a:t>
            </a:r>
          </a:p>
          <a:p>
            <a:pPr marL="806450" lvl="3" indent="-342900"/>
            <a:r>
              <a:rPr lang="es-ES" dirty="0">
                <a:effectLst>
                  <a:outerShdw blurRad="38100" dist="38100" dir="2700000" algn="tl">
                    <a:srgbClr val="000000">
                      <a:alpha val="43137"/>
                    </a:srgbClr>
                  </a:outerShdw>
                </a:effectLst>
                <a:ea typeface="Verdana" pitchFamily="34" charset="0"/>
                <a:cs typeface="Verdana" pitchFamily="34" charset="0"/>
              </a:rPr>
              <a:t>Prever en los casos críticos los revestimientos protectores adecuados a las influencias externas</a:t>
            </a:r>
            <a:r>
              <a:rPr lang="es-ES" dirty="0" smtClean="0">
                <a:effectLst>
                  <a:outerShdw blurRad="38100" dist="38100" dir="2700000" algn="tl">
                    <a:srgbClr val="000000">
                      <a:alpha val="43137"/>
                    </a:srgbClr>
                  </a:outerShdw>
                </a:effectLst>
                <a:ea typeface="Verdana" pitchFamily="34" charset="0"/>
                <a:cs typeface="Verdana" pitchFamily="34" charset="0"/>
              </a:rPr>
              <a:t>.</a:t>
            </a:r>
          </a:p>
        </p:txBody>
      </p:sp>
      <p:sp>
        <p:nvSpPr>
          <p:cNvPr id="11" name="10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
        <p:nvSpPr>
          <p:cNvPr id="13" name="12 CuadroTexto"/>
          <p:cNvSpPr txBox="1"/>
          <p:nvPr/>
        </p:nvSpPr>
        <p:spPr>
          <a:xfrm>
            <a:off x="467544" y="764704"/>
            <a:ext cx="8352928"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Protección catódica.</a:t>
            </a:r>
            <a:endParaRPr lang="es-ES" sz="2800" b="1"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00002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41</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Marcador de contenido"/>
          <p:cNvSpPr>
            <a:spLocks noGrp="1"/>
          </p:cNvSpPr>
          <p:nvPr>
            <p:ph sz="half" idx="1"/>
          </p:nvPr>
        </p:nvSpPr>
        <p:spPr>
          <a:xfrm>
            <a:off x="467544" y="1366026"/>
            <a:ext cx="8352928" cy="4929411"/>
          </a:xfrm>
        </p:spPr>
        <p:txBody>
          <a:bodyPr>
            <a:noAutofit/>
          </a:bodyPr>
          <a:lstStyle/>
          <a:p>
            <a:pPr marL="0" lvl="2" indent="1588">
              <a:buNone/>
            </a:pPr>
            <a:r>
              <a:rPr lang="es-ES" sz="1800" dirty="0" smtClean="0">
                <a:effectLst>
                  <a:outerShdw blurRad="38100" dist="38100" dir="2700000" algn="tl">
                    <a:srgbClr val="000000">
                      <a:alpha val="43137"/>
                    </a:srgbClr>
                  </a:outerShdw>
                </a:effectLst>
                <a:ea typeface="Verdana" pitchFamily="34" charset="0"/>
                <a:cs typeface="Verdana" pitchFamily="34" charset="0"/>
              </a:rPr>
              <a:t>Para dichas condiciones, se deberán tomar las siguientes precauciones:</a:t>
            </a:r>
          </a:p>
          <a:p>
            <a:pPr algn="just">
              <a:buNone/>
            </a:pPr>
            <a:endParaRPr lang="es-ES" sz="1800" dirty="0" smtClean="0">
              <a:latin typeface="Verdana" pitchFamily="34" charset="0"/>
              <a:ea typeface="Verdana" pitchFamily="34" charset="0"/>
              <a:cs typeface="Verdana" pitchFamily="34" charset="0"/>
            </a:endParaRPr>
          </a:p>
          <a:p>
            <a:pPr marL="806450" lvl="3" indent="-342900"/>
            <a:r>
              <a:rPr lang="es-ES" dirty="0" smtClean="0">
                <a:effectLst>
                  <a:outerShdw blurRad="38100" dist="38100" dir="2700000" algn="tl">
                    <a:srgbClr val="000000">
                      <a:alpha val="43137"/>
                    </a:srgbClr>
                  </a:outerShdw>
                </a:effectLst>
                <a:ea typeface="Verdana" pitchFamily="34" charset="0"/>
                <a:cs typeface="Verdana" pitchFamily="34" charset="0"/>
              </a:rPr>
              <a:t>Las uniones se podrán realizar mediante protectores contra sobretensiones.</a:t>
            </a:r>
          </a:p>
          <a:p>
            <a:pPr marL="806450" lvl="3" indent="-342900"/>
            <a:r>
              <a:rPr lang="es-ES" dirty="0" smtClean="0">
                <a:effectLst>
                  <a:outerShdw blurRad="38100" dist="38100" dir="2700000" algn="tl">
                    <a:srgbClr val="000000">
                      <a:alpha val="43137"/>
                    </a:srgbClr>
                  </a:outerShdw>
                </a:effectLst>
                <a:ea typeface="Verdana" pitchFamily="34" charset="0"/>
                <a:cs typeface="Verdana" pitchFamily="34" charset="0"/>
              </a:rPr>
              <a:t>El espacio o el diámetro mínimo de un elemento conductor debe cumplir las disposiciones de la normativa a aplicar.</a:t>
            </a:r>
          </a:p>
          <a:p>
            <a:pPr marL="806450" lvl="3" indent="-342900"/>
            <a:r>
              <a:rPr lang="es-ES" dirty="0" smtClean="0">
                <a:effectLst>
                  <a:outerShdw blurRad="38100" dist="38100" dir="2700000" algn="tl">
                    <a:srgbClr val="000000">
                      <a:alpha val="43137"/>
                    </a:srgbClr>
                  </a:outerShdw>
                </a:effectLst>
                <a:ea typeface="Verdana" pitchFamily="34" charset="0"/>
                <a:cs typeface="Verdana" pitchFamily="34" charset="0"/>
              </a:rPr>
              <a:t>Los conductores de aluminio no deben estar directamente enterrados dentro del hormigón, salvo si están enfundados de forma perdurable y adecuada.</a:t>
            </a:r>
          </a:p>
          <a:p>
            <a:pPr marL="806450" lvl="3" indent="-342900"/>
            <a:r>
              <a:rPr lang="es-ES" dirty="0" smtClean="0">
                <a:effectLst>
                  <a:outerShdw blurRad="38100" dist="38100" dir="2700000" algn="tl">
                    <a:srgbClr val="000000">
                      <a:alpha val="43137"/>
                    </a:srgbClr>
                  </a:outerShdw>
                </a:effectLst>
                <a:ea typeface="Verdana" pitchFamily="34" charset="0"/>
                <a:cs typeface="Verdana" pitchFamily="34" charset="0"/>
              </a:rPr>
              <a:t>Las uniones cobre/aluminio deberán ser evitadas, salvo que estas se realicen mediante la conexión bimetálica apropiada.</a:t>
            </a:r>
          </a:p>
          <a:p>
            <a:pPr marL="806450" lvl="3" indent="-342900"/>
            <a:r>
              <a:rPr lang="es-ES" dirty="0" smtClean="0">
                <a:effectLst>
                  <a:outerShdw blurRad="38100" dist="38100" dir="2700000" algn="tl">
                    <a:srgbClr val="000000">
                      <a:alpha val="43137"/>
                    </a:srgbClr>
                  </a:outerShdw>
                </a:effectLst>
                <a:ea typeface="Verdana" pitchFamily="34" charset="0"/>
                <a:cs typeface="Verdana" pitchFamily="34" charset="0"/>
              </a:rPr>
              <a:t>Las fijaciones de los conductores deberán ser en material inoxidable o en material sintético apropiado.</a:t>
            </a:r>
          </a:p>
          <a:p>
            <a:pPr algn="just"/>
            <a:endParaRPr lang="es-ES" sz="1800" dirty="0">
              <a:latin typeface="Verdana" pitchFamily="34" charset="0"/>
              <a:ea typeface="Verdana" pitchFamily="34" charset="0"/>
              <a:cs typeface="Verdana" pitchFamily="34" charset="0"/>
            </a:endParaRPr>
          </a:p>
        </p:txBody>
      </p:sp>
      <p:sp>
        <p:nvSpPr>
          <p:cNvPr id="11" name="10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
        <p:nvSpPr>
          <p:cNvPr id="13" name="12 CuadroTexto"/>
          <p:cNvSpPr txBox="1"/>
          <p:nvPr/>
        </p:nvSpPr>
        <p:spPr>
          <a:xfrm>
            <a:off x="467544" y="764704"/>
            <a:ext cx="8352928"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Protección catódica.</a:t>
            </a:r>
            <a:endParaRPr lang="es-ES" sz="2800" b="1"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480435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0000"/>
            <a:lum/>
            <a:extLst>
              <a:ext uri="{BEBA8EAE-BF5A-486C-A8C5-ECC9F3942E4B}">
                <a14:imgProps xmlns:a14="http://schemas.microsoft.com/office/drawing/2010/main">
                  <a14:imgLayer r:embed="rId4">
                    <a14:imgEffect>
                      <a14:sharpenSoften amount="-100000"/>
                    </a14:imgEffect>
                  </a14:imgLayer>
                </a14:imgProps>
              </a:ext>
            </a:extLst>
          </a:blip>
          <a:srcRect/>
          <a:stretch>
            <a:fillRect t="-10000" b="-10000"/>
          </a:stretch>
        </a:blipFill>
        <a:effectLst/>
      </p:bgPr>
    </p:bg>
    <p:spTree>
      <p:nvGrpSpPr>
        <p:cNvPr id="1" name=""/>
        <p:cNvGrpSpPr/>
        <p:nvPr/>
      </p:nvGrpSpPr>
      <p:grpSpPr>
        <a:xfrm>
          <a:off x="0" y="0"/>
          <a:ext cx="0" cy="0"/>
          <a:chOff x="0" y="0"/>
          <a:chExt cx="0" cy="0"/>
        </a:xfrm>
      </p:grpSpPr>
      <p:cxnSp>
        <p:nvCxnSpPr>
          <p:cNvPr id="14" name="13 Conector recto"/>
          <p:cNvCxnSpPr/>
          <p:nvPr/>
        </p:nvCxnSpPr>
        <p:spPr>
          <a:xfrm>
            <a:off x="179512" y="9807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1 Título"/>
          <p:cNvSpPr>
            <a:spLocks noGrp="1"/>
          </p:cNvSpPr>
          <p:nvPr>
            <p:ph type="ctrTitle"/>
          </p:nvPr>
        </p:nvSpPr>
        <p:spPr>
          <a:xfrm>
            <a:off x="824533" y="2321446"/>
            <a:ext cx="7772400" cy="1899642"/>
          </a:xfrm>
        </p:spPr>
        <p:txBody>
          <a:bodyPr>
            <a:normAutofit fontScale="90000"/>
          </a:bodyPr>
          <a:lstStyle/>
          <a:p>
            <a:r>
              <a:rPr lang="es-ES" sz="6000" b="1" i="1" dirty="0" smtClean="0">
                <a:solidFill>
                  <a:srgbClr val="0033CC"/>
                </a:solidFill>
                <a:effectLst>
                  <a:outerShdw blurRad="38100" dist="38100" dir="2700000" algn="tl">
                    <a:srgbClr val="000000">
                      <a:alpha val="43137"/>
                    </a:srgbClr>
                  </a:outerShdw>
                </a:effectLst>
              </a:rPr>
              <a:t>Gracias </a:t>
            </a:r>
            <a:br>
              <a:rPr lang="es-ES" sz="6000" b="1" i="1" dirty="0" smtClean="0">
                <a:solidFill>
                  <a:srgbClr val="0033CC"/>
                </a:solidFill>
                <a:effectLst>
                  <a:outerShdw blurRad="38100" dist="38100" dir="2700000" algn="tl">
                    <a:srgbClr val="000000">
                      <a:alpha val="43137"/>
                    </a:srgbClr>
                  </a:outerShdw>
                </a:effectLst>
              </a:rPr>
            </a:br>
            <a:r>
              <a:rPr lang="es-ES" sz="6000" b="1" i="1" dirty="0" smtClean="0">
                <a:solidFill>
                  <a:srgbClr val="0033CC"/>
                </a:solidFill>
                <a:effectLst>
                  <a:outerShdw blurRad="38100" dist="38100" dir="2700000" algn="tl">
                    <a:srgbClr val="000000">
                      <a:alpha val="43137"/>
                    </a:srgbClr>
                  </a:outerShdw>
                </a:effectLst>
              </a:rPr>
              <a:t>por su atención</a:t>
            </a:r>
            <a:endParaRPr lang="es-ES" sz="6000" b="1" i="1" dirty="0">
              <a:solidFill>
                <a:srgbClr val="0033CC"/>
              </a:solidFill>
              <a:effectLst>
                <a:outerShdw blurRad="38100" dist="38100" dir="2700000" algn="tl">
                  <a:srgbClr val="000000">
                    <a:alpha val="43137"/>
                  </a:srgbClr>
                </a:outerShdw>
              </a:effectLst>
            </a:endParaRPr>
          </a:p>
        </p:txBody>
      </p:sp>
      <p:sp>
        <p:nvSpPr>
          <p:cNvPr id="16"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22"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21"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42</a:t>
            </a:fld>
            <a:endParaRPr lang="es-ES" dirty="0"/>
          </a:p>
        </p:txBody>
      </p:sp>
      <p:pic>
        <p:nvPicPr>
          <p:cNvPr id="12" name="Picture 4" descr="http://www.minsa.gob.pa/sites/all/themes/minsa/images/gobierno_nacional.pn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00000" y="270000"/>
            <a:ext cx="1260000" cy="720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12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612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692696"/>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Principales características</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5</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683568" y="1484784"/>
            <a:ext cx="7848872" cy="2696123"/>
          </a:xfrm>
          <a:prstGeom prst="rect">
            <a:avLst/>
          </a:prstGeom>
        </p:spPr>
        <p:txBody>
          <a:bodyPr wrap="square">
            <a:spAutoFit/>
          </a:bodyPr>
          <a:lstStyle/>
          <a:p>
            <a:r>
              <a:rPr lang="es-ES" dirty="0" smtClean="0">
                <a:effectLst>
                  <a:outerShdw blurRad="38100" dist="38100" dir="2700000" algn="tl">
                    <a:srgbClr val="000000">
                      <a:alpha val="43137"/>
                    </a:srgbClr>
                  </a:outerShdw>
                </a:effectLst>
                <a:ea typeface="Verdana" pitchFamily="34" charset="0"/>
                <a:cs typeface="Verdana" pitchFamily="34" charset="0"/>
              </a:rPr>
              <a:t>Las principales características para el suministro de Energía de la Línea 2 de Metro de Panamá son:</a:t>
            </a:r>
          </a:p>
          <a:p>
            <a:endParaRPr lang="es-ES" dirty="0" smtClean="0">
              <a:effectLst>
                <a:outerShdw blurRad="38100" dist="38100" dir="2700000" algn="tl">
                  <a:srgbClr val="000000">
                    <a:alpha val="43137"/>
                  </a:srgbClr>
                </a:outerShdw>
              </a:effectLst>
              <a:ea typeface="Verdana" pitchFamily="34" charset="0"/>
              <a:cs typeface="Verdana" pitchFamily="34" charset="0"/>
            </a:endParaRPr>
          </a:p>
          <a:p>
            <a:pPr marL="800100" lvl="2" indent="-342900">
              <a:spcBef>
                <a:spcPct val="20000"/>
              </a:spcBef>
              <a:buFont typeface="Arial" pitchFamily="34" charset="0"/>
              <a:buChar char="•"/>
            </a:pPr>
            <a:r>
              <a:rPr lang="es-ES" dirty="0" smtClean="0">
                <a:effectLst>
                  <a:outerShdw blurRad="38100" dist="38100" dir="2700000" algn="tl">
                    <a:srgbClr val="000000">
                      <a:alpha val="43137"/>
                    </a:srgbClr>
                  </a:outerShdw>
                </a:effectLst>
                <a:ea typeface="Verdana" pitchFamily="34" charset="0"/>
                <a:cs typeface="Verdana" pitchFamily="34" charset="0"/>
              </a:rPr>
              <a:t>Doble acometida en 34.5 o 13.8 Kv (en función del resultado de un análisis justificativo del Proponente sustentado y comparando técnicamente y económicamente las 2 opciones para definir cual es el más recomendable para la Línea 2 de Metro de Panamá, teniendo en cuenta, el cualquiera de los casos, la fase futura).</a:t>
            </a:r>
          </a:p>
          <a:p>
            <a:pPr marL="800100" lvl="2" indent="-342900">
              <a:spcBef>
                <a:spcPct val="20000"/>
              </a:spcBef>
            </a:pPr>
            <a:endParaRPr lang="es-ES" dirty="0" smtClean="0">
              <a:effectLst>
                <a:outerShdw blurRad="38100" dist="38100" dir="2700000" algn="tl">
                  <a:srgbClr val="000000">
                    <a:alpha val="43137"/>
                  </a:srgbClr>
                </a:outerShdw>
              </a:effectLst>
              <a:ea typeface="Verdana" pitchFamily="34" charset="0"/>
              <a:cs typeface="Verdana" pitchFamily="34" charset="0"/>
            </a:endParaRPr>
          </a:p>
        </p:txBody>
      </p:sp>
      <p:sp>
        <p:nvSpPr>
          <p:cNvPr id="12" name="11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692696"/>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Esquemas tipo</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6</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descr="Captura.JPG"/>
          <p:cNvPicPr>
            <a:picLocks noChangeAspect="1"/>
          </p:cNvPicPr>
          <p:nvPr/>
        </p:nvPicPr>
        <p:blipFill>
          <a:blip r:embed="rId5" cstate="email">
            <a:clrChange>
              <a:clrFrom>
                <a:srgbClr val="FFFFFF"/>
              </a:clrFrom>
              <a:clrTo>
                <a:srgbClr val="FFFFFF">
                  <a:alpha val="0"/>
                </a:srgbClr>
              </a:clrTo>
            </a:clrChange>
          </a:blip>
          <a:stretch>
            <a:fillRect/>
          </a:stretch>
        </p:blipFill>
        <p:spPr>
          <a:xfrm>
            <a:off x="3059832" y="3068960"/>
            <a:ext cx="2697464" cy="3288767"/>
          </a:xfrm>
          <a:prstGeom prst="rect">
            <a:avLst/>
          </a:prstGeom>
        </p:spPr>
      </p:pic>
      <p:pic>
        <p:nvPicPr>
          <p:cNvPr id="12" name="11 Imagen" descr="Captura2.JPG"/>
          <p:cNvPicPr>
            <a:picLocks noChangeAspect="1"/>
          </p:cNvPicPr>
          <p:nvPr/>
        </p:nvPicPr>
        <p:blipFill>
          <a:blip r:embed="rId6" cstate="email">
            <a:clrChange>
              <a:clrFrom>
                <a:srgbClr val="FFFFFF"/>
              </a:clrFrom>
              <a:clrTo>
                <a:srgbClr val="FFFFFF">
                  <a:alpha val="0"/>
                </a:srgbClr>
              </a:clrTo>
            </a:clrChange>
          </a:blip>
          <a:stretch>
            <a:fillRect/>
          </a:stretch>
        </p:blipFill>
        <p:spPr>
          <a:xfrm>
            <a:off x="1331640" y="1196752"/>
            <a:ext cx="5617911" cy="1826759"/>
          </a:xfrm>
          <a:prstGeom prst="rect">
            <a:avLst/>
          </a:prstGeom>
        </p:spPr>
      </p:pic>
      <p:sp>
        <p:nvSpPr>
          <p:cNvPr id="13" name="12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692696"/>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Generalidades</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7</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611560" y="1484784"/>
            <a:ext cx="7884440" cy="3416320"/>
          </a:xfrm>
          <a:prstGeom prst="rect">
            <a:avLst/>
          </a:prstGeom>
        </p:spPr>
        <p:txBody>
          <a:bodyPr wrap="square">
            <a:spAutoFit/>
          </a:bodyPr>
          <a:lstStyle/>
          <a:p>
            <a:r>
              <a:rPr lang="es-ES" dirty="0">
                <a:effectLst>
                  <a:outerShdw blurRad="38100" dist="38100" dir="2700000" algn="tl">
                    <a:srgbClr val="000000">
                      <a:alpha val="43137"/>
                    </a:srgbClr>
                  </a:outerShdw>
                </a:effectLst>
                <a:ea typeface="Verdana" pitchFamily="34" charset="0"/>
                <a:cs typeface="Verdana" pitchFamily="34" charset="0"/>
              </a:rPr>
              <a:t>El esquema empleado será el de anillo abierto, con dos (2) o más acometidas (según estime el estudio técnico y la potencia utilizada) y teniendo en cuenta la segunda fase de la Línea 2 de Metro de Panama. </a:t>
            </a:r>
          </a:p>
          <a:p>
            <a:endParaRPr lang="es-ES" dirty="0">
              <a:effectLst>
                <a:outerShdw blurRad="38100" dist="38100" dir="2700000" algn="tl">
                  <a:srgbClr val="000000">
                    <a:alpha val="43137"/>
                  </a:srgbClr>
                </a:outerShdw>
              </a:effectLst>
              <a:ea typeface="Verdana" pitchFamily="34" charset="0"/>
              <a:cs typeface="Verdana" pitchFamily="34" charset="0"/>
            </a:endParaRPr>
          </a:p>
          <a:p>
            <a:r>
              <a:rPr lang="es-ES" dirty="0">
                <a:effectLst>
                  <a:outerShdw blurRad="38100" dist="38100" dir="2700000" algn="tl">
                    <a:srgbClr val="000000">
                      <a:alpha val="43137"/>
                    </a:srgbClr>
                  </a:outerShdw>
                </a:effectLst>
                <a:ea typeface="Verdana" pitchFamily="34" charset="0"/>
                <a:cs typeface="Verdana" pitchFamily="34" charset="0"/>
              </a:rPr>
              <a:t>El suministro de energía se realizará en forma radial a partir de tableros de distribución de MT que alimentarán a una “barra seccionada” a través de un interruptor de enlace o acoplamiento que en operación normal, el interruptor de enlace o acople estará normalmente abierto (NA). </a:t>
            </a:r>
          </a:p>
          <a:p>
            <a:endParaRPr lang="es-ES" dirty="0">
              <a:effectLst>
                <a:outerShdw blurRad="38100" dist="38100" dir="2700000" algn="tl">
                  <a:srgbClr val="000000">
                    <a:alpha val="43137"/>
                  </a:srgbClr>
                </a:outerShdw>
              </a:effectLst>
              <a:ea typeface="Verdana" pitchFamily="34" charset="0"/>
              <a:cs typeface="Verdana" pitchFamily="34" charset="0"/>
            </a:endParaRPr>
          </a:p>
          <a:p>
            <a:r>
              <a:rPr lang="es-ES" dirty="0">
                <a:effectLst>
                  <a:outerShdw blurRad="38100" dist="38100" dir="2700000" algn="tl">
                    <a:srgbClr val="000000">
                      <a:alpha val="43137"/>
                    </a:srgbClr>
                  </a:outerShdw>
                </a:effectLst>
                <a:ea typeface="Verdana" pitchFamily="34" charset="0"/>
                <a:cs typeface="Verdana" pitchFamily="34" charset="0"/>
              </a:rPr>
              <a:t>En caso de falla de alguno de los alimentadores la otra línea suministrará los requerimientos eléctricos de todos los servicios de la Línea 2 de Metro de Panamá sin limitación alguna</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dirty="0">
              <a:effectLst>
                <a:outerShdw blurRad="38100" dist="38100" dir="2700000" algn="tl">
                  <a:srgbClr val="000000">
                    <a:alpha val="43137"/>
                  </a:srgbClr>
                </a:outerShdw>
              </a:effectLst>
              <a:ea typeface="Verdana" pitchFamily="34" charset="0"/>
              <a:cs typeface="Verdana" pitchFamily="34" charset="0"/>
            </a:endParaRPr>
          </a:p>
        </p:txBody>
      </p:sp>
      <p:sp>
        <p:nvSpPr>
          <p:cNvPr id="12" name="11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692696"/>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Generalidades</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8</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606827" y="1484784"/>
            <a:ext cx="8213645" cy="4745915"/>
          </a:xfrm>
          <a:prstGeom prst="rect">
            <a:avLst/>
          </a:prstGeom>
        </p:spPr>
        <p:txBody>
          <a:bodyPr wrap="square">
            <a:spAutoFit/>
          </a:bodyPr>
          <a:lstStyle/>
          <a:p>
            <a:pPr algn="just"/>
            <a:r>
              <a:rPr lang="es-ES" dirty="0" smtClean="0">
                <a:effectLst>
                  <a:outerShdw blurRad="38100" dist="38100" dir="2700000" algn="tl">
                    <a:srgbClr val="000000">
                      <a:alpha val="43137"/>
                    </a:srgbClr>
                  </a:outerShdw>
                </a:effectLst>
                <a:ea typeface="Verdana" pitchFamily="34" charset="0"/>
                <a:cs typeface="Verdana" pitchFamily="34" charset="0"/>
              </a:rPr>
              <a:t>El </a:t>
            </a:r>
            <a:r>
              <a:rPr lang="es-ES" dirty="0">
                <a:effectLst>
                  <a:outerShdw blurRad="38100" dist="38100" dir="2700000" algn="tl">
                    <a:srgbClr val="000000">
                      <a:alpha val="43137"/>
                    </a:srgbClr>
                  </a:outerShdw>
                </a:effectLst>
                <a:ea typeface="Verdana" pitchFamily="34" charset="0"/>
                <a:cs typeface="Verdana" pitchFamily="34" charset="0"/>
              </a:rPr>
              <a:t>sistema integrará las siguientes instalaciones:</a:t>
            </a:r>
          </a:p>
          <a:p>
            <a:pPr marL="800100" lvl="2" indent="-342900">
              <a:spcBef>
                <a:spcPct val="20000"/>
              </a:spcBef>
              <a:buFont typeface="Arial" pitchFamily="34" charset="0"/>
              <a:buChar char="•"/>
            </a:pPr>
            <a:r>
              <a:rPr lang="es-ES" dirty="0">
                <a:effectLst>
                  <a:outerShdw blurRad="38100" dist="38100" dir="2700000" algn="tl">
                    <a:srgbClr val="000000">
                      <a:alpha val="43137"/>
                    </a:srgbClr>
                  </a:outerShdw>
                </a:effectLst>
                <a:ea typeface="Verdana" pitchFamily="34" charset="0"/>
                <a:cs typeface="Verdana" pitchFamily="34" charset="0"/>
              </a:rPr>
              <a:t>Subestaciones de Tracción (SET). </a:t>
            </a:r>
          </a:p>
          <a:p>
            <a:pPr marL="795338" lvl="2">
              <a:spcBef>
                <a:spcPct val="20000"/>
              </a:spcBef>
            </a:pPr>
            <a:r>
              <a:rPr lang="es-ES" dirty="0" smtClean="0">
                <a:effectLst>
                  <a:outerShdw blurRad="38100" dist="38100" dir="2700000" algn="tl">
                    <a:srgbClr val="000000">
                      <a:alpha val="43137"/>
                    </a:srgbClr>
                  </a:outerShdw>
                </a:effectLst>
                <a:ea typeface="Verdana" pitchFamily="34" charset="0"/>
                <a:cs typeface="Verdana" pitchFamily="34" charset="0"/>
              </a:rPr>
              <a:t>Transformarán </a:t>
            </a:r>
            <a:r>
              <a:rPr lang="es-ES" dirty="0">
                <a:effectLst>
                  <a:outerShdw blurRad="38100" dist="38100" dir="2700000" algn="tl">
                    <a:srgbClr val="000000">
                      <a:alpha val="43137"/>
                    </a:srgbClr>
                  </a:outerShdw>
                </a:effectLst>
                <a:ea typeface="Verdana" pitchFamily="34" charset="0"/>
                <a:cs typeface="Verdana" pitchFamily="34" charset="0"/>
              </a:rPr>
              <a:t>la energía rectificada o convertida a corriente continua, </a:t>
            </a:r>
            <a:r>
              <a:rPr lang="es-ES" dirty="0" smtClean="0">
                <a:effectLst>
                  <a:outerShdw blurRad="38100" dist="38100" dir="2700000" algn="tl">
                    <a:srgbClr val="000000">
                      <a:alpha val="43137"/>
                    </a:srgbClr>
                  </a:outerShdw>
                </a:effectLst>
                <a:ea typeface="Verdana" pitchFamily="34" charset="0"/>
                <a:cs typeface="Verdana" pitchFamily="34" charset="0"/>
              </a:rPr>
              <a:t>tensión </a:t>
            </a:r>
            <a:r>
              <a:rPr lang="es-ES" dirty="0">
                <a:effectLst>
                  <a:outerShdw blurRad="38100" dist="38100" dir="2700000" algn="tl">
                    <a:srgbClr val="000000">
                      <a:alpha val="43137"/>
                    </a:srgbClr>
                  </a:outerShdw>
                </a:effectLst>
                <a:ea typeface="Verdana" pitchFamily="34" charset="0"/>
                <a:cs typeface="Verdana" pitchFamily="34" charset="0"/>
              </a:rPr>
              <a:t>nominal 1.500 VDC.</a:t>
            </a:r>
          </a:p>
          <a:p>
            <a:pPr marL="800100" lvl="2" indent="-342900">
              <a:spcBef>
                <a:spcPct val="20000"/>
              </a:spcBef>
              <a:buFont typeface="Arial" pitchFamily="34" charset="0"/>
              <a:buChar char="•"/>
            </a:pPr>
            <a:r>
              <a:rPr lang="es-ES" dirty="0">
                <a:effectLst>
                  <a:outerShdw blurRad="38100" dist="38100" dir="2700000" algn="tl">
                    <a:srgbClr val="000000">
                      <a:alpha val="43137"/>
                    </a:srgbClr>
                  </a:outerShdw>
                </a:effectLst>
                <a:ea typeface="Verdana" pitchFamily="34" charset="0"/>
                <a:cs typeface="Verdana" pitchFamily="34" charset="0"/>
              </a:rPr>
              <a:t>Subestaciones de Pasajeros (SEP)</a:t>
            </a:r>
          </a:p>
          <a:p>
            <a:pPr marL="795338" lvl="2" indent="-342900">
              <a:spcBef>
                <a:spcPct val="20000"/>
              </a:spcBef>
              <a:buFont typeface="Arial" pitchFamily="34" charset="0"/>
              <a:buNone/>
            </a:pPr>
            <a:r>
              <a:rPr lang="es-ES" dirty="0" smtClean="0">
                <a:latin typeface="Verdana" pitchFamily="34" charset="0"/>
                <a:ea typeface="Verdana" pitchFamily="34" charset="0"/>
                <a:cs typeface="Verdana" pitchFamily="34" charset="0"/>
              </a:rPr>
              <a:t>	</a:t>
            </a:r>
            <a:r>
              <a:rPr lang="es-ES" dirty="0">
                <a:effectLst>
                  <a:outerShdw blurRad="38100" dist="38100" dir="2700000" algn="tl">
                    <a:srgbClr val="000000">
                      <a:alpha val="43137"/>
                    </a:srgbClr>
                  </a:outerShdw>
                </a:effectLst>
                <a:ea typeface="Verdana" pitchFamily="34" charset="0"/>
                <a:cs typeface="Verdana" pitchFamily="34" charset="0"/>
              </a:rPr>
              <a:t>Transformarán la energía a nivel de utilización de 480/277 , 208/120 y 240/120 VAC para Equipos y Servicios Auxiliares de Estaciones, Patios y Talleres y demás edificios e instalaciones auxiliares.</a:t>
            </a:r>
          </a:p>
          <a:p>
            <a:pPr marL="800100" lvl="2" indent="-342900">
              <a:spcBef>
                <a:spcPct val="20000"/>
              </a:spcBef>
              <a:buFont typeface="Arial" pitchFamily="34" charset="0"/>
              <a:buChar char="•"/>
            </a:pPr>
            <a:r>
              <a:rPr lang="es-ES" dirty="0">
                <a:effectLst>
                  <a:outerShdw blurRad="38100" dist="38100" dir="2700000" algn="tl">
                    <a:srgbClr val="000000">
                      <a:alpha val="43137"/>
                    </a:srgbClr>
                  </a:outerShdw>
                </a:effectLst>
                <a:ea typeface="Verdana" pitchFamily="34" charset="0"/>
                <a:cs typeface="Verdana" pitchFamily="34" charset="0"/>
              </a:rPr>
              <a:t>El mando de los equipos se realizará de tres formas distintas:</a:t>
            </a:r>
          </a:p>
          <a:p>
            <a:pPr marL="1257300" lvl="3" indent="-342900">
              <a:spcBef>
                <a:spcPct val="20000"/>
              </a:spcBef>
              <a:buFont typeface="Arial" pitchFamily="34" charset="0"/>
              <a:buChar char="•"/>
            </a:pPr>
            <a:r>
              <a:rPr lang="es-ES" dirty="0">
                <a:effectLst>
                  <a:outerShdw blurRad="38100" dist="38100" dir="2700000" algn="tl">
                    <a:srgbClr val="000000">
                      <a:alpha val="43137"/>
                    </a:srgbClr>
                  </a:outerShdw>
                </a:effectLst>
                <a:ea typeface="Verdana" pitchFamily="34" charset="0"/>
                <a:cs typeface="Verdana" pitchFamily="34" charset="0"/>
              </a:rPr>
              <a:t>Local, manualmente desde el propio equipo.</a:t>
            </a:r>
          </a:p>
          <a:p>
            <a:pPr marL="1257300" lvl="3" indent="-342900">
              <a:spcBef>
                <a:spcPct val="20000"/>
              </a:spcBef>
              <a:buFont typeface="Arial" pitchFamily="34" charset="0"/>
              <a:buChar char="•"/>
            </a:pPr>
            <a:r>
              <a:rPr lang="es-ES" dirty="0">
                <a:effectLst>
                  <a:outerShdw blurRad="38100" dist="38100" dir="2700000" algn="tl">
                    <a:srgbClr val="000000">
                      <a:alpha val="43137"/>
                    </a:srgbClr>
                  </a:outerShdw>
                </a:effectLst>
                <a:ea typeface="Verdana" pitchFamily="34" charset="0"/>
                <a:cs typeface="Verdana" pitchFamily="34" charset="0"/>
              </a:rPr>
              <a:t>Local, desde la caseta de mando en la Subestación.</a:t>
            </a:r>
          </a:p>
          <a:p>
            <a:pPr marL="1257300" lvl="3" indent="-342900">
              <a:spcBef>
                <a:spcPct val="20000"/>
              </a:spcBef>
              <a:buFont typeface="Arial" pitchFamily="34" charset="0"/>
              <a:buChar char="•"/>
            </a:pPr>
            <a:r>
              <a:rPr lang="es-ES" dirty="0">
                <a:effectLst>
                  <a:outerShdw blurRad="38100" dist="38100" dir="2700000" algn="tl">
                    <a:srgbClr val="000000">
                      <a:alpha val="43137"/>
                    </a:srgbClr>
                  </a:outerShdw>
                </a:effectLst>
                <a:ea typeface="Verdana" pitchFamily="34" charset="0"/>
                <a:cs typeface="Verdana" pitchFamily="34" charset="0"/>
              </a:rPr>
              <a:t>Remoto, desde el Centro de Control de Operaciones (CCO) a través del SCADA</a:t>
            </a:r>
          </a:p>
          <a:p>
            <a:pPr marL="800100" lvl="2" indent="-342900">
              <a:spcBef>
                <a:spcPct val="20000"/>
              </a:spcBef>
              <a:buFont typeface="Arial" pitchFamily="34" charset="0"/>
              <a:buChar char="•"/>
            </a:pPr>
            <a:r>
              <a:rPr lang="es-ES" dirty="0">
                <a:effectLst>
                  <a:outerShdw blurRad="38100" dist="38100" dir="2700000" algn="tl">
                    <a:srgbClr val="000000">
                      <a:alpha val="43137"/>
                    </a:srgbClr>
                  </a:outerShdw>
                </a:effectLst>
                <a:ea typeface="Verdana" pitchFamily="34" charset="0"/>
                <a:cs typeface="Verdana" pitchFamily="34" charset="0"/>
              </a:rPr>
              <a:t>Los cuartos destinados a la ubicación de los equipos estarán dotados de equipos de clima para mantener unas condiciones optimas de temperatura</a:t>
            </a:r>
            <a:r>
              <a:rPr lang="es-ES" dirty="0" smtClean="0">
                <a:effectLst>
                  <a:outerShdw blurRad="38100" dist="38100" dir="2700000" algn="tl">
                    <a:srgbClr val="000000">
                      <a:alpha val="43137"/>
                    </a:srgbClr>
                  </a:outerShdw>
                </a:effectLst>
                <a:ea typeface="Verdana" pitchFamily="34" charset="0"/>
                <a:cs typeface="Verdana" pitchFamily="34" charset="0"/>
              </a:rPr>
              <a:t>.</a:t>
            </a:r>
            <a:endParaRPr lang="es-ES" dirty="0" smtClean="0"/>
          </a:p>
        </p:txBody>
      </p:sp>
      <p:sp>
        <p:nvSpPr>
          <p:cNvPr id="12" name="11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564127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5000"/>
            <a:lum/>
          </a:blip>
          <a:srcRect/>
          <a:stretch>
            <a:fillRect l="-28000" r="-28000"/>
          </a:stretch>
        </a:blipFill>
        <a:effectLst/>
      </p:bgPr>
    </p:bg>
    <p:spTree>
      <p:nvGrpSpPr>
        <p:cNvPr id="1" name=""/>
        <p:cNvGrpSpPr/>
        <p:nvPr/>
      </p:nvGrpSpPr>
      <p:grpSpPr>
        <a:xfrm>
          <a:off x="0" y="0"/>
          <a:ext cx="0" cy="0"/>
          <a:chOff x="0" y="0"/>
          <a:chExt cx="0" cy="0"/>
        </a:xfrm>
      </p:grpSpPr>
      <p:cxnSp>
        <p:nvCxnSpPr>
          <p:cNvPr id="17" name="16 Conector recto"/>
          <p:cNvCxnSpPr/>
          <p:nvPr/>
        </p:nvCxnSpPr>
        <p:spPr>
          <a:xfrm>
            <a:off x="174779" y="666031"/>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3" name="92 CuadroTexto"/>
          <p:cNvSpPr txBox="1"/>
          <p:nvPr/>
        </p:nvSpPr>
        <p:spPr>
          <a:xfrm>
            <a:off x="720000" y="692696"/>
            <a:ext cx="7776000" cy="523220"/>
          </a:xfrm>
          <a:prstGeom prst="rect">
            <a:avLst/>
          </a:prstGeom>
          <a:noFill/>
        </p:spPr>
        <p:txBody>
          <a:bodyPr wrap="square" rtlCol="0">
            <a:spAutoFit/>
          </a:bodyPr>
          <a:lstStyle/>
          <a:p>
            <a:r>
              <a:rPr lang="es-ES" sz="2800" b="1" cap="small" dirty="0" smtClean="0">
                <a:effectLst>
                  <a:outerShdw blurRad="38100" dist="38100" dir="2700000" algn="tl">
                    <a:srgbClr val="000000">
                      <a:alpha val="43137"/>
                    </a:srgbClr>
                  </a:outerShdw>
                </a:effectLst>
              </a:rPr>
              <a:t>Cables Media Tensión</a:t>
            </a:r>
            <a:endParaRPr lang="es-ES" sz="2800" b="1" cap="small" dirty="0">
              <a:effectLst>
                <a:outerShdw blurRad="38100" dist="38100" dir="2700000" algn="tl">
                  <a:srgbClr val="000000">
                    <a:alpha val="43137"/>
                  </a:srgbClr>
                </a:outerShdw>
              </a:effectLst>
            </a:endParaRPr>
          </a:p>
        </p:txBody>
      </p:sp>
      <p:cxnSp>
        <p:nvCxnSpPr>
          <p:cNvPr id="94" name="93 Conector recto"/>
          <p:cNvCxnSpPr/>
          <p:nvPr/>
        </p:nvCxnSpPr>
        <p:spPr>
          <a:xfrm>
            <a:off x="179512" y="6381328"/>
            <a:ext cx="878497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5" name="3 Marcador de fecha"/>
          <p:cNvSpPr>
            <a:spLocks noGrp="1"/>
          </p:cNvSpPr>
          <p:nvPr>
            <p:ph type="dt" sz="half" idx="10"/>
          </p:nvPr>
        </p:nvSpPr>
        <p:spPr>
          <a:xfrm>
            <a:off x="179512" y="6381328"/>
            <a:ext cx="1296144" cy="365125"/>
          </a:xfrm>
        </p:spPr>
        <p:txBody>
          <a:bodyPr/>
          <a:lstStyle/>
          <a:p>
            <a:r>
              <a:rPr lang="es-ES" dirty="0" smtClean="0"/>
              <a:t>Septiembre 2014</a:t>
            </a:r>
            <a:endParaRPr lang="es-ES" dirty="0"/>
          </a:p>
        </p:txBody>
      </p:sp>
      <p:sp>
        <p:nvSpPr>
          <p:cNvPr id="97" name="9 Marcador de pie de página"/>
          <p:cNvSpPr>
            <a:spLocks noGrp="1"/>
          </p:cNvSpPr>
          <p:nvPr>
            <p:ph type="ftr" sz="quarter" idx="11"/>
          </p:nvPr>
        </p:nvSpPr>
        <p:spPr>
          <a:xfrm>
            <a:off x="2555776" y="6381328"/>
            <a:ext cx="4392488" cy="365125"/>
          </a:xfrm>
        </p:spPr>
        <p:txBody>
          <a:bodyPr/>
          <a:lstStyle/>
          <a:p>
            <a:pPr algn="l"/>
            <a:r>
              <a:rPr lang="es-ES" dirty="0" smtClean="0"/>
              <a:t>Gobierno de la República de Panamá - Línea </a:t>
            </a:r>
            <a:r>
              <a:rPr lang="es-ES" dirty="0"/>
              <a:t>2</a:t>
            </a:r>
            <a:r>
              <a:rPr lang="es-ES" dirty="0" smtClean="0"/>
              <a:t> del Metro de Panamá</a:t>
            </a:r>
            <a:endParaRPr lang="es-ES" dirty="0"/>
          </a:p>
        </p:txBody>
      </p:sp>
      <p:sp>
        <p:nvSpPr>
          <p:cNvPr id="96" name="4 Marcador de número de diapositiva"/>
          <p:cNvSpPr>
            <a:spLocks noGrp="1"/>
          </p:cNvSpPr>
          <p:nvPr>
            <p:ph type="sldNum" sz="quarter" idx="12"/>
          </p:nvPr>
        </p:nvSpPr>
        <p:spPr>
          <a:xfrm>
            <a:off x="6826155" y="6381328"/>
            <a:ext cx="2133600" cy="365125"/>
          </a:xfrm>
        </p:spPr>
        <p:txBody>
          <a:bodyPr/>
          <a:lstStyle/>
          <a:p>
            <a:fld id="{132FADFE-3B8F-471C-ABF0-DBC7717ECBBC}" type="slidenum">
              <a:rPr lang="es-ES" smtClean="0"/>
              <a:pPr/>
              <a:t>9</a:t>
            </a:fld>
            <a:endParaRPr lang="es-ES" dirty="0"/>
          </a:p>
        </p:txBody>
      </p:sp>
      <p:pic>
        <p:nvPicPr>
          <p:cNvPr id="10" name="Picture 4" descr="http://www.minsa.gob.pa/sites/all/themes/minsa/images/gobierno_nacional.pn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00000" y="108000"/>
            <a:ext cx="954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2 Marcador de contenido"/>
          <p:cNvSpPr>
            <a:spLocks noGrp="1"/>
          </p:cNvSpPr>
          <p:nvPr>
            <p:ph idx="1"/>
          </p:nvPr>
        </p:nvSpPr>
        <p:spPr>
          <a:xfrm>
            <a:off x="490946" y="1340768"/>
            <a:ext cx="8185510" cy="4536504"/>
          </a:xfrm>
        </p:spPr>
        <p:txBody>
          <a:bodyPr>
            <a:noAutofit/>
          </a:bodyPr>
          <a:lstStyle/>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La distribución se realizará en circuitos dimensionados para cada uno de ellos.</a:t>
            </a:r>
          </a:p>
          <a:p>
            <a:pPr marL="795338" lvl="2" indent="-342900">
              <a:buNone/>
            </a:pPr>
            <a:r>
              <a:rPr lang="es-ES" sz="1800" dirty="0">
                <a:effectLst>
                  <a:outerShdw blurRad="38100" dist="38100" dir="2700000" algn="tl">
                    <a:srgbClr val="000000">
                      <a:alpha val="43137"/>
                    </a:srgbClr>
                  </a:outerShdw>
                </a:effectLst>
                <a:ea typeface="Verdana" pitchFamily="34" charset="0"/>
                <a:cs typeface="Verdana" pitchFamily="34" charset="0"/>
              </a:rPr>
              <a:t>	</a:t>
            </a:r>
            <a:r>
              <a:rPr lang="es-ES" sz="1800" dirty="0" smtClean="0">
                <a:effectLst>
                  <a:outerShdw blurRad="38100" dist="38100" dir="2700000" algn="tl">
                    <a:srgbClr val="000000">
                      <a:alpha val="43137"/>
                    </a:srgbClr>
                  </a:outerShdw>
                </a:effectLst>
                <a:ea typeface="Verdana" pitchFamily="34" charset="0"/>
                <a:cs typeface="Verdana" pitchFamily="34" charset="0"/>
              </a:rPr>
              <a:t>C</a:t>
            </a:r>
            <a:r>
              <a:rPr lang="es-ES" sz="1800" dirty="0">
                <a:effectLst>
                  <a:outerShdw blurRad="38100" dist="38100" dir="2700000" algn="tl">
                    <a:srgbClr val="000000">
                      <a:alpha val="43137"/>
                    </a:srgbClr>
                  </a:outerShdw>
                </a:effectLst>
                <a:ea typeface="Verdana" pitchFamily="34" charset="0"/>
                <a:cs typeface="Verdana" pitchFamily="34" charset="0"/>
              </a:rPr>
              <a:t>ada subestación contará con dos circuitos de alimentación, pero se alimentará por uno de ellos.</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Los cables tendrán la capacidad suficiente para evitar las caídas de tensión por encima de lo permitido por la normativa internacional y normativa eléctrica en vigor y de lo previsto en los disyuntores extra-rápidos de las subestaciones.</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El material del conductor será de Aluminio (AL) o Cobre Electrolítico (Cu), cumpliendo con la normativa indicada en el “Tomo II. Equipamientos. II.3.1. Subestaciones”</a:t>
            </a:r>
          </a:p>
          <a:p>
            <a:pPr marL="800100" lvl="2" indent="-342900"/>
            <a:r>
              <a:rPr lang="es-ES" sz="1800" dirty="0">
                <a:effectLst>
                  <a:outerShdw blurRad="38100" dist="38100" dir="2700000" algn="tl">
                    <a:srgbClr val="000000">
                      <a:alpha val="43137"/>
                    </a:srgbClr>
                  </a:outerShdw>
                </a:effectLst>
                <a:ea typeface="Verdana" pitchFamily="34" charset="0"/>
                <a:cs typeface="Verdana" pitchFamily="34" charset="0"/>
              </a:rPr>
              <a:t>Para detectar de forma ágil y rápida cualquier falla eléctrica en cualquier fase de los buses, se instalarán detectores de falla para cable forrado.</a:t>
            </a:r>
          </a:p>
          <a:p>
            <a:pPr>
              <a:buNone/>
            </a:pPr>
            <a:endParaRPr lang="es-ES" sz="1800" dirty="0" smtClean="0"/>
          </a:p>
          <a:p>
            <a:pPr>
              <a:buNone/>
            </a:pPr>
            <a:endParaRPr lang="es-ES" sz="1800" dirty="0"/>
          </a:p>
        </p:txBody>
      </p:sp>
      <p:sp>
        <p:nvSpPr>
          <p:cNvPr id="14" name="13 CuadroTexto"/>
          <p:cNvSpPr txBox="1"/>
          <p:nvPr/>
        </p:nvSpPr>
        <p:spPr>
          <a:xfrm>
            <a:off x="3491880" y="116632"/>
            <a:ext cx="1115696" cy="430887"/>
          </a:xfrm>
          <a:prstGeom prst="rect">
            <a:avLst/>
          </a:prstGeom>
          <a:noFill/>
        </p:spPr>
        <p:txBody>
          <a:bodyPr wrap="square" rtlCol="0">
            <a:spAutoFit/>
          </a:bodyPr>
          <a:lstStyle/>
          <a:p>
            <a:r>
              <a:rPr lang="es-MX" sz="2200" b="1" dirty="0" smtClean="0">
                <a:solidFill>
                  <a:srgbClr val="C00000"/>
                </a:solidFill>
                <a:effectLst>
                  <a:outerShdw blurRad="38100" dist="38100" dir="2700000" algn="tl">
                    <a:srgbClr val="000000">
                      <a:alpha val="43137"/>
                    </a:srgbClr>
                  </a:outerShdw>
                </a:effectLst>
              </a:rPr>
              <a:t>Energía</a:t>
            </a:r>
          </a:p>
        </p:txBody>
      </p:sp>
    </p:spTree>
    <p:extLst>
      <p:ext uri="{BB962C8B-B14F-4D97-AF65-F5344CB8AC3E}">
        <p14:creationId xmlns:p14="http://schemas.microsoft.com/office/powerpoint/2010/main" val="32888302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611</TotalTime>
  <Words>3837</Words>
  <Application>Microsoft Office PowerPoint</Application>
  <PresentationFormat>Presentación en pantalla (4:3)</PresentationFormat>
  <Paragraphs>545</Paragraphs>
  <Slides>42</Slides>
  <Notes>24</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Tema1</vt:lpstr>
      <vt:lpstr> Reunión previa y de homologación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Servicios  de ingeniería de diseño, construcción de las obras civiles, instalaciones auxiliares de línea y estaciones, suministro e instalación del sistema integral ferroviario que incluye el material rodante y  puesta en marcha de la Línea 2 del Metro de Panamá  Reunión previa y de homologación</dc:title>
  <dc:creator>DELL</dc:creator>
  <cp:lastModifiedBy>Ciro Limone</cp:lastModifiedBy>
  <cp:revision>40</cp:revision>
  <dcterms:created xsi:type="dcterms:W3CDTF">2014-09-18T14:23:54Z</dcterms:created>
  <dcterms:modified xsi:type="dcterms:W3CDTF">2014-10-03T14:51:36Z</dcterms:modified>
</cp:coreProperties>
</file>