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2" r:id="rId2"/>
    <p:sldId id="294" r:id="rId3"/>
    <p:sldId id="309" r:id="rId4"/>
    <p:sldId id="311" r:id="rId5"/>
    <p:sldId id="314" r:id="rId6"/>
    <p:sldId id="315" r:id="rId7"/>
    <p:sldId id="316" r:id="rId8"/>
    <p:sldId id="317" r:id="rId9"/>
    <p:sldId id="318" r:id="rId10"/>
    <p:sldId id="319" r:id="rId11"/>
    <p:sldId id="322" r:id="rId12"/>
    <p:sldId id="308" r:id="rId13"/>
  </p:sldIdLst>
  <p:sldSz cx="9144000" cy="6858000" type="screen4x3"/>
  <p:notesSz cx="68580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FFCC"/>
    <a:srgbClr val="33CCCC"/>
    <a:srgbClr val="00CC66"/>
    <a:srgbClr val="FF33CC"/>
    <a:srgbClr val="00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4615" autoAdjust="0"/>
  </p:normalViewPr>
  <p:slideViewPr>
    <p:cSldViewPr>
      <p:cViewPr>
        <p:scale>
          <a:sx n="66" d="100"/>
          <a:sy n="66" d="100"/>
        </p:scale>
        <p:origin x="-294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A14E-AC02-45E5-B77F-B477FA0F8C9F}" type="datetimeFigureOut">
              <a:rPr lang="es-ES" smtClean="0"/>
              <a:t>03/10/2014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880E-113A-439C-8088-8EB88C7BC9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 rot="-1800000">
            <a:off x="1035151" y="2695225"/>
            <a:ext cx="725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baseline="0" dirty="0" smtClean="0">
                <a:solidFill>
                  <a:schemeClr val="bg1">
                    <a:lumMod val="65000"/>
                  </a:schemeClr>
                </a:solidFill>
              </a:rPr>
              <a:t>DOCUMENTO SÓLO INFORMATIVO QUE NO CONSTITUYE NI FORMA PARTE DE LOS PLIEGOS DE LICITACIÓN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1963795" y="3212976"/>
            <a:ext cx="77724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 previa y de homologación</a:t>
            </a:r>
            <a: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4644640" cy="365125"/>
          </a:xfrm>
        </p:spPr>
        <p:txBody>
          <a:bodyPr/>
          <a:lstStyle/>
          <a:p>
            <a:pPr algn="l"/>
            <a:r>
              <a:rPr lang="es-ES" b="1" dirty="0" smtClean="0"/>
              <a:t>Gobierno de la República de Panamá - Línea </a:t>
            </a:r>
            <a:r>
              <a:rPr lang="es-ES" b="1" dirty="0"/>
              <a:t>2</a:t>
            </a:r>
            <a:r>
              <a:rPr lang="es-ES" b="1" dirty="0" smtClean="0"/>
              <a:t> del Metro de Panamá</a:t>
            </a:r>
            <a:endParaRPr lang="es-ES" b="1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856891" y="5373160"/>
            <a:ext cx="25200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A" sz="2000" dirty="0"/>
              <a:t>09.30-10.03 </a:t>
            </a:r>
            <a:r>
              <a:rPr lang="es-PA" sz="2000" dirty="0" smtClean="0"/>
              <a:t>/2014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72416" y="1700808"/>
            <a:ext cx="73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 de ingeniería de diseño, construcción de las obras civiles, instalaciones auxiliares de línea y estaciones, suministro e instalación del sistema integral </a:t>
            </a:r>
            <a:r>
              <a:rPr lang="es-PA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ferroviario</a:t>
            </a:r>
            <a:r>
              <a:rPr lang="es-PA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incluye el material rodante y  puesta en marcha de la Línea 2 del Metro de Panamá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"/>
            <a:ext cx="12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-396552" y="4077016"/>
            <a:ext cx="7772400" cy="864096"/>
          </a:xfrm>
          <a:prstGeom prst="rect">
            <a:avLst/>
          </a:prstGeom>
          <a:ln cap="rnd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s-P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de vías</a:t>
            </a:r>
            <a:r>
              <a:rPr lang="es-P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A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2123107"/>
            <a:ext cx="8229600" cy="657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sobre viaducto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7584" y="976760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Tolerancias geométricas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46842" y="3356992"/>
            <a:ext cx="8424000" cy="26642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Altimetría:                                 ±3.0 mm y 1.0 mm/m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Planimetría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±3.0 mm  y 0.4 mm/m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 de vía:                            -1.0/+2.0 mm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 mm/m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Peralte:                                     ±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 mm y 1.0 mm/m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Inclinación del riel:                   1,7%-3,3%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Separación entre sujeciones:   750.0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±20.0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Escuadría de durmientes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±10.0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23528" y="2821235"/>
            <a:ext cx="8229600" cy="657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en Patio y Talleres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606877" y="1628800"/>
            <a:ext cx="2845443" cy="115212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 relativo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 absoluto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3528" y="3356992"/>
            <a:ext cx="8424000" cy="26642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Altimetría:                                 ±10.0 mm y 1.5 mm/m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Planimetría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±5.0 mm  y 1.0 mm/m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 de vía:                            -2.0/+3.0 mm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 mm/m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Peralte:                                     ±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 mm y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mm/m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Inclinación del riel:                   1,7%-3,3%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Separación entre sujeciones:   ±20.0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Escuadría de durmientes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±10.0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mm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48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293643" y="1484784"/>
            <a:ext cx="4927691" cy="657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Mantenimiento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39545" y="838224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88376" y="2693081"/>
            <a:ext cx="8151208" cy="13321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 útil prevista para todos los materiales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 de los distintos trabajos a realizar en cada elemento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Frecuencia de trabajos inicialmente prevista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293643" y="2000217"/>
            <a:ext cx="8456083" cy="657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Listado de piezas de recambio y maquinaria específica</a:t>
            </a: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426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824533" y="2321446"/>
            <a:ext cx="7772400" cy="1899642"/>
          </a:xfrm>
        </p:spPr>
        <p:txBody>
          <a:bodyPr>
            <a:normAutofit/>
          </a:bodyPr>
          <a:lstStyle/>
          <a:p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Gracias </a:t>
            </a:r>
            <a:b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atención</a:t>
            </a:r>
            <a:endParaRPr lang="es-E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270000"/>
            <a:ext cx="12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94915" y="414556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</p:spTree>
    <p:extLst>
      <p:ext uri="{BB962C8B-B14F-4D97-AF65-F5344CB8AC3E}">
        <p14:creationId xmlns:p14="http://schemas.microsoft.com/office/powerpoint/2010/main" val="569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13711" y="976760"/>
            <a:ext cx="5307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578108" y="2579801"/>
            <a:ext cx="8229600" cy="173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Alineamiento horizontal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Ib. Alineamiento vertical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Estudio de gálibo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1043608" y="4327242"/>
            <a:ext cx="8229600" cy="173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IIIa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Descripción general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IIIb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ías principales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IIIc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Vías en patio y talleres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IIId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Mantenimiento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78108" y="1956431"/>
            <a:ext cx="7258548" cy="6233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  Parámetros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diseño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78108" y="3703872"/>
            <a:ext cx="7258548" cy="62337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Especificaciones de la vía permanente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78108" y="2839988"/>
            <a:ext cx="7258548" cy="6233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 Ingeniería conceptual de la vía permanente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39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4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2123107"/>
            <a:ext cx="8229600" cy="58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Longitudes mínimas de trazado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13711" y="976760"/>
            <a:ext cx="530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Alineación horizontal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270873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Radios mínimos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950036" y="1916832"/>
            <a:ext cx="3923928" cy="118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 aceptables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Valores excepcionales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19719" y="3324199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Peralte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319719" y="390026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Aceleración transversal no compensada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950036" y="2924944"/>
            <a:ext cx="3923928" cy="118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vías principales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estaciones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patio y talleres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041380" y="3523095"/>
            <a:ext cx="4835965" cy="1763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Peralte mínimo y máximo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Peralte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Máxima insuficiencia de peralte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Máxima rampa de peralte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115616" y="4581128"/>
            <a:ext cx="4536504" cy="1185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Máxima aceptable: 0,65 m/s</a:t>
            </a:r>
            <a:r>
              <a:rPr lang="es-ES" b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06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4" grpId="0" animBg="1"/>
      <p:bldP spid="18" grpId="0"/>
      <p:bldP spid="19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2123107"/>
            <a:ext cx="8229600" cy="58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 mínima de pendiente constante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13711" y="976760"/>
            <a:ext cx="530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Alineación vertical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270873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Pendientes máximas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19719" y="3324199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Acuerdos verticales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950036" y="2924943"/>
            <a:ext cx="3923928" cy="1656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vías principales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estaciones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zonas de cambiavías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patio y talleres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720000" y="4061246"/>
            <a:ext cx="4835965" cy="1547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 mínima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 mínimo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Máxima aceleración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8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2123107"/>
            <a:ext cx="8229600" cy="58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Gálibo estático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13711" y="976760"/>
            <a:ext cx="530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de gálibo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270873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Gálibo dinámico 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19719" y="3324199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Gálibo de paso libre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663528" y="1628611"/>
            <a:ext cx="4248471" cy="2432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Secciones transversales tipo</a:t>
            </a:r>
          </a:p>
          <a:p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Viaducto en recta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Viaducto en curva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Cambiavías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del patio y talleres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7" y="1892968"/>
            <a:ext cx="6724650" cy="3438525"/>
          </a:xfrm>
          <a:prstGeom prst="rect">
            <a:avLst/>
          </a:prstGeom>
        </p:spPr>
      </p:pic>
      <p:sp>
        <p:nvSpPr>
          <p:cNvPr id="19" name="18 Rectángulo redondeado"/>
          <p:cNvSpPr/>
          <p:nvPr/>
        </p:nvSpPr>
        <p:spPr>
          <a:xfrm>
            <a:off x="797430" y="3284797"/>
            <a:ext cx="8238805" cy="152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Condiciones óptimas y de desgaste avanzado o fallas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Efecto del viento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Balanceo del tren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Defectos de la vía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16552" y="39211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Gálibo de seguridad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0571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8" grpId="0"/>
      <p:bldP spid="22" grpId="0" animBg="1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2123107"/>
            <a:ext cx="8229600" cy="58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generales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976760"/>
            <a:ext cx="863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Ingeniería conceptual del diseño geométrico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23528" y="2708733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Compatibilidad y coordinación con otros proyectos 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19719" y="3324199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Documentación a entregar del diseño de la Línea 2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855892" y="2746207"/>
            <a:ext cx="6114570" cy="13924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de diseño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topográfico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Diseño geométrico de detalle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526976" y="4545124"/>
            <a:ext cx="7437512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Parámetros de diseño geométrico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Estudio de gálibo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replanteo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853244" y="3603119"/>
            <a:ext cx="7437512" cy="10709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ATTT,ENA,MOP,IDAAN,ANAM,MIVIOT,UTP,etc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Empresas, comercios y propietarios afectados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1403648" y="3939794"/>
            <a:ext cx="675035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Memorias de cálculo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03648" y="4404498"/>
            <a:ext cx="56886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Sección gráfica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02543" y="4869160"/>
            <a:ext cx="56886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Sección analítica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518862" y="5073284"/>
            <a:ext cx="7437512" cy="8291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Planos de planta y alzado completos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518862" y="5541820"/>
            <a:ext cx="7437512" cy="8291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Listados de alineaciones en planta y alzado, y puntos principales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58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8" grpId="0"/>
      <p:bldP spid="22" grpId="0" animBg="1"/>
      <p:bldP spid="19" grpId="0" animBg="1"/>
      <p:bldP spid="24" grpId="0" animBg="1"/>
      <p:bldP spid="25" grpId="0"/>
      <p:bldP spid="26" grpId="0"/>
      <p:bldP spid="27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smtClean="0"/>
              <a:t>Gobierno de la República de Panamá - Línea 2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2123107"/>
            <a:ext cx="8229600" cy="68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iseño y fabricación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7584" y="976760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Especificaciones de la vía permanente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57762" y="283006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Suministro y acopio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834427" y="2931010"/>
            <a:ext cx="5602938" cy="170177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Interacción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riel-rueda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Instalación de engrasadores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 de vía en curvas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Deflexión de las vigas en el viaducto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357762" y="4257093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Instalación y pruebas para la puesta en marcha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57762" y="355014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de calidad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7762" y="4977173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81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56635" y="1983227"/>
            <a:ext cx="8229600" cy="58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y cambiavías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7584" y="976760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las vías principales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56635" y="1450010"/>
            <a:ext cx="8229600" cy="6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Barra larga soldada sobre viga anclada al viaducto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350144" y="3140968"/>
            <a:ext cx="8229600" cy="6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Tolerancias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84" y="2681944"/>
            <a:ext cx="4797073" cy="3600000"/>
          </a:xfrm>
          <a:prstGeom prst="rect">
            <a:avLst/>
          </a:prstGeom>
          <a:ln cap="rnd">
            <a:noFill/>
          </a:ln>
          <a:effectLst/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57" y="2683882"/>
            <a:ext cx="4800000" cy="36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57" y="2672845"/>
            <a:ext cx="4798750" cy="360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57" y="2654711"/>
            <a:ext cx="4798750" cy="3600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57" y="2654711"/>
            <a:ext cx="4797073" cy="3600000"/>
          </a:xfrm>
          <a:prstGeom prst="rect">
            <a:avLst/>
          </a:prstGeom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356635" y="3780655"/>
            <a:ext cx="8229600" cy="63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Soldaduras y liberación de tensiones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350144" y="2581960"/>
            <a:ext cx="8229600" cy="70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topográfica de precisión para replanteo y control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56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56954" y="2641786"/>
            <a:ext cx="4951150" cy="72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Tipologías de vía. Cambiavías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27584" y="976760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Construcción de las vías de Patio y Talleres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VÍAS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3449889" y="3751154"/>
            <a:ext cx="2916240" cy="165618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en balasto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en placa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embebida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sobre postes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449889" y="4725145"/>
            <a:ext cx="4860455" cy="122413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Cuadro de modificación de trocha para radios &lt; 200.0 m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565969" y="4101442"/>
            <a:ext cx="4752528" cy="72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Sobreanchos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vía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556954" y="1911957"/>
            <a:ext cx="4752528" cy="72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Funcionalidades</a:t>
            </a: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058493" y="2637218"/>
            <a:ext cx="5251851" cy="280831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de estacionamiento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de lavado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de 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de pruebas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de carga y descarga de coches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en foso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sin foso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Vías auxiliares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556954" y="3371613"/>
            <a:ext cx="4752528" cy="72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Tolerancias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</a:pPr>
            <a:endParaRPr lang="es-E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732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8" grpId="0" animBg="1"/>
      <p:bldP spid="19" grpId="0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Modelo 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Presentación</Template>
  <TotalTime>926</TotalTime>
  <Words>821</Words>
  <Application>Microsoft Office PowerPoint</Application>
  <PresentationFormat>Presentación en pantalla (4:3)</PresentationFormat>
  <Paragraphs>308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Modelo Presentación</vt:lpstr>
      <vt:lpstr> Reunión previa y de homologación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por su atención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 de ingeniería de diseño, construcción de las obras civiles, instalaciones auxiliares de línea y estaciones, suministro e instalación del sistema integral ferroviario que incluye el material rodante y  puesta en marcha de la Línea 2 del Metro de Panamá  Reunión previa y de homologación</dc:title>
  <dc:creator>DELL</dc:creator>
  <cp:lastModifiedBy>Ciro Limone</cp:lastModifiedBy>
  <cp:revision>122</cp:revision>
  <dcterms:created xsi:type="dcterms:W3CDTF">2014-09-18T14:23:54Z</dcterms:created>
  <dcterms:modified xsi:type="dcterms:W3CDTF">2014-10-03T14:50:52Z</dcterms:modified>
</cp:coreProperties>
</file>