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92" r:id="rId2"/>
    <p:sldId id="294" r:id="rId3"/>
    <p:sldId id="296" r:id="rId4"/>
    <p:sldId id="312" r:id="rId5"/>
    <p:sldId id="333" r:id="rId6"/>
    <p:sldId id="322" r:id="rId7"/>
    <p:sldId id="324" r:id="rId8"/>
    <p:sldId id="321" r:id="rId9"/>
    <p:sldId id="323" r:id="rId10"/>
    <p:sldId id="320" r:id="rId11"/>
    <p:sldId id="327" r:id="rId12"/>
    <p:sldId id="325" r:id="rId13"/>
    <p:sldId id="326" r:id="rId14"/>
    <p:sldId id="330" r:id="rId15"/>
    <p:sldId id="310" r:id="rId16"/>
    <p:sldId id="319" r:id="rId17"/>
    <p:sldId id="308" r:id="rId18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99"/>
    <a:srgbClr val="FFFFCC"/>
    <a:srgbClr val="33CCCC"/>
    <a:srgbClr val="00CC66"/>
    <a:srgbClr val="FF33CC"/>
    <a:srgbClr val="00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84615" autoAdjust="0"/>
  </p:normalViewPr>
  <p:slideViewPr>
    <p:cSldViewPr>
      <p:cViewPr>
        <p:scale>
          <a:sx n="105" d="100"/>
          <a:sy n="105" d="100"/>
        </p:scale>
        <p:origin x="-18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2A14E-AC02-45E5-B77F-B477FA0F8C9F}" type="datetimeFigureOut">
              <a:rPr lang="es-ES" smtClean="0"/>
              <a:t>03/10/2014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3880E-113A-439C-8088-8EB88C7BC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09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25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18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3880E-113A-439C-8088-8EB88C7BC934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08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uadroTexto"/>
          <p:cNvSpPr txBox="1"/>
          <p:nvPr userDrawn="1"/>
        </p:nvSpPr>
        <p:spPr>
          <a:xfrm rot="-1800000">
            <a:off x="1035151" y="2695225"/>
            <a:ext cx="7253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000" b="1" baseline="0" dirty="0" smtClean="0">
                <a:solidFill>
                  <a:schemeClr val="bg1">
                    <a:lumMod val="65000"/>
                  </a:schemeClr>
                </a:solidFill>
              </a:rPr>
              <a:t>DOCUMENTO SÓLO INFORMATIVO QUE NO CONSTITUYE NI FORMA PARTE DE LOS PLIEGOS DE LICITACIÓN</a:t>
            </a:r>
            <a:endParaRPr lang="es-ES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743662" y="3140968"/>
            <a:ext cx="7772400" cy="576000"/>
          </a:xfrm>
        </p:spPr>
        <p:txBody>
          <a:bodyPr>
            <a:normAutofit fontScale="90000"/>
          </a:bodyPr>
          <a:lstStyle/>
          <a:p>
            <a:pPr algn="l"/>
            <a: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PA" sz="4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 previa y de homologación</a:t>
            </a:r>
            <a: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3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39752" y="6381328"/>
            <a:ext cx="4644640" cy="365125"/>
          </a:xfrm>
        </p:spPr>
        <p:txBody>
          <a:bodyPr/>
          <a:lstStyle/>
          <a:p>
            <a:pPr algn="l"/>
            <a:r>
              <a:rPr lang="es-ES" b="1" dirty="0" smtClean="0"/>
              <a:t>Gobierno de la República de Panamá - Línea </a:t>
            </a:r>
            <a:r>
              <a:rPr lang="es-ES" b="1" dirty="0"/>
              <a:t>2</a:t>
            </a:r>
            <a:r>
              <a:rPr lang="es-ES" b="1" dirty="0" smtClean="0"/>
              <a:t> del Metro de Panamá</a:t>
            </a:r>
            <a:endParaRPr lang="es-ES" b="1" dirty="0"/>
          </a:p>
        </p:txBody>
      </p:sp>
      <p:cxnSp>
        <p:nvCxnSpPr>
          <p:cNvPr id="23" name="2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5940416" y="5373160"/>
            <a:ext cx="2520000" cy="468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s-P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09.30-10.03 </a:t>
            </a:r>
            <a:r>
              <a:rPr lang="es-P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/2014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2416" y="1700808"/>
            <a:ext cx="73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A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 de ingeniería de diseño, construcción de las obras civiles, instalaciones auxiliares de línea y estaciones, suministro e instalación del sistema integral ferroviario que incluye el material rodante y  puesta en marcha de la Línea 2 del Metro de Panamá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270000"/>
            <a:ext cx="1260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3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3600000"/>
            <a:ext cx="7776000" cy="246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4712828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512" y="5057563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736039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4715888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4718311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154" y="5305008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4736038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059" y="4724029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901" y="4030130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8" t="24710" r="27924" b="20639"/>
          <a:stretch/>
        </p:blipFill>
        <p:spPr bwMode="auto">
          <a:xfrm>
            <a:off x="1798709" y="877970"/>
            <a:ext cx="5005539" cy="259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 trans="87000" pencilSize="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893" y="2276872"/>
            <a:ext cx="479235" cy="493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4725144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Elipse"/>
          <p:cNvSpPr/>
          <p:nvPr/>
        </p:nvSpPr>
        <p:spPr>
          <a:xfrm>
            <a:off x="2617151" y="2244973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18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92" y="5301208"/>
            <a:ext cx="648072" cy="28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19 Rectángulo"/>
          <p:cNvSpPr/>
          <p:nvPr/>
        </p:nvSpPr>
        <p:spPr>
          <a:xfrm>
            <a:off x="3337231" y="4365104"/>
            <a:ext cx="217087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1" name="20 Rectángulo"/>
          <p:cNvSpPr/>
          <p:nvPr/>
        </p:nvSpPr>
        <p:spPr>
          <a:xfrm>
            <a:off x="3337231" y="4993764"/>
            <a:ext cx="2170873" cy="311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9936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0.24774 -0.00324 L 0.31059 0.04953 L 0.38733 0.00602 L 0.52222 0.00602 " pathEditMode="relative" ptsTypes="AAAAA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4.44444E-6 L -0.17309 4.44444E-6 L -0.26389 -0.10695 L -0.30348 -0.10857 L -0.35556 -0.05741 L -0.56719 -0.05579 " pathEditMode="relative" ptsTypes="AAAAAA">
                                      <p:cBhvr>
                                        <p:cTn id="12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47 L 0.2684 -0.00463 L 0.37465 0.08449 L 0.52361 0.08611 " pathEditMode="relative" rAng="0" ptsTypes="AAAA">
                                      <p:cBhvr>
                                        <p:cTn id="15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81" y="412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486 0.00208 L 0.25781 -1.48148E-6 L 0.5809 0.06528 " pathEditMode="relative" rAng="0" ptsTypes="AAA">
                                      <p:cBhvr>
                                        <p:cTn id="2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8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278 L 0.25989 -0.00579 L 0.31979 0.04259 L 0.39757 -0.00162 L 0.52743 4.44444E-6 " pathEditMode="relative" rAng="0" ptsTypes="AAAAA">
                                      <p:cBhvr>
                                        <p:cTn id="24" dur="3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81" y="21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6.11111E-6 7.03704E-6 L -0.16267 7.03704E-6 L -0.25937 -0.11157 L -0.29305 -0.10995 L -0.35121 -0.06203 L -0.55451 -0.06041 " pathEditMode="relative" ptsTypes="AAAAAA">
                                      <p:cBhvr>
                                        <p:cTn id="30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65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0532 L -0.14896 0.00532 L -0.38264 -0.14514 L -0.63143 -0.14653 " pathEditMode="relative" rAng="0" ptsTypes="AAAA">
                                      <p:cBhvr>
                                        <p:cTn id="33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80" y="-75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5.55556E-6 L -0.29184 0.00161 L -0.34739 0.05115 L -0.55798 0.05277 " pathEditMode="relative" ptsTypes="AAAA">
                                      <p:cBhvr>
                                        <p:cTn id="3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5.18519E-6 L 0.25 -0.00163 L 0.36875 0.09143 L 0.52916 0.09143 " pathEditMode="relative" ptsTypes="AA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25799 -0.00139 L 0.6243 0.07917 " pathEditMode="relative" ptsTypes="A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20000" y="652776"/>
            <a:ext cx="7776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s-ES_tradnl" sz="2400" b="1" dirty="0" smtClean="0">
                <a:solidFill>
                  <a:srgbClr val="0033CC"/>
                </a:solidFill>
                <a:cs typeface="Arial" panose="020B0604020202020204" pitchFamily="34" charset="0"/>
              </a:rPr>
              <a:t>Estaciones de pasajeros.</a:t>
            </a:r>
          </a:p>
          <a:p>
            <a:pPr>
              <a:spcAft>
                <a:spcPts val="600"/>
              </a:spcAft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16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estaciones </a:t>
            </a:r>
            <a:r>
              <a:rPr lang="es-ES" b="1" dirty="0">
                <a:solidFill>
                  <a:srgbClr val="002060"/>
                </a:solidFill>
                <a:cs typeface="Arial" panose="020B0604020202020204" pitchFamily="34" charset="0"/>
              </a:rPr>
              <a:t>elevadas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, en su primera fase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es-ES_tradnl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Los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espacios serán diseñados para evitar esquinas escondidas y tener condiciones de iluminación apropiadas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es-PA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Se buscará la racionalidad y funcionalidad de los movimientos en las estaciones.</a:t>
            </a:r>
            <a:endParaRPr lang="es-PA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Los pisos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, escaleras y rampas deben ser antideslizantes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Las escaleras eléctricas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y ascensores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permitirán la movilización rápida y cómoda de los usuarios, serán </a:t>
            </a:r>
            <a:r>
              <a:rPr lang="es-ES_tradnl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telemandadas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es-PA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La apertura y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cierre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de las estaciones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serán </a:t>
            </a:r>
            <a:r>
              <a:rPr lang="es-ES_tradnl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telemandadas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Las estaciones que compartan paso de no usuarios, en la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noche,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se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deberán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independizar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 los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citados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pasos.</a:t>
            </a: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ccesibilidad </a:t>
            </a:r>
            <a:r>
              <a:rPr lang="es-ES" b="1" dirty="0">
                <a:solidFill>
                  <a:srgbClr val="002060"/>
                </a:solidFill>
                <a:cs typeface="Arial" panose="020B0604020202020204" pitchFamily="34" charset="0"/>
              </a:rPr>
              <a:t>absoluta para Minusválidos en todos los 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aspectos (</a:t>
            </a:r>
            <a:r>
              <a:rPr lang="es-ES" b="1" dirty="0">
                <a:solidFill>
                  <a:srgbClr val="002060"/>
                </a:solidFill>
                <a:cs typeface="Arial" panose="020B0604020202020204" pitchFamily="34" charset="0"/>
              </a:rPr>
              <a:t>Al igual que en 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L-1).</a:t>
            </a: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San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Miguelito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L2 será compartida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con la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L1,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con conexión fácil y cómoda entre ambas estaciones (porcentaje de transbordos muy elevado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).</a:t>
            </a:r>
          </a:p>
          <a:p>
            <a:pPr marL="342900" lvl="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anose="020B0604020202020204" pitchFamily="34" charset="0"/>
              </a:rPr>
              <a:t>La longitud del andén será como mínimo de 91 m. </a:t>
            </a: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Pero deberá ser la correspondiente a la longitud del tren ofertado de 5 coches, más 5 metros.</a:t>
            </a:r>
            <a:endParaRPr lang="es-ES_tradnl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40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7566" y="666031"/>
            <a:ext cx="871296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s-E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La anchura de andenes se adaptará a la demanda esperada y </a:t>
            </a: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 la evacuación, con un mínimo libre de cualquier obstáculo de 3.60 m.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Para las estaciones terminales, el ancho mínimo deberá ser de 5 m.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Para las estaciones con andenes centrales el ancho de borde a borde de andén será un mínimo de 11.20 m.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 final de andén escaleras de 0.80 m de ancho (no marineras o de gato) para el acceso al nivel de vía.</a:t>
            </a:r>
            <a:endParaRPr lang="es-PA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Deberán preverse con pendiente transversal para evacuación por gravedad de las aguas.</a:t>
            </a:r>
            <a:endParaRPr lang="es-PA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Se optimizarán las superficies de las áreas operacionales y técnicas, entregándose totalmente equipados.</a:t>
            </a:r>
            <a:endParaRPr lang="es-PA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0"/>
            <a:r>
              <a:rPr lang="es-ES_tradnl" b="1" dirty="0">
                <a:solidFill>
                  <a:srgbClr val="002060"/>
                </a:solidFill>
                <a:cs typeface="Arial" panose="020B0604020202020204" pitchFamily="34" charset="0"/>
              </a:rPr>
              <a:t>Además de los cuartos técnicos habituales se construirán: </a:t>
            </a:r>
            <a:endParaRPr lang="es-PA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Vestuarios y baños para el personal de operaciones.</a:t>
            </a:r>
            <a:endParaRPr lang="es-PA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Cuarto de primeros auxilios</a:t>
            </a:r>
            <a:r>
              <a:rPr lang="es-ES_tradnl" b="1" dirty="0" smtClean="0">
                <a:solidFill>
                  <a:srgbClr val="002060"/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Cuarto del operador de estación y de atención al usuario (junto a línea de peaje</a:t>
            </a:r>
            <a:r>
              <a:rPr lang="es-ES_tradnl" b="1" dirty="0" smtClean="0">
                <a:solidFill>
                  <a:srgbClr val="002060"/>
                </a:solidFill>
              </a:rPr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Cuarto de descanso y alimentación, equipados.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082160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13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20000" y="720000"/>
            <a:ext cx="7776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Almacén de materiales de limpieza de la estación.</a:t>
            </a:r>
            <a:endParaRPr lang="es-PA" b="1" dirty="0">
              <a:solidFill>
                <a:srgbClr val="002060"/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</a:rPr>
              <a:t>Cuarto de mantenimiento.</a:t>
            </a:r>
            <a:endParaRPr lang="es-PA" b="1" dirty="0" smtClean="0">
              <a:solidFill>
                <a:srgbClr val="002060"/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</a:rPr>
              <a:t>Cuarto técnico auxiliar, preferiblemente anexo al cuarto operador</a:t>
            </a:r>
            <a:endParaRPr lang="es-PA" b="1" dirty="0" smtClean="0">
              <a:solidFill>
                <a:srgbClr val="002060"/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</a:rPr>
              <a:t>Otros espacios, en algunas estaciones,(por ejemplo, policía en estaciones terminales, oficinas de atención al público, etc…)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Estaciones sin venta manual de boletería.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Sistema de pasaje, igualmente, compatible con </a:t>
            </a:r>
            <a:r>
              <a:rPr lang="es-ES" b="1" dirty="0" err="1">
                <a:solidFill>
                  <a:srgbClr val="002060"/>
                </a:solidFill>
                <a:cs typeface="Arial" pitchFamily="34" charset="0"/>
              </a:rPr>
              <a:t>Metrobús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Se tendrán máquinas expendedoras de boletos automáticas que se instalarán en el área “no paga” de cada estación.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El número de máquinas por estación se dimensionará de acuerdo con la demanda y la recarga habitual en </a:t>
            </a:r>
            <a:r>
              <a:rPr lang="es-ES_tradnl" b="1" dirty="0" smtClean="0">
                <a:solidFill>
                  <a:srgbClr val="002060"/>
                </a:solidFill>
              </a:rPr>
              <a:t>Panamá </a:t>
            </a:r>
            <a:r>
              <a:rPr lang="es-ES_tradnl" b="1" dirty="0">
                <a:solidFill>
                  <a:srgbClr val="002060"/>
                </a:solidFill>
              </a:rPr>
              <a:t>(1.5 – 2$).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El sistema </a:t>
            </a:r>
            <a:r>
              <a:rPr lang="es-ES_tradnl" b="1" dirty="0" smtClean="0">
                <a:solidFill>
                  <a:srgbClr val="002060"/>
                </a:solidFill>
              </a:rPr>
              <a:t>de validación es </a:t>
            </a:r>
            <a:r>
              <a:rPr lang="es-ES_tradnl" b="1" dirty="0">
                <a:solidFill>
                  <a:srgbClr val="002060"/>
                </a:solidFill>
              </a:rPr>
              <a:t>un sistema cerrado.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Se dejará previsto una conexión en zona paga para instalar una máquina de recarga</a:t>
            </a:r>
            <a:r>
              <a:rPr lang="es-ES_tradnl" b="1" dirty="0" smtClean="0">
                <a:solidFill>
                  <a:srgbClr val="002060"/>
                </a:solidFill>
              </a:rPr>
              <a:t>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El </a:t>
            </a:r>
            <a:r>
              <a:rPr lang="es-ES_tradnl" b="1" dirty="0" smtClean="0">
                <a:solidFill>
                  <a:srgbClr val="002060"/>
                </a:solidFill>
              </a:rPr>
              <a:t>N° </a:t>
            </a:r>
            <a:r>
              <a:rPr lang="es-ES_tradnl" b="1" dirty="0">
                <a:solidFill>
                  <a:srgbClr val="002060"/>
                </a:solidFill>
              </a:rPr>
              <a:t>de controles de acceso se determinarán de acuerdo con la </a:t>
            </a:r>
            <a:r>
              <a:rPr lang="es-ES_tradnl" b="1" dirty="0" smtClean="0">
                <a:solidFill>
                  <a:srgbClr val="002060"/>
                </a:solidFill>
              </a:rPr>
              <a:t>demanda.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>
                <a:solidFill>
                  <a:srgbClr val="002060"/>
                </a:solidFill>
              </a:rPr>
              <a:t>Los controles de acceso, tipo </a:t>
            </a:r>
            <a:r>
              <a:rPr lang="es-ES_tradnl" b="1" dirty="0" err="1">
                <a:solidFill>
                  <a:srgbClr val="002060"/>
                </a:solidFill>
              </a:rPr>
              <a:t>flap</a:t>
            </a:r>
            <a:r>
              <a:rPr lang="es-ES_tradnl" b="1" dirty="0">
                <a:solidFill>
                  <a:srgbClr val="002060"/>
                </a:solidFill>
              </a:rPr>
              <a:t> o torniquete, serán reversibles automáticamente, permitiendo también el fijarlos de forma manual</a:t>
            </a:r>
            <a:r>
              <a:rPr lang="es-ES_tradnl" b="1" dirty="0" smtClean="0">
                <a:solidFill>
                  <a:srgbClr val="002060"/>
                </a:solidFill>
              </a:rPr>
              <a:t>.</a:t>
            </a:r>
            <a:endParaRPr lang="es-P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60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14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20000" y="720000"/>
            <a:ext cx="7776000" cy="241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  <a:cs typeface="Arial" pitchFamily="34" charset="0"/>
              </a:rPr>
              <a:t>Centro de control de operaciones (CCO)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Se amplia el CCO para optimizar la explotación con un  Ligero aumento del personal </a:t>
            </a:r>
            <a:r>
              <a:rPr lang="es-ES" b="1" dirty="0" smtClean="0">
                <a:solidFill>
                  <a:srgbClr val="0070C0"/>
                </a:solidFill>
                <a:cs typeface="Arial" pitchFamily="34" charset="0"/>
              </a:rPr>
              <a:t>(el actual está preparado admite perfectamente la ampliación).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Desde el CCO control de todas las instalaciones, incluyendo puertas de  acceso.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La megafonía de las estaciones permitirá, aparte de lo habitual, la emisión de música ambiental centralizada desde el CCO.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dirty="0" smtClean="0"/>
          </a:p>
          <a:p>
            <a:pPr lvl="0">
              <a:spcAft>
                <a:spcPts val="600"/>
              </a:spcAft>
            </a:pP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048279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720000"/>
            <a:ext cx="7776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</a:rPr>
              <a:t>Patios y talleres.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</a:rPr>
              <a:t>Al final de la Línea se ubican </a:t>
            </a:r>
            <a:r>
              <a:rPr lang="es-ES" b="1" dirty="0">
                <a:solidFill>
                  <a:srgbClr val="002060"/>
                </a:solidFill>
              </a:rPr>
              <a:t>los patios y talleres de la </a:t>
            </a:r>
            <a:r>
              <a:rPr lang="es-ES" b="1" dirty="0" smtClean="0">
                <a:solidFill>
                  <a:srgbClr val="002060"/>
                </a:solidFill>
              </a:rPr>
              <a:t>línea.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</a:rPr>
              <a:t>El diseño se hará para el funcionamiento completo de Fase 1 y Fase 2, TML, TMP y espacio para albergar 55 trenes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</a:rPr>
              <a:t>En esta primera fase solo se construirá el TML y vías para 21 </a:t>
            </a:r>
            <a:r>
              <a:rPr lang="es-ES" b="1" dirty="0">
                <a:solidFill>
                  <a:srgbClr val="002060"/>
                </a:solidFill>
              </a:rPr>
              <a:t>trenes de cinco </a:t>
            </a:r>
            <a:r>
              <a:rPr lang="es-ES" b="1" dirty="0" smtClean="0">
                <a:solidFill>
                  <a:srgbClr val="002060"/>
                </a:solidFill>
              </a:rPr>
              <a:t>coches.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</a:rPr>
              <a:t>Los Patios tendrán CBTC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</a:rPr>
              <a:t>Las vías de acceso a PYT estarán preparadas para realizar pruebas</a:t>
            </a:r>
            <a:endParaRPr lang="es-MX" b="1" dirty="0">
              <a:solidFill>
                <a:srgbClr val="002060"/>
              </a:solidFill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15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720000" y="3420000"/>
            <a:ext cx="77760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  <a:cs typeface="Arial" pitchFamily="34" charset="0"/>
              </a:rPr>
              <a:t>Catenaria.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Se permite ofertar catenaria convencional o rígida.</a:t>
            </a:r>
          </a:p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  <a:cs typeface="Arial" pitchFamily="34" charset="0"/>
              </a:rPr>
              <a:t>Señalización.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Se mantiene el tipo de señalización y comunicaciones (CBTC y TETRA o </a:t>
            </a:r>
            <a:r>
              <a:rPr lang="es-ES" b="1" dirty="0" err="1" smtClean="0">
                <a:solidFill>
                  <a:srgbClr val="002060"/>
                </a:solidFill>
                <a:cs typeface="Arial" pitchFamily="34" charset="0"/>
              </a:rPr>
              <a:t>eLTE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La  señalización garantizará un intervalo de trenes de hasta 90 segundos.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Se adapta a las evoluciones tecnológicas que haya</a:t>
            </a:r>
            <a:endParaRPr lang="es-ES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85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16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20000" y="720000"/>
            <a:ext cx="777600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  <a:cs typeface="Arial" pitchFamily="34" charset="0"/>
              </a:rPr>
              <a:t>Otros datos: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V máx. = 80km/h,     V comercial (estimada) = 35 km/h.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Horarios de operación: 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 5:00 AM A 10:00 PM (17 horas).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Tiempo de recorrido aprox. 35 min. (Paradas 20 </a:t>
            </a:r>
            <a:r>
              <a:rPr lang="es-E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seg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Ciclo </a:t>
            </a:r>
            <a:r>
              <a:rPr lang="es-ES" b="1" i="1" dirty="0" smtClean="0">
                <a:solidFill>
                  <a:srgbClr val="002060"/>
                </a:solidFill>
                <a:cs typeface="Arial" panose="020B0604020202020204" pitchFamily="34" charset="0"/>
              </a:rPr>
              <a:t>estimado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(incluyendo los márgenes de tiempo de funcionamiento y de regulación en terminales): 75 minutos.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21 trenes de 5 coches al inicio y 55 para el año 40, considerando</a:t>
            </a:r>
            <a:r>
              <a:rPr lang="es-ES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que tendrán 975 viajeros con 6 pasajeros/m</a:t>
            </a:r>
            <a:r>
              <a:rPr lang="es-ES" b="1" baseline="30000" dirty="0" smtClean="0">
                <a:solidFill>
                  <a:srgbClr val="002060"/>
                </a:solidFill>
                <a:cs typeface="Arial" panose="020B0604020202020204" pitchFamily="34" charset="0"/>
              </a:rPr>
              <a:t>2</a:t>
            </a: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Se deberá variar el número para  adaptarlo a la capacidad del tren propuesto.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Trenes con video vigilancia.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s-ES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4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Conector recto"/>
          <p:cNvCxnSpPr/>
          <p:nvPr/>
        </p:nvCxnSpPr>
        <p:spPr>
          <a:xfrm>
            <a:off x="179512" y="9807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824533" y="2321446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</a:t>
            </a:r>
            <a:b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</a:t>
            </a:r>
            <a:endParaRPr lang="es-ES" sz="60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270000"/>
            <a:ext cx="126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1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17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94915" y="414556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Anotar el título del tema que está siendo explicado</a:t>
            </a:r>
          </a:p>
        </p:txBody>
      </p:sp>
    </p:spTree>
    <p:extLst>
      <p:ext uri="{BB962C8B-B14F-4D97-AF65-F5344CB8AC3E}">
        <p14:creationId xmlns:p14="http://schemas.microsoft.com/office/powerpoint/2010/main" val="5696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556792"/>
            <a:ext cx="822960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01193" y="692696"/>
            <a:ext cx="530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23528" y="108000"/>
            <a:ext cx="6876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PARA EL MIERCOLES  1 DE OCTUBRE -2,014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36019"/>
              </p:ext>
            </p:extLst>
          </p:nvPr>
        </p:nvGraphicFramePr>
        <p:xfrm>
          <a:off x="452469" y="1556791"/>
          <a:ext cx="8512019" cy="3492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3138"/>
                <a:gridCol w="2552256"/>
                <a:gridCol w="2166505"/>
                <a:gridCol w="1080120"/>
              </a:tblGrid>
              <a:tr h="648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Normas generales.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Juan de Dios Moreno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Rolando Valle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mañana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51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Sistema de vías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Jaime Blanco M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Ciro Limone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mañana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780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Sistema de Señalización y Control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Daniel García G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Héctor Martin/Jordi Stoute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mañana/tarde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51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Sistema eléctrico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Sergi Parejo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Luis Carlos Salerno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tarde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031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Telecomunicaciones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>
                          <a:effectLst/>
                        </a:rPr>
                        <a:t>Antonio José Rodríguez</a:t>
                      </a:r>
                      <a:endParaRPr lang="es-PA" sz="200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Héctor Martin/Jordi Stoute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2000" dirty="0">
                          <a:effectLst/>
                        </a:rPr>
                        <a:t>tarde</a:t>
                      </a:r>
                      <a:endParaRPr lang="es-PA" sz="2000" dirty="0">
                        <a:solidFill>
                          <a:srgbClr val="663300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39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720000"/>
            <a:ext cx="7776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b="1" dirty="0" smtClean="0">
                <a:solidFill>
                  <a:srgbClr val="002060"/>
                </a:solidFill>
              </a:rPr>
              <a:t>El </a:t>
            </a:r>
            <a:r>
              <a:rPr lang="es-MX" b="1" dirty="0" smtClean="0">
                <a:solidFill>
                  <a:srgbClr val="002060"/>
                </a:solidFill>
              </a:rPr>
              <a:t>diseño definitivo de la línea 2 del Metro de Panamá, debe estar enfocado a operar la línea racionalmente y  de acuerdo con los criterios que se señalan en los distintos documentos y que se están explicando en estos días.</a:t>
            </a:r>
          </a:p>
          <a:p>
            <a:pPr>
              <a:spcAft>
                <a:spcPts val="600"/>
              </a:spcAft>
            </a:pPr>
            <a:r>
              <a:rPr lang="es-MX" b="1" dirty="0" smtClean="0">
                <a:solidFill>
                  <a:srgbClr val="002060"/>
                </a:solidFill>
              </a:rPr>
              <a:t>En definitiva aunque sea obvio decirlo, esta línea se construye para ser operada de la forma más efectiva, racional y segura que las tecnologías actuales nos permiten.</a:t>
            </a:r>
          </a:p>
          <a:p>
            <a:pPr>
              <a:spcAft>
                <a:spcPts val="600"/>
              </a:spcAft>
            </a:pPr>
            <a:endParaRPr lang="es-MX" b="1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endParaRPr lang="es-MX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es-PA" b="1" dirty="0" smtClean="0">
                <a:solidFill>
                  <a:srgbClr val="002060"/>
                </a:solidFill>
              </a:rPr>
              <a:t>La línea 2 del Metro de Panamá prestará el servicio en una primera fase 1 desde San Miguelito hasta Nuevo Tocumen.</a:t>
            </a:r>
          </a:p>
          <a:p>
            <a:pPr>
              <a:spcAft>
                <a:spcPts val="600"/>
              </a:spcAft>
            </a:pPr>
            <a:r>
              <a:rPr lang="es-PA" b="1" dirty="0" smtClean="0">
                <a:solidFill>
                  <a:srgbClr val="002060"/>
                </a:solidFill>
              </a:rPr>
              <a:t>Esta fase tiene una longitud de 20,972 m. A esto hay que añadir el ramal de acceso a patios y talleres.</a:t>
            </a:r>
          </a:p>
          <a:p>
            <a:pPr>
              <a:spcAft>
                <a:spcPts val="600"/>
              </a:spcAft>
            </a:pPr>
            <a:r>
              <a:rPr lang="es-PA" b="1" dirty="0" smtClean="0">
                <a:solidFill>
                  <a:srgbClr val="002060"/>
                </a:solidFill>
              </a:rPr>
              <a:t>Se construye en doble vía elevada, con un esquema de vías que permitirá una gran flexibilidad en la forma de operar, tanto en  normal como en degradado.</a:t>
            </a:r>
          </a:p>
          <a:p>
            <a:endParaRPr lang="es-PA" b="1" dirty="0" smtClean="0">
              <a:solidFill>
                <a:srgbClr val="002060"/>
              </a:solidFill>
            </a:endParaRPr>
          </a:p>
          <a:p>
            <a:endParaRPr lang="es-ES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830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720000" y="900000"/>
            <a:ext cx="7776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b="1" dirty="0" smtClean="0">
                <a:solidFill>
                  <a:srgbClr val="0033CC"/>
                </a:solidFill>
                <a:cs typeface="Arial" pitchFamily="34" charset="0"/>
              </a:rPr>
              <a:t>Material rodante: Compatibilidad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Se exige compatibilidad no operacional entre las dos líneas (gálibos y rodadura compatibles).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Los trenes podrán circular indistintamente por las dos  líneas (en horarios </a:t>
            </a: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nocturnos,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manual </a:t>
            </a: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sin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protección).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El adjudicatario deberá suministrar equipos embarcados para </a:t>
            </a:r>
            <a:r>
              <a:rPr lang="es-ES" b="1" dirty="0" smtClean="0">
                <a:solidFill>
                  <a:srgbClr val="FF0000"/>
                </a:solidFill>
                <a:cs typeface="Arial" pitchFamily="34" charset="0"/>
              </a:rPr>
              <a:t>3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  trenes de L-1, si se le pide en su momento.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20000" y="3501008"/>
            <a:ext cx="77760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s-ES" sz="2400" b="1" dirty="0">
                <a:solidFill>
                  <a:srgbClr val="0033CC"/>
                </a:solidFill>
                <a:cs typeface="Arial" pitchFamily="34" charset="0"/>
              </a:rPr>
              <a:t>Vías: Esquema y características relevantes.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El </a:t>
            </a: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esquema de vías permite una gran diversidad de tipos  de Operación, tanto  en nominal como en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degradado.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Vías de apartado y ramal de conexión con Línea 1 en San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Miguelito.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Vía de apartado en Villa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Lucre.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Tres vías en UTP, para apartado y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retorno.</a:t>
            </a:r>
            <a:endParaRPr lang="es-ES" b="1" dirty="0">
              <a:solidFill>
                <a:srgbClr val="002060"/>
              </a:solidFill>
              <a:cs typeface="Arial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  <a:cs typeface="Arial" pitchFamily="34" charset="0"/>
              </a:rPr>
              <a:t>Vía de conexión a talleres preparada para </a:t>
            </a:r>
            <a:r>
              <a:rPr lang="es-ES" b="1" dirty="0" smtClean="0">
                <a:solidFill>
                  <a:srgbClr val="002060"/>
                </a:solidFill>
                <a:cs typeface="Arial" pitchFamily="34" charset="0"/>
              </a:rPr>
              <a:t>pruebas.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4034285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GENERALES DE OPERACIÓN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8" t="24710" r="27924" b="20639"/>
          <a:stretch/>
        </p:blipFill>
        <p:spPr bwMode="auto">
          <a:xfrm>
            <a:off x="720000" y="900000"/>
            <a:ext cx="7776000" cy="527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568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76000" cy="648000"/>
          </a:xfrm>
        </p:spPr>
        <p:txBody>
          <a:bodyPr>
            <a:normAutofit fontScale="90000"/>
          </a:bodyPr>
          <a:lstStyle/>
          <a:p>
            <a:r>
              <a:rPr lang="es-MX" sz="2000" b="1" dirty="0" smtClean="0">
                <a:solidFill>
                  <a:srgbClr val="0033CC"/>
                </a:solidFill>
                <a:latin typeface="+mn-lt"/>
              </a:rPr>
              <a:t>ESQUEMA DE </a:t>
            </a:r>
            <a:r>
              <a:rPr lang="es-MX" sz="2000" b="1" dirty="0">
                <a:solidFill>
                  <a:srgbClr val="0033CC"/>
                </a:solidFill>
                <a:latin typeface="+mn-lt"/>
              </a:rPr>
              <a:t>VÍAS</a:t>
            </a:r>
            <a:br>
              <a:rPr lang="es-MX" sz="2000" b="1" dirty="0">
                <a:solidFill>
                  <a:srgbClr val="0033CC"/>
                </a:solidFill>
                <a:latin typeface="+mn-lt"/>
              </a:rPr>
            </a:br>
            <a:r>
              <a:rPr lang="es-MX" sz="2000" b="1" dirty="0">
                <a:solidFill>
                  <a:srgbClr val="0033CC"/>
                </a:solidFill>
                <a:latin typeface="+mn-lt"/>
              </a:rPr>
              <a:t>San </a:t>
            </a:r>
            <a:r>
              <a:rPr lang="es-MX" sz="2000" b="1" dirty="0" smtClean="0">
                <a:solidFill>
                  <a:srgbClr val="0033CC"/>
                </a:solidFill>
                <a:latin typeface="+mn-lt"/>
              </a:rPr>
              <a:t>Miguelito</a:t>
            </a:r>
            <a:endParaRPr lang="es-PA" sz="3200" b="1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583668" y="2276872"/>
            <a:ext cx="6480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8" t="25911" r="71445" b="61669"/>
          <a:stretch/>
        </p:blipFill>
        <p:spPr bwMode="auto">
          <a:xfrm>
            <a:off x="899592" y="1601790"/>
            <a:ext cx="684455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20000" y="1025726"/>
            <a:ext cx="900100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/>
              <a:t>Vías de Mango</a:t>
            </a:r>
            <a:endParaRPr lang="es-PA" b="1" dirty="0"/>
          </a:p>
        </p:txBody>
      </p:sp>
      <p:cxnSp>
        <p:nvCxnSpPr>
          <p:cNvPr id="10" name="9 Conector recto de flecha"/>
          <p:cNvCxnSpPr/>
          <p:nvPr/>
        </p:nvCxnSpPr>
        <p:spPr>
          <a:xfrm flipH="1" flipV="1">
            <a:off x="1311752" y="1987099"/>
            <a:ext cx="439512" cy="1368152"/>
          </a:xfrm>
          <a:prstGeom prst="straightConnector1">
            <a:avLst/>
          </a:prstGeom>
          <a:ln w="381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779912" y="191683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Conexión L-1 con L-2</a:t>
            </a:r>
            <a:endParaRPr lang="es-PA" sz="2000" b="1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619784" y="1313758"/>
            <a:ext cx="1008000" cy="288032"/>
          </a:xfrm>
          <a:prstGeom prst="straightConnector1">
            <a:avLst/>
          </a:prstGeom>
          <a:ln w="381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3779912" y="1987099"/>
            <a:ext cx="2376264" cy="2897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2699792" y="2292213"/>
            <a:ext cx="1080120" cy="43496"/>
          </a:xfrm>
          <a:prstGeom prst="straightConnector1">
            <a:avLst/>
          </a:prstGeom>
          <a:ln w="381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899592" y="4005064"/>
            <a:ext cx="1800200" cy="64633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/>
              <a:t>Vía de Maniobra y de apartado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4697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VÍAS DE APARTADO</a:t>
            </a: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8" t="24710" r="27924" b="20639"/>
          <a:stretch/>
        </p:blipFill>
        <p:spPr bwMode="auto">
          <a:xfrm>
            <a:off x="720000" y="720000"/>
            <a:ext cx="7776000" cy="527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Elipse"/>
          <p:cNvSpPr/>
          <p:nvPr/>
        </p:nvSpPr>
        <p:spPr>
          <a:xfrm>
            <a:off x="720000" y="1193344"/>
            <a:ext cx="899592" cy="720080"/>
          </a:xfrm>
          <a:prstGeom prst="ellipse">
            <a:avLst/>
          </a:prstGeom>
          <a:noFill/>
          <a:ln w="666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" name="2 Elipse"/>
          <p:cNvSpPr/>
          <p:nvPr/>
        </p:nvSpPr>
        <p:spPr>
          <a:xfrm>
            <a:off x="5364088" y="1268760"/>
            <a:ext cx="936104" cy="648072"/>
          </a:xfrm>
          <a:prstGeom prst="ellipse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4" name="3 Elipse"/>
          <p:cNvSpPr/>
          <p:nvPr/>
        </p:nvSpPr>
        <p:spPr>
          <a:xfrm>
            <a:off x="2339752" y="3645024"/>
            <a:ext cx="1008112" cy="648072"/>
          </a:xfrm>
          <a:prstGeom prst="ellipse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536000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MX" sz="3200" b="1" dirty="0" smtClean="0"/>
              <a:t>Posibles Operaciones en degradado</a:t>
            </a:r>
            <a:br>
              <a:rPr lang="es-MX" sz="3200" b="1" dirty="0" smtClean="0"/>
            </a:br>
            <a:r>
              <a:rPr lang="es-MX" sz="3200" b="1" dirty="0" smtClean="0"/>
              <a:t/>
            </a:r>
            <a:br>
              <a:rPr lang="es-MX" sz="3200" b="1" dirty="0" smtClean="0"/>
            </a:br>
            <a:endParaRPr lang="es-PA" sz="3200" b="1" dirty="0"/>
          </a:p>
        </p:txBody>
      </p:sp>
      <p:pic>
        <p:nvPicPr>
          <p:cNvPr id="13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25" t="35973" r="40794" b="43810"/>
          <a:stretch/>
        </p:blipFill>
        <p:spPr bwMode="auto">
          <a:xfrm>
            <a:off x="719999" y="648000"/>
            <a:ext cx="7776000" cy="377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>
            <a:off x="539552" y="2636912"/>
            <a:ext cx="1058416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1597968" y="2492896"/>
            <a:ext cx="237728" cy="144016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840252" y="2115020"/>
            <a:ext cx="360040" cy="144016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7020272" y="2276624"/>
            <a:ext cx="1152128" cy="248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860848" y="2492896"/>
            <a:ext cx="3143200" cy="0"/>
          </a:xfrm>
          <a:prstGeom prst="straightConnector1">
            <a:avLst/>
          </a:prstGeom>
          <a:ln w="508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5004048" y="2092041"/>
            <a:ext cx="550912" cy="432048"/>
          </a:xfrm>
          <a:prstGeom prst="straightConnector1">
            <a:avLst/>
          </a:prstGeom>
          <a:ln w="508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5544108" y="2102624"/>
            <a:ext cx="1296144" cy="0"/>
          </a:xfrm>
          <a:prstGeom prst="straightConnector1">
            <a:avLst/>
          </a:prstGeom>
          <a:ln w="508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>
            <a:off x="2987824" y="2564904"/>
            <a:ext cx="300608" cy="216024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2987824" y="2564904"/>
            <a:ext cx="300608" cy="216024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4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9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 dirty="0"/>
          </a:p>
        </p:txBody>
      </p:sp>
      <p:sp>
        <p:nvSpPr>
          <p:cNvPr id="97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pPr algn="l"/>
            <a:r>
              <a:rPr lang="es-ES" dirty="0" smtClean="0"/>
              <a:t>Gobierno de la República de Panamá - 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20000" y="108000"/>
            <a:ext cx="6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Posibles Operaciones en degradado</a:t>
            </a:r>
            <a:endParaRPr lang="es-MX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 descr="http://www.minsa.gob.pa/sites/all/themes/minsa/images/gobierno_nacional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08000"/>
            <a:ext cx="954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8" t="35381" r="37215" b="43265"/>
          <a:stretch/>
        </p:blipFill>
        <p:spPr bwMode="auto">
          <a:xfrm>
            <a:off x="1010547" y="1821904"/>
            <a:ext cx="7571369" cy="3070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 de flecha"/>
          <p:cNvCxnSpPr/>
          <p:nvPr/>
        </p:nvCxnSpPr>
        <p:spPr>
          <a:xfrm>
            <a:off x="812232" y="3501008"/>
            <a:ext cx="1671536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1010547" y="3356992"/>
            <a:ext cx="996838" cy="18739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7318232" y="3212976"/>
            <a:ext cx="1286216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H="1" flipV="1">
            <a:off x="2007385" y="3356992"/>
            <a:ext cx="188352" cy="144016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H="1">
            <a:off x="7033892" y="3068960"/>
            <a:ext cx="1570556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>
            <a:off x="6434280" y="3068960"/>
            <a:ext cx="599612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6516216" y="3068960"/>
            <a:ext cx="395784" cy="108537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6875635" y="3212976"/>
            <a:ext cx="442597" cy="0"/>
          </a:xfrm>
          <a:prstGeom prst="straightConnector1">
            <a:avLst/>
          </a:prstGeom>
          <a:ln w="444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 flipH="1">
            <a:off x="4860032" y="3212976"/>
            <a:ext cx="288032" cy="288032"/>
          </a:xfrm>
          <a:prstGeom prst="line">
            <a:avLst/>
          </a:prstGeom>
          <a:ln w="539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860032" y="3177497"/>
            <a:ext cx="288032" cy="323511"/>
          </a:xfrm>
          <a:prstGeom prst="line">
            <a:avLst/>
          </a:prstGeom>
          <a:ln w="539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7022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resenta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Presentación</Template>
  <TotalTime>1136</TotalTime>
  <Words>1469</Words>
  <Application>Microsoft Office PowerPoint</Application>
  <PresentationFormat>Presentación en pantalla (4:3)</PresentationFormat>
  <Paragraphs>167</Paragraphs>
  <Slides>17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Modelo Presentación</vt:lpstr>
      <vt:lpstr> Reunión previa y de homologación </vt:lpstr>
      <vt:lpstr>Presentación de PowerPoint</vt:lpstr>
      <vt:lpstr>Presentación de PowerPoint</vt:lpstr>
      <vt:lpstr>Presentación de PowerPoint</vt:lpstr>
      <vt:lpstr>Presentación de PowerPoint</vt:lpstr>
      <vt:lpstr>ESQUEMA DE VÍAS San Miguelito</vt:lpstr>
      <vt:lpstr>Presentación de PowerPoint</vt:lpstr>
      <vt:lpstr>Posibles Operaciones en degradado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 por su atención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Servicios  de ingeniería de diseño, construcción de las obras civiles, instalaciones auxiliares de línea y estaciones, suministro e instalación del sistema integral ferroviario que incluye el material rodante y  puesta en marcha de la Línea 2 del Metro de Panamá  Reunión previa y de homologación</dc:title>
  <dc:creator>DELL</dc:creator>
  <cp:lastModifiedBy>Ciro Limone</cp:lastModifiedBy>
  <cp:revision>54</cp:revision>
  <cp:lastPrinted>2014-10-01T13:29:59Z</cp:lastPrinted>
  <dcterms:created xsi:type="dcterms:W3CDTF">2014-09-18T14:23:54Z</dcterms:created>
  <dcterms:modified xsi:type="dcterms:W3CDTF">2014-10-03T14:50:24Z</dcterms:modified>
</cp:coreProperties>
</file>