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2" r:id="rId2"/>
    <p:sldId id="294" r:id="rId3"/>
    <p:sldId id="296" r:id="rId4"/>
    <p:sldId id="315" r:id="rId5"/>
    <p:sldId id="313" r:id="rId6"/>
    <p:sldId id="317" r:id="rId7"/>
    <p:sldId id="319" r:id="rId8"/>
    <p:sldId id="318" r:id="rId9"/>
    <p:sldId id="316" r:id="rId10"/>
    <p:sldId id="320" r:id="rId11"/>
    <p:sldId id="321" r:id="rId12"/>
    <p:sldId id="308" r:id="rId13"/>
  </p:sldIdLst>
  <p:sldSz cx="9144000" cy="6858000" type="screen4x3"/>
  <p:notesSz cx="68580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FFFCC"/>
    <a:srgbClr val="33CCCC"/>
    <a:srgbClr val="00CC66"/>
    <a:srgbClr val="FF33CC"/>
    <a:srgbClr val="00FF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6296" autoAdjust="0"/>
  </p:normalViewPr>
  <p:slideViewPr>
    <p:cSldViewPr>
      <p:cViewPr>
        <p:scale>
          <a:sx n="70" d="100"/>
          <a:sy n="70" d="100"/>
        </p:scale>
        <p:origin x="-2910" y="-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2A14E-AC02-45E5-B77F-B477FA0F8C9F}" type="datetimeFigureOut">
              <a:rPr lang="es-ES" smtClean="0"/>
              <a:pPr/>
              <a:t>03/10/2014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3880E-113A-439C-8088-8EB88C7BC9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9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uadroTexto"/>
          <p:cNvSpPr txBox="1"/>
          <p:nvPr userDrawn="1"/>
        </p:nvSpPr>
        <p:spPr>
          <a:xfrm rot="-1800000">
            <a:off x="1035151" y="2695225"/>
            <a:ext cx="7253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baseline="0" dirty="0" smtClean="0">
                <a:solidFill>
                  <a:schemeClr val="bg1">
                    <a:lumMod val="65000"/>
                  </a:schemeClr>
                </a:solidFill>
              </a:rPr>
              <a:t>DOCUMENTO SÓLO INFORMATIVO QUE NO CONSTITUYE NI FORMA PARTE DE LOS PLIEGOS DE LICITACIÓN</a:t>
            </a:r>
            <a:endParaRPr lang="es-E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743662" y="3140968"/>
            <a:ext cx="77724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es-P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4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previa y de homologación</a:t>
            </a:r>
            <a:r>
              <a:rPr lang="es-P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2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39752" y="6381328"/>
            <a:ext cx="4644640" cy="365125"/>
          </a:xfrm>
        </p:spPr>
        <p:txBody>
          <a:bodyPr/>
          <a:lstStyle/>
          <a:p>
            <a:pPr algn="l"/>
            <a:r>
              <a:rPr lang="es-ES" b="1" dirty="0" smtClean="0"/>
              <a:t>Gobierno de la República de Panamá - Línea </a:t>
            </a:r>
            <a:r>
              <a:rPr lang="es-ES" b="1" dirty="0"/>
              <a:t>2</a:t>
            </a:r>
            <a:r>
              <a:rPr lang="es-ES" b="1" dirty="0" smtClean="0"/>
              <a:t> del Metro de Panamá</a:t>
            </a:r>
            <a:endParaRPr lang="es-ES" b="1" dirty="0"/>
          </a:p>
        </p:txBody>
      </p:sp>
      <p:cxnSp>
        <p:nvCxnSpPr>
          <p:cNvPr id="23" name="22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5940416" y="5373160"/>
            <a:ext cx="25200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09.30-10.03.2014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2416" y="1700808"/>
            <a:ext cx="73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 de ingeniería de diseño, construcción de las obras civiles, instalaciones auxiliares de línea y estaciones, suministro e instalación del sistema integral ferroviario que incluye el material rodante y  puesta en marcha de la Línea 2 del Metro de Panamá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000"/>
            <a:ext cx="126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339752" y="4077072"/>
            <a:ext cx="45365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PATIOS Y TALLERES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0703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44624"/>
            <a:ext cx="777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Lay </a:t>
            </a:r>
            <a:r>
              <a:rPr lang="es-ES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Conceptual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/>
          <p:nvPr/>
        </p:nvPicPr>
        <p:blipFill>
          <a:blip r:embed="rId4" cstate="print"/>
          <a:srcRect l="17076" t="29941" r="27441" b="27373"/>
          <a:stretch>
            <a:fillRect/>
          </a:stretch>
        </p:blipFill>
        <p:spPr bwMode="auto">
          <a:xfrm>
            <a:off x="396612" y="1772816"/>
            <a:ext cx="84958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611560" y="0"/>
            <a:ext cx="777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Localización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8840"/>
            <a:ext cx="9144000" cy="27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Conector recto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824533" y="2321446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es-ES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  <a:br>
              <a:rPr lang="es-ES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atención</a:t>
            </a:r>
            <a:endParaRPr lang="es-ES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270000"/>
            <a:ext cx="12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2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96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52467" y="1340768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y criterios básicos de diseño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Especificaciones Funcionales Fase 1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Especificaciones Funcionales Fase 2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Zonificación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 </a:t>
            </a:r>
            <a:r>
              <a:rPr lang="es-E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Conceptual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Localización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romanUcPeriod"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47664" y="692696"/>
            <a:ext cx="530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ES" sz="3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8312" y="108001"/>
            <a:ext cx="6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PATIOS Y TALLERES</a:t>
            </a:r>
            <a:endParaRPr lang="es-ES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539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467544" y="72974"/>
            <a:ext cx="7776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y  criterios básicos de diseño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99592" y="1556792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OBJETO: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Gestión de la Flota de Material, mantenimiento de los Sub-sistemas , Obras civiles y </a:t>
            </a:r>
            <a:r>
              <a:rPr lang="es-AR" sz="1600" dirty="0" err="1" smtClean="0"/>
              <a:t>E&amp;M</a:t>
            </a:r>
            <a:r>
              <a:rPr lang="es-AR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Flota total (horizonte de diseño): 55 trenes de 5 coches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Flota Fase 1: 21 trenes de 5 coches.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Proyecto Final: mantenimiento integral (Liviano y Pesado)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Facilidades Fase 1: Estacionamiento de coches de esta  Fase y Mantenimiento Liviano.</a:t>
            </a:r>
          </a:p>
          <a:p>
            <a:endParaRPr lang="es-AR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71600" y="350100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CRITERIOS</a:t>
            </a:r>
            <a:r>
              <a:rPr lang="es-AR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Se diseñaran TODAS LAS FACILIDADES PARA EL PROYECTO FINAL, SOLO SE CONSTRUIRÁN LAS DE LA FASE 1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Máxima flexibilidad operativa y segregación entre movimiento de Operaciones y Mantenimiento.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Acceso directo a vía de Limpieza automática y Estacionamiento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Agrupamiento de las aéreas de mantenimiento, almacenes y servicios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Mínimos recorridos.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Máximas condiciones de seguridad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Ambientalmente amigable y  máximos niveles de sustentabilidad.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-27384"/>
            <a:ext cx="777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Alcance de las obras e instalaciones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67544" y="1052736"/>
            <a:ext cx="82809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FASE 1: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Posiciones de estacionamiento (descubierto):  22 de 95 m cada una (trenes de 5 coches)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Planta de lavado automático de trenes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Taller de Mantenimiento liviano del Material Rodante (</a:t>
            </a:r>
            <a:r>
              <a:rPr lang="es-AR" sz="1600" dirty="0" err="1" smtClean="0"/>
              <a:t>TML</a:t>
            </a:r>
            <a:r>
              <a:rPr lang="es-AR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Torno de ruedas bajo piso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Vía de descarga de coches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Taller de Vehículos Auxiliares (con instalación para suministro de Diesel)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Taller de vías y alimentación eléctrica de tracción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Área de Almacén Local y Deposito de Inflamabas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Subestación eléctrica de Tracción y servicios auxiliares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Puesto de Gestión de Patio (</a:t>
            </a:r>
            <a:r>
              <a:rPr lang="es-AR" sz="1600" dirty="0" err="1" smtClean="0"/>
              <a:t>GDP</a:t>
            </a:r>
            <a:r>
              <a:rPr lang="es-AR" sz="1600" dirty="0" smtClean="0"/>
              <a:t>), oficinas administrativas y áreas de apoyo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Puesto Central de Operaciones Secundario (Condicional)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Cuartel de Policía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Acceso principal, calles de circulación interna, camino y cerco perimetral de seguridad</a:t>
            </a:r>
            <a:endParaRPr lang="es-AR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9552" y="494116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FASE 2: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Posiciones de estacionamiento  adicionales(descubierto):  50 de 95 m cada una (trenes de 5 coches), para completar un total de 50 posiciones.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Taller de Mantenimiento Pesado del Material Rodante (</a:t>
            </a:r>
            <a:r>
              <a:rPr lang="es-AR" sz="1600" dirty="0" err="1" smtClean="0"/>
              <a:t>TMP</a:t>
            </a:r>
            <a:r>
              <a:rPr lang="es-AR" sz="1600" dirty="0" smtClean="0"/>
              <a:t>)</a:t>
            </a:r>
            <a:r>
              <a:rPr lang="es-AR" sz="1600" dirty="0" smtClean="0">
                <a:solidFill>
                  <a:srgbClr val="FF0000"/>
                </a:solidFill>
              </a:rPr>
              <a:t>.</a:t>
            </a:r>
            <a:endParaRPr lang="es-AR" sz="1600" dirty="0" smtClean="0"/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23528" y="-27384"/>
            <a:ext cx="777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Especificaciones Funcionales Fase 1   (parte 1/3)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67544" y="1116027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1600" dirty="0" smtClean="0"/>
              <a:t>Vías de estacionamiento:  2 posiciones por vía con plataformas de acceso para limpieza liviana, total 22 posiciones.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Planta de lavado automático de trenes:  con conexión directa ( en vía de </a:t>
            </a:r>
            <a:r>
              <a:rPr lang="es-AR" sz="1600" dirty="0" err="1" smtClean="0"/>
              <a:t>by-pass</a:t>
            </a:r>
            <a:r>
              <a:rPr lang="es-AR" sz="1600" dirty="0" smtClean="0"/>
              <a:t>) a los trenes que ingresan al patio y salida a las vías de estacionamiento. Preferentemente maquina fija con tren en movimiento.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Taller de Mantenimiento liviano del Material Rodante (</a:t>
            </a:r>
            <a:r>
              <a:rPr lang="es-AR" sz="1600" dirty="0" err="1" smtClean="0"/>
              <a:t>TML</a:t>
            </a:r>
            <a:r>
              <a:rPr lang="es-AR" sz="1600" dirty="0" smtClean="0"/>
              <a:t>) apto para:</a:t>
            </a:r>
          </a:p>
          <a:p>
            <a:pPr lvl="1">
              <a:buFont typeface="Arial" pitchFamily="34" charset="0"/>
              <a:buChar char="•"/>
            </a:pPr>
            <a:r>
              <a:rPr lang="es-AR" sz="1400" dirty="0" smtClean="0"/>
              <a:t>Inspecciones livianas</a:t>
            </a:r>
          </a:p>
          <a:p>
            <a:pPr lvl="1">
              <a:buFont typeface="Arial" pitchFamily="34" charset="0"/>
              <a:buChar char="•"/>
            </a:pPr>
            <a:r>
              <a:rPr lang="es-AR" sz="1400" dirty="0" smtClean="0"/>
              <a:t>Inspecciones Periódicas</a:t>
            </a:r>
          </a:p>
          <a:p>
            <a:pPr lvl="1">
              <a:buFont typeface="Arial" pitchFamily="34" charset="0"/>
              <a:buChar char="•"/>
            </a:pPr>
            <a:r>
              <a:rPr lang="es-AR" sz="1400" dirty="0" smtClean="0"/>
              <a:t>Mantenimiento correctivo y accidentales menores</a:t>
            </a:r>
          </a:p>
          <a:p>
            <a:pPr lvl="1">
              <a:buFont typeface="Arial" pitchFamily="34" charset="0"/>
              <a:buChar char="•"/>
            </a:pPr>
            <a:r>
              <a:rPr lang="es-AR" sz="1400" dirty="0" smtClean="0"/>
              <a:t>Estará apoyado por las Instalaciones de </a:t>
            </a:r>
            <a:r>
              <a:rPr lang="es-AR" sz="1400" dirty="0" err="1" smtClean="0"/>
              <a:t>Albrook</a:t>
            </a:r>
            <a:r>
              <a:rPr lang="es-AR" sz="1400" dirty="0" smtClean="0"/>
              <a:t> (Línea 1)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Torno bajo piso; Próximo al </a:t>
            </a:r>
            <a:r>
              <a:rPr lang="es-AR" sz="1600" dirty="0" err="1" smtClean="0"/>
              <a:t>TML</a:t>
            </a:r>
            <a:r>
              <a:rPr lang="es-AR" sz="1600" dirty="0" smtClean="0"/>
              <a:t> y con longitud de vías suficientes para operar independientemente.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Vía de descarga de coches: con facilidad de maniobra vial y apta para operar con plataforma o grúas.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Vía de pruebas: se utilizara y equipara una de las vías de vinculación con la </a:t>
            </a:r>
            <a:r>
              <a:rPr lang="es-AR" sz="1600" dirty="0" err="1" smtClean="0"/>
              <a:t>Via</a:t>
            </a:r>
            <a:r>
              <a:rPr lang="es-AR" sz="1600" dirty="0" smtClean="0"/>
              <a:t> Principal.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Talleres  auxiliares: Vehículos, vías y alimentación eléctrica: naves independientes dentro del sector de mantenimiento.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Talleres  de electrónica y otros subsistemas: en proximidades del </a:t>
            </a:r>
            <a:r>
              <a:rPr lang="es-AR" sz="1600" dirty="0" err="1" smtClean="0"/>
              <a:t>TML</a:t>
            </a:r>
            <a:endParaRPr lang="es-AR" sz="1600" dirty="0" smtClean="0"/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95536" y="44624"/>
            <a:ext cx="777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Especificaciones Funcionales Fase 1   (parte 2/3)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67544" y="112474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1600" dirty="0" smtClean="0"/>
              <a:t>Área de  almacenamiento proximal a los talleres del Material Rodante.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Deposito de Inflamabas : aislado de las instalaciones  criticas y fácil acceso para bomberos 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Puesto de Gestión de Patio (</a:t>
            </a:r>
            <a:r>
              <a:rPr lang="es-AR" sz="1600" dirty="0" err="1" smtClean="0"/>
              <a:t>GDP</a:t>
            </a:r>
            <a:r>
              <a:rPr lang="es-AR" sz="1600" dirty="0" smtClean="0"/>
              <a:t>) estratégicamente ubicado para visualizar el Patio.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 Oficinas administrativas y aéreas de apoyo: podrán estar en un edificio independiente o integradas a los Talleres. 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Puesto Central de Operaciones Secundario: deberán incluirse las obras civil necesarias para su eventual  instalación, en función de los requerimientos planteados para el sistema de control de trenes.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Cuartel de Policía (facilidades para el personal y oficinas) independiente del  las aéreas operativas y de mantenimiento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Un acceso vial principal: apta para transito pesado, deberá permitir el ingreso de camiones de gran porte , grúas, etc. Adicionalmente habrá accesos  para emergencias.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 Calles de circulación interna: apta transito pesado: camino perimetral con ancho mínimo para carros de bomberos y cerco perimetral de seguridad: deberá impedir el acceso de personas y ser robusto y resistente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Planta de tratamiento de aguas industriales</a:t>
            </a:r>
          </a:p>
          <a:p>
            <a:pPr>
              <a:buFont typeface="Arial" pitchFamily="34" charset="0"/>
              <a:buChar char="•"/>
            </a:pPr>
            <a:r>
              <a:rPr lang="es-AR" sz="1600" dirty="0" smtClean="0"/>
              <a:t>Tanque de reserva de agua para incendio y consumo de ser requerido.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23528" y="-27384"/>
            <a:ext cx="777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Especificaciones Funcionales Fase 1   (parte 3/3)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39552" y="1124744"/>
            <a:ext cx="828092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Taller de Mantenimiento Liviano del Material Rodante (</a:t>
            </a:r>
            <a:r>
              <a:rPr lang="es-AR" b="1" dirty="0" err="1" smtClean="0"/>
              <a:t>TML</a:t>
            </a:r>
            <a:r>
              <a:rPr lang="es-AR" b="1" dirty="0" smtClean="0"/>
              <a:t>) :</a:t>
            </a:r>
          </a:p>
          <a:p>
            <a:endParaRPr lang="es-AR" sz="1600" dirty="0" smtClean="0"/>
          </a:p>
          <a:p>
            <a:r>
              <a:rPr lang="es-AR" sz="1600" dirty="0" smtClean="0"/>
              <a:t>:Instalaciones (sujeta a verificación de calculo por parte del proponente, según plan de mantenimiento):</a:t>
            </a:r>
          </a:p>
          <a:p>
            <a:pPr lvl="1"/>
            <a:r>
              <a:rPr lang="es-AR" sz="1600" dirty="0" smtClean="0"/>
              <a:t>Vías en foso  sobre pilares ( 4 vías) con Línea de alimentación</a:t>
            </a:r>
          </a:p>
          <a:p>
            <a:pPr lvl="1"/>
            <a:r>
              <a:rPr lang="es-AR" sz="1600" dirty="0" smtClean="0"/>
              <a:t>Pasarelas elevadas ( con enclavamiento de seguridad – energía en Línea de alimentación)</a:t>
            </a:r>
          </a:p>
          <a:p>
            <a:pPr lvl="1"/>
            <a:r>
              <a:rPr lang="es-AR" sz="1600" dirty="0" smtClean="0"/>
              <a:t>Vías para elevación de coches con gatos hidráulicos (cambio de bogíes o equipos bajo bastidor , sin línea de alimentación: (1 vía)</a:t>
            </a:r>
          </a:p>
          <a:p>
            <a:pPr lvl="1"/>
            <a:r>
              <a:rPr lang="es-AR" sz="1600" dirty="0" smtClean="0"/>
              <a:t>Vía con fosa central, sin línea de alimentación: (1 vía) </a:t>
            </a:r>
          </a:p>
          <a:p>
            <a:pPr lvl="1"/>
            <a:r>
              <a:rPr lang="es-AR" sz="1600" dirty="0" smtClean="0"/>
              <a:t>Vías auxiliares para bogíes con </a:t>
            </a:r>
            <a:r>
              <a:rPr lang="es-AR" sz="1600" dirty="0" err="1" smtClean="0"/>
              <a:t>tornabogies</a:t>
            </a:r>
            <a:endParaRPr lang="es-AR" sz="1600" dirty="0" smtClean="0"/>
          </a:p>
          <a:p>
            <a:pPr lvl="1"/>
            <a:r>
              <a:rPr lang="es-AR" sz="1600" dirty="0" smtClean="0"/>
              <a:t>Puente Grúa en las líneas sin alimentación.</a:t>
            </a:r>
          </a:p>
          <a:p>
            <a:pPr lvl="1"/>
            <a:endParaRPr lang="es-AR" sz="1600" dirty="0" smtClean="0"/>
          </a:p>
          <a:p>
            <a:r>
              <a:rPr lang="es-AR" sz="1600" dirty="0" smtClean="0"/>
              <a:t>Especialidades (enunciativo):</a:t>
            </a:r>
          </a:p>
          <a:p>
            <a:pPr lvl="1"/>
            <a:r>
              <a:rPr lang="es-AR" sz="1600" dirty="0" smtClean="0"/>
              <a:t>Mecánica</a:t>
            </a:r>
          </a:p>
          <a:p>
            <a:pPr lvl="1"/>
            <a:r>
              <a:rPr lang="es-AR" sz="1600" dirty="0" smtClean="0"/>
              <a:t>Electricidad</a:t>
            </a:r>
          </a:p>
          <a:p>
            <a:pPr lvl="1"/>
            <a:r>
              <a:rPr lang="es-AR" sz="1600" dirty="0" smtClean="0"/>
              <a:t>Electrónica</a:t>
            </a:r>
          </a:p>
          <a:p>
            <a:pPr lvl="1"/>
            <a:r>
              <a:rPr lang="es-AR" sz="1600" dirty="0" smtClean="0"/>
              <a:t>Aire acondicionado</a:t>
            </a:r>
          </a:p>
          <a:p>
            <a:pPr lvl="1"/>
            <a:r>
              <a:rPr lang="es-AR" sz="1600" dirty="0" smtClean="0"/>
              <a:t>Neumática</a:t>
            </a:r>
          </a:p>
          <a:p>
            <a:pPr lvl="1"/>
            <a:r>
              <a:rPr lang="es-AR" sz="1600" dirty="0" smtClean="0"/>
              <a:t>Interiores de los coches y ventanillas</a:t>
            </a:r>
          </a:p>
          <a:p>
            <a:pPr lvl="1"/>
            <a:r>
              <a:rPr lang="es-AR" sz="1600" dirty="0" smtClean="0"/>
              <a:t>Baterías</a:t>
            </a:r>
          </a:p>
          <a:p>
            <a:pPr lvl="1"/>
            <a:r>
              <a:rPr lang="es-AR" sz="1400" dirty="0" smtClean="0"/>
              <a:t>Estará apoyado por las Instalaciones de </a:t>
            </a:r>
            <a:r>
              <a:rPr lang="es-AR" sz="1400" dirty="0" err="1" smtClean="0"/>
              <a:t>Albrook</a:t>
            </a:r>
            <a:r>
              <a:rPr lang="es-AR" sz="1400" dirty="0" smtClean="0"/>
              <a:t> (</a:t>
            </a:r>
            <a:r>
              <a:rPr lang="es-AR" sz="1400" dirty="0" err="1" smtClean="0"/>
              <a:t>Linea</a:t>
            </a:r>
            <a:r>
              <a:rPr lang="es-AR" sz="1400" dirty="0" smtClean="0"/>
              <a:t> 1)</a:t>
            </a:r>
          </a:p>
          <a:p>
            <a:pPr lvl="1"/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s-AR" sz="16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20000" y="108000"/>
            <a:ext cx="6192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Especificaciones Funcionales Fase 2</a:t>
            </a:r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39552" y="1422643"/>
            <a:ext cx="82809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Vías de estacionamiento: </a:t>
            </a:r>
          </a:p>
          <a:p>
            <a:r>
              <a:rPr lang="es-AR" sz="1600" dirty="0" smtClean="0"/>
              <a:t>2 posiciones por vía con plataformas de acceso para limpieza liviana, en esta fase son  34 posiciones adicionales (total final 55 posiciones)</a:t>
            </a:r>
          </a:p>
          <a:p>
            <a:endParaRPr lang="es-AR" sz="1600" dirty="0" smtClean="0"/>
          </a:p>
          <a:p>
            <a:endParaRPr lang="es-AR" sz="1600" dirty="0" smtClean="0"/>
          </a:p>
          <a:p>
            <a:endParaRPr lang="es-AR" sz="1600" dirty="0" smtClean="0"/>
          </a:p>
          <a:p>
            <a:r>
              <a:rPr lang="es-AR" sz="2400" dirty="0" smtClean="0"/>
              <a:t>Taller de Mantenimiento Pesado del Material Rodante (</a:t>
            </a:r>
            <a:r>
              <a:rPr lang="es-AR" sz="2400" dirty="0" err="1" smtClean="0"/>
              <a:t>TMP</a:t>
            </a:r>
            <a:r>
              <a:rPr lang="es-AR" sz="2400" dirty="0" smtClean="0"/>
              <a:t>) </a:t>
            </a:r>
          </a:p>
          <a:p>
            <a:r>
              <a:rPr lang="es-AR" sz="2000" dirty="0" smtClean="0"/>
              <a:t>Instalaciones:</a:t>
            </a:r>
          </a:p>
          <a:p>
            <a:pPr lvl="1"/>
            <a:r>
              <a:rPr lang="es-AR" sz="1400" dirty="0" smtClean="0"/>
              <a:t>Reparaciones Generales Pesadas</a:t>
            </a:r>
          </a:p>
          <a:p>
            <a:pPr lvl="1"/>
            <a:r>
              <a:rPr lang="es-AR" sz="1400" dirty="0" smtClean="0"/>
              <a:t>Reparaciones Pesadas Accidentales</a:t>
            </a:r>
          </a:p>
          <a:p>
            <a:pPr lvl="1"/>
            <a:r>
              <a:rPr lang="es-AR" sz="1400" dirty="0" smtClean="0"/>
              <a:t>Reparación general de caja del coche y Pintura (opcional  en función de las instalaciones disponibles)</a:t>
            </a:r>
          </a:p>
          <a:p>
            <a:pPr lvl="1"/>
            <a:r>
              <a:rPr lang="es-AR" sz="1400" dirty="0" smtClean="0"/>
              <a:t>Reparación de </a:t>
            </a:r>
            <a:r>
              <a:rPr lang="es-AR" sz="1400" dirty="0" err="1" smtClean="0"/>
              <a:t>Boguie</a:t>
            </a:r>
            <a:r>
              <a:rPr lang="es-AR" sz="1400" dirty="0" smtClean="0"/>
              <a:t>, pares montados y ruedas</a:t>
            </a:r>
          </a:p>
          <a:p>
            <a:pPr lvl="1"/>
            <a:r>
              <a:rPr lang="es-AR" sz="1400" dirty="0" smtClean="0"/>
              <a:t>Reparación y/o recambio de órganos de parque (convertidores, transformadores, compresores, </a:t>
            </a:r>
            <a:r>
              <a:rPr lang="es-AR" sz="1400" dirty="0" err="1" smtClean="0"/>
              <a:t>etc</a:t>
            </a:r>
            <a:r>
              <a:rPr lang="es-AR" sz="1400" dirty="0" smtClean="0"/>
              <a:t>)</a:t>
            </a:r>
          </a:p>
          <a:p>
            <a:pPr lvl="1"/>
            <a:r>
              <a:rPr lang="es-AR" sz="1400" dirty="0" smtClean="0"/>
              <a:t>Estará apoyado por las Instalaciones de </a:t>
            </a:r>
            <a:r>
              <a:rPr lang="es-AR" sz="1400" dirty="0" err="1" smtClean="0"/>
              <a:t>Albrook</a:t>
            </a:r>
            <a:r>
              <a:rPr lang="es-AR" sz="1400" dirty="0" smtClean="0"/>
              <a:t> (</a:t>
            </a:r>
            <a:r>
              <a:rPr lang="es-AR" sz="1400" dirty="0" err="1" smtClean="0"/>
              <a:t>Linea</a:t>
            </a:r>
            <a:r>
              <a:rPr lang="es-AR" sz="1400" dirty="0" smtClean="0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Zonificación</a:t>
            </a:r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/>
          <p:nvPr/>
        </p:nvPicPr>
        <p:blipFill>
          <a:blip r:embed="rId4" cstate="print"/>
          <a:srcRect t="20113" r="1456" b="12748"/>
          <a:stretch>
            <a:fillRect/>
          </a:stretch>
        </p:blipFill>
        <p:spPr bwMode="auto">
          <a:xfrm>
            <a:off x="539552" y="1772816"/>
            <a:ext cx="807479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Present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Presentación</Template>
  <TotalTime>527</TotalTime>
  <Words>1226</Words>
  <Application>Microsoft Office PowerPoint</Application>
  <PresentationFormat>Presentación en pantalla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Modelo Presentación</vt:lpstr>
      <vt:lpstr> Reunión previa y de homologación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por su atención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 de ingeniería de diseño, construcción de las obras civiles, instalaciones auxiliares de línea y estaciones, suministro e instalación del sistema integral ferroviario que incluye el material rodante y  puesta en marcha de la Línea 2 del Metro de Panamá  Reunión previa y de homologación</dc:title>
  <dc:creator>DELL</dc:creator>
  <cp:lastModifiedBy>Ciro Limone</cp:lastModifiedBy>
  <cp:revision>55</cp:revision>
  <dcterms:created xsi:type="dcterms:W3CDTF">2014-09-18T14:23:54Z</dcterms:created>
  <dcterms:modified xsi:type="dcterms:W3CDTF">2014-10-03T14:50:06Z</dcterms:modified>
</cp:coreProperties>
</file>