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1"/>
  </p:notesMasterIdLst>
  <p:sldIdLst>
    <p:sldId id="292" r:id="rId2"/>
    <p:sldId id="294" r:id="rId3"/>
    <p:sldId id="312" r:id="rId4"/>
    <p:sldId id="296" r:id="rId5"/>
    <p:sldId id="310" r:id="rId6"/>
    <p:sldId id="313" r:id="rId7"/>
    <p:sldId id="339" r:id="rId8"/>
    <p:sldId id="316" r:id="rId9"/>
    <p:sldId id="321" r:id="rId10"/>
    <p:sldId id="314" r:id="rId11"/>
    <p:sldId id="318" r:id="rId12"/>
    <p:sldId id="345" r:id="rId13"/>
    <p:sldId id="319" r:id="rId14"/>
    <p:sldId id="320" r:id="rId15"/>
    <p:sldId id="348" r:id="rId16"/>
    <p:sldId id="340" r:id="rId17"/>
    <p:sldId id="322" r:id="rId18"/>
    <p:sldId id="311" r:id="rId19"/>
    <p:sldId id="325" r:id="rId20"/>
    <p:sldId id="323" r:id="rId21"/>
    <p:sldId id="343" r:id="rId22"/>
    <p:sldId id="326" r:id="rId23"/>
    <p:sldId id="327" r:id="rId24"/>
    <p:sldId id="328" r:id="rId25"/>
    <p:sldId id="344" r:id="rId26"/>
    <p:sldId id="329" r:id="rId27"/>
    <p:sldId id="324" r:id="rId28"/>
    <p:sldId id="330" r:id="rId29"/>
    <p:sldId id="331" r:id="rId30"/>
    <p:sldId id="332" r:id="rId31"/>
    <p:sldId id="335" r:id="rId32"/>
    <p:sldId id="333" r:id="rId33"/>
    <p:sldId id="334" r:id="rId34"/>
    <p:sldId id="336" r:id="rId35"/>
    <p:sldId id="347" r:id="rId36"/>
    <p:sldId id="346" r:id="rId37"/>
    <p:sldId id="342" r:id="rId38"/>
    <p:sldId id="341" r:id="rId39"/>
    <p:sldId id="308" r:id="rId40"/>
  </p:sldIdLst>
  <p:sldSz cx="9144000" cy="6858000" type="screen4x3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33CC"/>
    <a:srgbClr val="FFFF99"/>
    <a:srgbClr val="FFFFCC"/>
    <a:srgbClr val="33CCCC"/>
    <a:srgbClr val="00CC66"/>
    <a:srgbClr val="00FF9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21" autoAdjust="0"/>
    <p:restoredTop sz="94259" autoAdjust="0"/>
  </p:normalViewPr>
  <p:slideViewPr>
    <p:cSldViewPr>
      <p:cViewPr>
        <p:scale>
          <a:sx n="80" d="100"/>
          <a:sy n="80" d="100"/>
        </p:scale>
        <p:origin x="-2694" y="-8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2A14E-AC02-45E5-B77F-B477FA0F8C9F}" type="datetimeFigureOut">
              <a:rPr lang="es-ES" smtClean="0"/>
              <a:pPr/>
              <a:t>03/10/2014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3880E-113A-439C-8088-8EB88C7BC9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096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8D60-E3A2-4FB3-839B-3EFC75643F11}" type="datetimeFigureOut">
              <a:rPr lang="es-ES" smtClean="0"/>
              <a:pPr/>
              <a:t>03/10/2014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0FA8-CFAC-43FF-BA6B-0CA44571A44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8D60-E3A2-4FB3-839B-3EFC75643F11}" type="datetimeFigureOut">
              <a:rPr lang="es-ES" smtClean="0"/>
              <a:pPr/>
              <a:t>03/10/2014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0FA8-CFAC-43FF-BA6B-0CA44571A44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8D60-E3A2-4FB3-839B-3EFC75643F11}" type="datetimeFigureOut">
              <a:rPr lang="es-ES" smtClean="0"/>
              <a:pPr/>
              <a:t>03/10/2014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0FA8-CFAC-43FF-BA6B-0CA44571A44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8D60-E3A2-4FB3-839B-3EFC75643F11}" type="datetimeFigureOut">
              <a:rPr lang="es-ES" smtClean="0"/>
              <a:pPr/>
              <a:t>03/10/2014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0FA8-CFAC-43FF-BA6B-0CA44571A44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8D60-E3A2-4FB3-839B-3EFC75643F11}" type="datetimeFigureOut">
              <a:rPr lang="es-ES" smtClean="0"/>
              <a:pPr/>
              <a:t>03/10/2014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0FA8-CFAC-43FF-BA6B-0CA44571A44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8D60-E3A2-4FB3-839B-3EFC75643F11}" type="datetimeFigureOut">
              <a:rPr lang="es-ES" smtClean="0"/>
              <a:pPr/>
              <a:t>03/10/2014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0FA8-CFAC-43FF-BA6B-0CA44571A44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8D60-E3A2-4FB3-839B-3EFC75643F11}" type="datetimeFigureOut">
              <a:rPr lang="es-ES" smtClean="0"/>
              <a:pPr/>
              <a:t>03/10/2014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0FA8-CFAC-43FF-BA6B-0CA44571A44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8D60-E3A2-4FB3-839B-3EFC75643F11}" type="datetimeFigureOut">
              <a:rPr lang="es-ES" smtClean="0"/>
              <a:pPr/>
              <a:t>03/10/2014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0FA8-CFAC-43FF-BA6B-0CA44571A44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8D60-E3A2-4FB3-839B-3EFC75643F11}" type="datetimeFigureOut">
              <a:rPr lang="es-ES" smtClean="0"/>
              <a:pPr/>
              <a:t>03/10/2014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0FA8-CFAC-43FF-BA6B-0CA44571A44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8D60-E3A2-4FB3-839B-3EFC75643F11}" type="datetimeFigureOut">
              <a:rPr lang="es-ES" smtClean="0"/>
              <a:pPr/>
              <a:t>03/10/2014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0FA8-CFAC-43FF-BA6B-0CA44571A44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8D60-E3A2-4FB3-839B-3EFC75643F11}" type="datetimeFigureOut">
              <a:rPr lang="es-ES" smtClean="0"/>
              <a:pPr/>
              <a:t>03/10/2014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30FA8-CFAC-43FF-BA6B-0CA44571A447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98D60-E3A2-4FB3-839B-3EFC75643F11}" type="datetimeFigureOut">
              <a:rPr lang="es-ES" smtClean="0"/>
              <a:pPr/>
              <a:t>03/10/2014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30FA8-CFAC-43FF-BA6B-0CA44571A44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6 CuadroTexto"/>
          <p:cNvSpPr txBox="1"/>
          <p:nvPr userDrawn="1"/>
        </p:nvSpPr>
        <p:spPr>
          <a:xfrm rot="-1800000">
            <a:off x="1035151" y="2695225"/>
            <a:ext cx="72538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000" b="1" baseline="0" dirty="0" smtClean="0">
                <a:solidFill>
                  <a:schemeClr val="bg1">
                    <a:lumMod val="65000"/>
                  </a:schemeClr>
                </a:solidFill>
              </a:rPr>
              <a:t>DOCUMENTO SÓLO INFORMATIVO QUE NO CONSTITUYE NI FORMA PARTE DE LOS PLIEGOS DE LICITACIÓN</a:t>
            </a:r>
            <a:endParaRPr lang="es-ES" sz="30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7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 Título"/>
          <p:cNvSpPr>
            <a:spLocks noGrp="1"/>
          </p:cNvSpPr>
          <p:nvPr>
            <p:ph type="ctrTitle"/>
          </p:nvPr>
        </p:nvSpPr>
        <p:spPr>
          <a:xfrm>
            <a:off x="743662" y="3140968"/>
            <a:ext cx="7772400" cy="576000"/>
          </a:xfrm>
        </p:spPr>
        <p:txBody>
          <a:bodyPr>
            <a:normAutofit fontScale="90000"/>
          </a:bodyPr>
          <a:lstStyle/>
          <a:p>
            <a:pPr algn="l"/>
            <a:r>
              <a:rPr lang="es-PA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PA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A" sz="4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Reunión previa y de homologación</a:t>
            </a:r>
            <a:r>
              <a:rPr lang="es-PA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PA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sz="31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21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1</a:t>
            </a:fld>
            <a:endParaRPr lang="es-ES" dirty="0"/>
          </a:p>
        </p:txBody>
      </p:sp>
      <p:sp>
        <p:nvSpPr>
          <p:cNvPr id="22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39752" y="6381328"/>
            <a:ext cx="4644640" cy="365125"/>
          </a:xfrm>
        </p:spPr>
        <p:txBody>
          <a:bodyPr/>
          <a:lstStyle/>
          <a:p>
            <a:pPr algn="l"/>
            <a:r>
              <a:rPr lang="es-ES" b="1" dirty="0" smtClean="0"/>
              <a:t>Gobierno de la República de Panamá - Línea </a:t>
            </a:r>
            <a:r>
              <a:rPr lang="es-ES" b="1" dirty="0"/>
              <a:t>2</a:t>
            </a:r>
            <a:r>
              <a:rPr lang="es-ES" b="1" dirty="0" smtClean="0"/>
              <a:t> del Metro de Panamá</a:t>
            </a:r>
            <a:endParaRPr lang="es-ES" b="1" dirty="0"/>
          </a:p>
        </p:txBody>
      </p:sp>
      <p:cxnSp>
        <p:nvCxnSpPr>
          <p:cNvPr id="23" name="22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CuadroTexto"/>
          <p:cNvSpPr txBox="1"/>
          <p:nvPr/>
        </p:nvSpPr>
        <p:spPr>
          <a:xfrm>
            <a:off x="5940416" y="5373160"/>
            <a:ext cx="2520000" cy="46800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P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09.30-10.03 </a:t>
            </a:r>
            <a:r>
              <a:rPr lang="es-P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/2014</a:t>
            </a:r>
            <a:endParaRPr lang="es-ES" sz="2400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972416" y="1700808"/>
            <a:ext cx="73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A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Servicios  de ingeniería de diseño, construcción de las obras civiles, instalaciones auxiliares de línea y estaciones, suministro e instalación del sistema integral ferroviario que incluye el material rodante y  puesta en marcha de la Línea 2 del Metro de Panamá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270000"/>
            <a:ext cx="1260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2339752" y="4077072"/>
            <a:ext cx="4536504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P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ESTACIONES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07034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CuadroTexto"/>
          <p:cNvSpPr txBox="1"/>
          <p:nvPr/>
        </p:nvSpPr>
        <p:spPr>
          <a:xfrm>
            <a:off x="35496" y="72974"/>
            <a:ext cx="7200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s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Conceptual de la estaciones </a:t>
            </a:r>
          </a:p>
        </p:txBody>
      </p:sp>
      <p:cxnSp>
        <p:nvCxnSpPr>
          <p:cNvPr id="94" name="93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9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10</a:t>
            </a:fld>
            <a:endParaRPr lang="es-ES" dirty="0"/>
          </a:p>
        </p:txBody>
      </p:sp>
      <p:sp>
        <p:nvSpPr>
          <p:cNvPr id="97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pic>
        <p:nvPicPr>
          <p:cNvPr id="10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0" y="910461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 algn="ctr">
              <a:lnSpc>
                <a:spcPct val="150000"/>
              </a:lnSpc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DESARROLLO DE LAS PLANTAS DE LAS ESTACIONES TIPO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323528" y="1917407"/>
            <a:ext cx="84969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dirty="0"/>
              <a:t>E</a:t>
            </a:r>
            <a:r>
              <a:rPr lang="es-ES" sz="1600" dirty="0" smtClean="0"/>
              <a:t>stación se desarrolla en los tres niveles : superficie, vestíbulo y andenes.</a:t>
            </a:r>
            <a:endParaRPr lang="es-AR" sz="16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dirty="0" smtClean="0"/>
              <a:t>A nivel superficie están las columnas centrales y laterales (solo en el caso de los pórticos) adicionalmente a la llegada de las escaleras y ascensores del puente de uso público.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dirty="0" smtClean="0"/>
              <a:t>A nivel vestíbulo la estación dispone en las áreas públicas de y áreas no públicas. A las áreas públicas se accede por medio del puente de uso público ubicado en uno de los extremos de la estación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dirty="0" smtClean="0"/>
              <a:t>En el nivel andén están localizadas en el centro las vigas de las vías ferroviarias y sobre los laterales de las mismas los andenes (2) propiamente dichos.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dirty="0" smtClean="0"/>
              <a:t>Las escaleras y el elevador arriban a este nivel lateralmente con zonas de llegada / espera por fuera del ancho normal de los andenes.</a:t>
            </a:r>
            <a:endParaRPr lang="es-AR" sz="1600" dirty="0" smtClean="0"/>
          </a:p>
          <a:p>
            <a:endParaRPr lang="es-AR" sz="1600" dirty="0" smtClean="0"/>
          </a:p>
        </p:txBody>
      </p:sp>
    </p:spTree>
    <p:extLst>
      <p:ext uri="{BB962C8B-B14F-4D97-AF65-F5344CB8AC3E}">
        <p14:creationId xmlns:p14="http://schemas.microsoft.com/office/powerpoint/2010/main" val="3288830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CuadroTexto"/>
          <p:cNvSpPr txBox="1"/>
          <p:nvPr/>
        </p:nvSpPr>
        <p:spPr>
          <a:xfrm>
            <a:off x="35496" y="72974"/>
            <a:ext cx="7200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s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Conceptual de la estaciones </a:t>
            </a:r>
          </a:p>
        </p:txBody>
      </p:sp>
      <p:cxnSp>
        <p:nvCxnSpPr>
          <p:cNvPr id="94" name="93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9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11</a:t>
            </a:fld>
            <a:endParaRPr lang="es-ES" dirty="0"/>
          </a:p>
        </p:txBody>
      </p:sp>
      <p:sp>
        <p:nvSpPr>
          <p:cNvPr id="97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pic>
        <p:nvPicPr>
          <p:cNvPr id="10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-180528" y="548680"/>
            <a:ext cx="9396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 algn="ctr">
              <a:lnSpc>
                <a:spcPct val="150000"/>
              </a:lnSpc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ESTACIÓN TIPO SOBRE APOYO CENTRAL PLANTA NIVEL SUPERFICIE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288032" y="1475492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IMPLANTACIÓN CENTRAL</a:t>
            </a:r>
            <a:endParaRPr lang="es-AR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88032" y="3851756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IMPLANTACIÓN LATERAL</a:t>
            </a:r>
            <a:endParaRPr lang="es-AR" dirty="0"/>
          </a:p>
        </p:txBody>
      </p:sp>
      <p:pic>
        <p:nvPicPr>
          <p:cNvPr id="14" name="13 Imagen"/>
          <p:cNvPicPr/>
          <p:nvPr/>
        </p:nvPicPr>
        <p:blipFill>
          <a:blip r:embed="rId4" cstate="print"/>
          <a:srcRect l="14259" t="21429" r="19270" b="18280"/>
          <a:stretch>
            <a:fillRect/>
          </a:stretch>
        </p:blipFill>
        <p:spPr bwMode="auto">
          <a:xfrm>
            <a:off x="3347864" y="1340768"/>
            <a:ext cx="437773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5 Imagen"/>
          <p:cNvPicPr/>
          <p:nvPr/>
        </p:nvPicPr>
        <p:blipFill>
          <a:blip r:embed="rId5" cstate="print"/>
          <a:srcRect l="16352" t="23599" r="25320" b="16809"/>
          <a:stretch>
            <a:fillRect/>
          </a:stretch>
        </p:blipFill>
        <p:spPr bwMode="auto">
          <a:xfrm>
            <a:off x="3419872" y="3789040"/>
            <a:ext cx="4320480" cy="2487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8830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CuadroTexto"/>
          <p:cNvSpPr txBox="1"/>
          <p:nvPr/>
        </p:nvSpPr>
        <p:spPr>
          <a:xfrm>
            <a:off x="35496" y="72974"/>
            <a:ext cx="7200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s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Conceptual de la estaciones </a:t>
            </a:r>
          </a:p>
        </p:txBody>
      </p:sp>
      <p:cxnSp>
        <p:nvCxnSpPr>
          <p:cNvPr id="94" name="93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9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12</a:t>
            </a:fld>
            <a:endParaRPr lang="es-ES" dirty="0"/>
          </a:p>
        </p:txBody>
      </p:sp>
      <p:sp>
        <p:nvSpPr>
          <p:cNvPr id="97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pic>
        <p:nvPicPr>
          <p:cNvPr id="10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-180528" y="548680"/>
            <a:ext cx="9396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 algn="ctr">
              <a:lnSpc>
                <a:spcPct val="150000"/>
              </a:lnSpc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ESTACIÓN TIPO SOBRE APOYO CENTRAL PLANTA NIVEL VESTÍBULO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216024" y="1124744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IMPLANTACIÓN CENTRAL</a:t>
            </a:r>
            <a:endParaRPr lang="es-AR" dirty="0"/>
          </a:p>
        </p:txBody>
      </p:sp>
      <p:pic>
        <p:nvPicPr>
          <p:cNvPr id="13" name="Imagen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1196752"/>
            <a:ext cx="4701426" cy="2448272"/>
          </a:xfrm>
          <a:prstGeom prst="rect">
            <a:avLst/>
          </a:prstGeom>
        </p:spPr>
      </p:pic>
      <p:pic>
        <p:nvPicPr>
          <p:cNvPr id="18" name="Imagen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3717032"/>
            <a:ext cx="6084168" cy="2645775"/>
          </a:xfrm>
          <a:prstGeom prst="rect">
            <a:avLst/>
          </a:prstGeom>
        </p:spPr>
      </p:pic>
      <p:sp>
        <p:nvSpPr>
          <p:cNvPr id="19" name="18 CuadroTexto"/>
          <p:cNvSpPr txBox="1"/>
          <p:nvPr/>
        </p:nvSpPr>
        <p:spPr>
          <a:xfrm>
            <a:off x="216024" y="3717032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IMPLANTACIÓN LATERAL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88830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CuadroTexto"/>
          <p:cNvSpPr txBox="1"/>
          <p:nvPr/>
        </p:nvSpPr>
        <p:spPr>
          <a:xfrm>
            <a:off x="35496" y="72974"/>
            <a:ext cx="7200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s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Conceptual de la estaciones </a:t>
            </a:r>
          </a:p>
        </p:txBody>
      </p:sp>
      <p:cxnSp>
        <p:nvCxnSpPr>
          <p:cNvPr id="94" name="93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9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13</a:t>
            </a:fld>
            <a:endParaRPr lang="es-ES" dirty="0"/>
          </a:p>
        </p:txBody>
      </p:sp>
      <p:sp>
        <p:nvSpPr>
          <p:cNvPr id="97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pic>
        <p:nvPicPr>
          <p:cNvPr id="10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-252536" y="550421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 algn="ctr">
              <a:lnSpc>
                <a:spcPct val="150000"/>
              </a:lnSpc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ESTACIÓN TIPO SOBRE APOYO CENTRAL PLANTA  NIVEL ANDENES</a:t>
            </a:r>
          </a:p>
        </p:txBody>
      </p:sp>
      <p:pic>
        <p:nvPicPr>
          <p:cNvPr id="14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9" y="1124744"/>
            <a:ext cx="5544616" cy="2597883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144016" y="1259468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IMPLANTACIÓN CENTRAL</a:t>
            </a:r>
            <a:endParaRPr lang="es-AR" dirty="0"/>
          </a:p>
        </p:txBody>
      </p:sp>
      <p:sp>
        <p:nvSpPr>
          <p:cNvPr id="18" name="17 CuadroTexto"/>
          <p:cNvSpPr txBox="1"/>
          <p:nvPr/>
        </p:nvSpPr>
        <p:spPr>
          <a:xfrm>
            <a:off x="144016" y="3851756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IMPLANTACIÓN LATERAL</a:t>
            </a:r>
            <a:endParaRPr lang="es-AR" dirty="0"/>
          </a:p>
        </p:txBody>
      </p:sp>
      <p:pic>
        <p:nvPicPr>
          <p:cNvPr id="19" name="Imagen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3784540"/>
            <a:ext cx="6120680" cy="266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30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CuadroTexto"/>
          <p:cNvSpPr txBox="1"/>
          <p:nvPr/>
        </p:nvSpPr>
        <p:spPr>
          <a:xfrm>
            <a:off x="35496" y="72974"/>
            <a:ext cx="7200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s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Conceptual de la estaciones </a:t>
            </a:r>
          </a:p>
        </p:txBody>
      </p:sp>
      <p:cxnSp>
        <p:nvCxnSpPr>
          <p:cNvPr id="94" name="93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9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14</a:t>
            </a:fld>
            <a:endParaRPr lang="es-ES" dirty="0"/>
          </a:p>
        </p:txBody>
      </p:sp>
      <p:sp>
        <p:nvSpPr>
          <p:cNvPr id="97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pic>
        <p:nvPicPr>
          <p:cNvPr id="10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2754012" y="177281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PLANTA A NIVEL SUPERFICIE</a:t>
            </a:r>
            <a:endParaRPr lang="es-AR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296064" y="980728"/>
            <a:ext cx="6156256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 algn="ctr">
              <a:lnSpc>
                <a:spcPct val="150000"/>
              </a:lnSpc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ESTACIÓN TIPO DE DOBLE PÓRTICO</a:t>
            </a:r>
          </a:p>
        </p:txBody>
      </p:sp>
      <p:pic>
        <p:nvPicPr>
          <p:cNvPr id="19" name="18 Imagen"/>
          <p:cNvPicPr/>
          <p:nvPr/>
        </p:nvPicPr>
        <p:blipFill>
          <a:blip r:embed="rId4" cstate="print"/>
          <a:srcRect l="17871" t="26905" r="26368" b="17334"/>
          <a:stretch>
            <a:fillRect/>
          </a:stretch>
        </p:blipFill>
        <p:spPr bwMode="auto">
          <a:xfrm>
            <a:off x="1432539" y="2420888"/>
            <a:ext cx="5883306" cy="330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8830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CuadroTexto"/>
          <p:cNvSpPr txBox="1"/>
          <p:nvPr/>
        </p:nvSpPr>
        <p:spPr>
          <a:xfrm>
            <a:off x="35496" y="72974"/>
            <a:ext cx="7200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s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Conceptual de la estaciones </a:t>
            </a:r>
          </a:p>
        </p:txBody>
      </p:sp>
      <p:cxnSp>
        <p:nvCxnSpPr>
          <p:cNvPr id="94" name="93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9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15</a:t>
            </a:fld>
            <a:endParaRPr lang="es-ES" dirty="0"/>
          </a:p>
        </p:txBody>
      </p:sp>
      <p:sp>
        <p:nvSpPr>
          <p:cNvPr id="97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pic>
        <p:nvPicPr>
          <p:cNvPr id="10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179512" y="105273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PLANTA A NIVEL VESTÍBULO</a:t>
            </a:r>
            <a:endParaRPr lang="es-AR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83568" y="476672"/>
            <a:ext cx="6156256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 algn="ctr">
              <a:lnSpc>
                <a:spcPct val="150000"/>
              </a:lnSpc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ESTACIÓN TIPO DE DOBLE PÓRTICO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79512" y="377974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mtClean="0"/>
              <a:t>PLANTA A NIVEL  ANDEN</a:t>
            </a:r>
            <a:endParaRPr lang="es-AR"/>
          </a:p>
        </p:txBody>
      </p:sp>
      <p:pic>
        <p:nvPicPr>
          <p:cNvPr id="16" name="Imagen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1052736"/>
            <a:ext cx="5760640" cy="2736304"/>
          </a:xfrm>
          <a:prstGeom prst="rect">
            <a:avLst/>
          </a:prstGeom>
        </p:spPr>
      </p:pic>
      <p:pic>
        <p:nvPicPr>
          <p:cNvPr id="18" name="Imagen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3840025"/>
            <a:ext cx="5472608" cy="261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30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CuadroTexto"/>
          <p:cNvSpPr txBox="1"/>
          <p:nvPr/>
        </p:nvSpPr>
        <p:spPr>
          <a:xfrm>
            <a:off x="35496" y="72974"/>
            <a:ext cx="7200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s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Conceptual de la estaciones </a:t>
            </a:r>
          </a:p>
        </p:txBody>
      </p:sp>
      <p:cxnSp>
        <p:nvCxnSpPr>
          <p:cNvPr id="94" name="93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9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16</a:t>
            </a:fld>
            <a:endParaRPr lang="es-ES" dirty="0"/>
          </a:p>
        </p:txBody>
      </p:sp>
      <p:sp>
        <p:nvSpPr>
          <p:cNvPr id="97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pic>
        <p:nvPicPr>
          <p:cNvPr id="10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2195736" y="2492896"/>
            <a:ext cx="48965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3200" b="1" dirty="0" smtClean="0"/>
              <a:t>San Miguelito 2.</a:t>
            </a:r>
            <a:endParaRPr lang="es-AR" sz="3200" b="1" dirty="0" smtClean="0"/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3200" b="1" dirty="0" err="1" smtClean="0"/>
              <a:t>UTP</a:t>
            </a:r>
            <a:endParaRPr lang="es-AR" sz="3200" b="1" dirty="0" smtClean="0"/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3200" b="1" dirty="0" smtClean="0"/>
              <a:t>Nuevo </a:t>
            </a:r>
            <a:r>
              <a:rPr lang="es-ES" sz="3200" b="1" dirty="0" err="1" smtClean="0"/>
              <a:t>Tocumen</a:t>
            </a:r>
            <a:r>
              <a:rPr lang="es-ES" dirty="0" smtClean="0"/>
              <a:t>.</a:t>
            </a:r>
            <a:endParaRPr lang="es-AR" dirty="0" smtClean="0"/>
          </a:p>
          <a:p>
            <a:endParaRPr lang="es-AR" dirty="0"/>
          </a:p>
        </p:txBody>
      </p:sp>
      <p:sp>
        <p:nvSpPr>
          <p:cNvPr id="12" name="11 CuadroTexto"/>
          <p:cNvSpPr txBox="1"/>
          <p:nvPr/>
        </p:nvSpPr>
        <p:spPr>
          <a:xfrm>
            <a:off x="899592" y="1268760"/>
            <a:ext cx="6156256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 algn="ctr">
              <a:lnSpc>
                <a:spcPct val="150000"/>
              </a:lnSpc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ESTACIONES SINGULARES:</a:t>
            </a:r>
          </a:p>
        </p:txBody>
      </p:sp>
    </p:spTree>
    <p:extLst>
      <p:ext uri="{BB962C8B-B14F-4D97-AF65-F5344CB8AC3E}">
        <p14:creationId xmlns:p14="http://schemas.microsoft.com/office/powerpoint/2010/main" val="3288830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CuadroTexto"/>
          <p:cNvSpPr txBox="1"/>
          <p:nvPr/>
        </p:nvSpPr>
        <p:spPr>
          <a:xfrm>
            <a:off x="35496" y="72974"/>
            <a:ext cx="7200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s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Conceptual de la estaciones </a:t>
            </a:r>
          </a:p>
        </p:txBody>
      </p:sp>
      <p:cxnSp>
        <p:nvCxnSpPr>
          <p:cNvPr id="94" name="93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9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17</a:t>
            </a:fld>
            <a:endParaRPr lang="es-ES" dirty="0"/>
          </a:p>
        </p:txBody>
      </p:sp>
      <p:sp>
        <p:nvSpPr>
          <p:cNvPr id="97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pic>
        <p:nvPicPr>
          <p:cNvPr id="10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323528" y="1484784"/>
            <a:ext cx="84969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dirty="0" smtClean="0"/>
              <a:t>Es terminal lado Oeste (provisoria hasta la extensión de la L2 hasta Iglesia del Carmen) y la estación de intercambio de pasajeros con la Línea 1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dirty="0" smtClean="0"/>
              <a:t>Esta implantada en uno de los puntos mas críticos de la ciudad de Panamá, en el cruce de los corredores viales de la Av. Simón Bolívar / Domingo Diaz y la Av. Ricardo J. Alfaro.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dirty="0" smtClean="0"/>
              <a:t>La L2 tiene que cruzar por debajo de la L1  y al mismo tiempo dejar espacio libre para futuras expansiones del nudo vial existente.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dirty="0" smtClean="0"/>
              <a:t>Se ha priorizado la conectividad anden-anden entre ambas líneas con los recorridos más directos y minimizando el uso de los vestíbulos para los pasajeros de conexión.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dirty="0" smtClean="0"/>
              <a:t>Cada línea dispone de su vestíbulo y salas técnicas,  sin duplicar aéreas operativas de uso común. Sendas áreas pagas de los vestíbulos están directamente conectadas.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dirty="0" smtClean="0"/>
              <a:t>De ser necesario las Líneas pueden operar independientemente.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dirty="0" smtClean="0"/>
              <a:t>La ampliación de la Línea hacia el lado Iglesia del Carmen no requiere de obras de adecuación.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s-ES" sz="1600" dirty="0" smtClean="0">
              <a:solidFill>
                <a:srgbClr val="FF000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493872" y="766445"/>
            <a:ext cx="615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 algn="ctr">
              <a:lnSpc>
                <a:spcPct val="150000"/>
              </a:lnSpc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ESTACIÓN SAN MIGUELITO 2</a:t>
            </a:r>
          </a:p>
        </p:txBody>
      </p:sp>
    </p:spTree>
    <p:extLst>
      <p:ext uri="{BB962C8B-B14F-4D97-AF65-F5344CB8AC3E}">
        <p14:creationId xmlns:p14="http://schemas.microsoft.com/office/powerpoint/2010/main" val="3288830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CuadroTexto"/>
          <p:cNvSpPr txBox="1"/>
          <p:nvPr/>
        </p:nvSpPr>
        <p:spPr>
          <a:xfrm>
            <a:off x="35496" y="72974"/>
            <a:ext cx="7200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s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Conceptual de la estaciones </a:t>
            </a:r>
          </a:p>
        </p:txBody>
      </p:sp>
      <p:cxnSp>
        <p:nvCxnSpPr>
          <p:cNvPr id="94" name="93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9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18</a:t>
            </a:fld>
            <a:endParaRPr lang="es-ES" dirty="0"/>
          </a:p>
        </p:txBody>
      </p:sp>
      <p:sp>
        <p:nvSpPr>
          <p:cNvPr id="97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pic>
        <p:nvPicPr>
          <p:cNvPr id="10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539552" y="766445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 algn="ctr">
              <a:lnSpc>
                <a:spcPct val="150000"/>
              </a:lnSpc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ESTACIÓN SAN MIGUELITO 2 IMPLANTACIÓN</a:t>
            </a:r>
          </a:p>
        </p:txBody>
      </p:sp>
      <p:pic>
        <p:nvPicPr>
          <p:cNvPr id="18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486022"/>
            <a:ext cx="8298486" cy="431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30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CuadroTexto"/>
          <p:cNvSpPr txBox="1"/>
          <p:nvPr/>
        </p:nvSpPr>
        <p:spPr>
          <a:xfrm>
            <a:off x="35496" y="72974"/>
            <a:ext cx="7200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s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Conceptual de la estaciones </a:t>
            </a:r>
          </a:p>
        </p:txBody>
      </p:sp>
      <p:cxnSp>
        <p:nvCxnSpPr>
          <p:cNvPr id="94" name="93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9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19</a:t>
            </a:fld>
            <a:endParaRPr lang="es-ES" dirty="0"/>
          </a:p>
        </p:txBody>
      </p:sp>
      <p:sp>
        <p:nvSpPr>
          <p:cNvPr id="97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pic>
        <p:nvPicPr>
          <p:cNvPr id="10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1585556" y="766445"/>
            <a:ext cx="615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 algn="ctr">
              <a:lnSpc>
                <a:spcPct val="150000"/>
              </a:lnSpc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ESTACIÓN SAN MIGUELITO2  VESTÍBULOS</a:t>
            </a:r>
          </a:p>
        </p:txBody>
      </p:sp>
      <p:pic>
        <p:nvPicPr>
          <p:cNvPr id="11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0872" y="1556792"/>
            <a:ext cx="8745624" cy="474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30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10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13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2</a:t>
            </a:fld>
            <a:endParaRPr lang="es-ES" dirty="0"/>
          </a:p>
        </p:txBody>
      </p:sp>
      <p:sp>
        <p:nvSpPr>
          <p:cNvPr id="14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452467" y="1556792"/>
            <a:ext cx="822960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Conceptual de la estaciones</a:t>
            </a:r>
          </a:p>
          <a:p>
            <a:pPr marL="1371600" lvl="2" indent="-514350">
              <a:lnSpc>
                <a:spcPct val="150000"/>
              </a:lnSpc>
              <a:buFont typeface="+mj-lt"/>
              <a:buAutoNum type="romanLcPeriod"/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Tipologías</a:t>
            </a:r>
          </a:p>
          <a:p>
            <a:pPr marL="1371600" lvl="2" indent="-514350">
              <a:lnSpc>
                <a:spcPct val="150000"/>
              </a:lnSpc>
              <a:buFont typeface="+mj-lt"/>
              <a:buAutoNum type="romanLcPeriod"/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Estaciones tipo</a:t>
            </a:r>
          </a:p>
          <a:p>
            <a:pPr marL="1371600" lvl="2" indent="-514350">
              <a:lnSpc>
                <a:spcPct val="150000"/>
              </a:lnSpc>
              <a:buFont typeface="+mj-lt"/>
              <a:buAutoNum type="romanLcPeriod"/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Estaciones  singulares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Cubiertas y cerramientos laterales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Materiales y acabados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Restitución de Superficies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2001193" y="692696"/>
            <a:ext cx="530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CONTENIDO</a:t>
            </a:r>
            <a:endParaRPr lang="es-ES" sz="36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20000" y="108000"/>
            <a:ext cx="6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ESTACIONES</a:t>
            </a:r>
          </a:p>
        </p:txBody>
      </p:sp>
    </p:spTree>
    <p:extLst>
      <p:ext uri="{BB962C8B-B14F-4D97-AF65-F5344CB8AC3E}">
        <p14:creationId xmlns:p14="http://schemas.microsoft.com/office/powerpoint/2010/main" val="3598539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CuadroTexto"/>
          <p:cNvSpPr txBox="1"/>
          <p:nvPr/>
        </p:nvSpPr>
        <p:spPr>
          <a:xfrm>
            <a:off x="35496" y="72974"/>
            <a:ext cx="7200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s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Conceptual de la estaciones </a:t>
            </a:r>
          </a:p>
        </p:txBody>
      </p:sp>
      <p:cxnSp>
        <p:nvCxnSpPr>
          <p:cNvPr id="94" name="93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9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20</a:t>
            </a:fld>
            <a:endParaRPr lang="es-ES" dirty="0"/>
          </a:p>
        </p:txBody>
      </p:sp>
      <p:sp>
        <p:nvSpPr>
          <p:cNvPr id="97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pic>
        <p:nvPicPr>
          <p:cNvPr id="10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1484180" y="766445"/>
            <a:ext cx="615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 algn="ctr">
              <a:lnSpc>
                <a:spcPct val="150000"/>
              </a:lnSpc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ESTACIÓN SAN MIGUELITO 2 ANDENES</a:t>
            </a:r>
          </a:p>
        </p:txBody>
      </p:sp>
      <p:pic>
        <p:nvPicPr>
          <p:cNvPr id="11" name="Imagen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628800"/>
            <a:ext cx="8909609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30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CuadroTexto"/>
          <p:cNvSpPr txBox="1"/>
          <p:nvPr/>
        </p:nvSpPr>
        <p:spPr>
          <a:xfrm>
            <a:off x="35496" y="72974"/>
            <a:ext cx="7200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s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Conceptual de la estaciones </a:t>
            </a:r>
          </a:p>
        </p:txBody>
      </p:sp>
      <p:cxnSp>
        <p:nvCxnSpPr>
          <p:cNvPr id="94" name="93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9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21</a:t>
            </a:fld>
            <a:endParaRPr lang="es-ES" dirty="0"/>
          </a:p>
        </p:txBody>
      </p:sp>
      <p:sp>
        <p:nvSpPr>
          <p:cNvPr id="97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pic>
        <p:nvPicPr>
          <p:cNvPr id="10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1493872" y="550421"/>
            <a:ext cx="615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 algn="ctr">
              <a:lnSpc>
                <a:spcPct val="150000"/>
              </a:lnSpc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ESTACIÓN SAN MIGUELITO 2 - SECCIONES</a:t>
            </a:r>
          </a:p>
        </p:txBody>
      </p:sp>
      <p:sp>
        <p:nvSpPr>
          <p:cNvPr id="12" name="22 Rectángulo"/>
          <p:cNvSpPr/>
          <p:nvPr/>
        </p:nvSpPr>
        <p:spPr>
          <a:xfrm>
            <a:off x="1233033" y="1084674"/>
            <a:ext cx="66779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tx2"/>
                </a:solidFill>
              </a:rPr>
              <a:t>SECCIÓN TRANSVERSAL A-A</a:t>
            </a:r>
            <a:endParaRPr lang="es-PA" sz="2000" dirty="0">
              <a:solidFill>
                <a:schemeClr val="tx2"/>
              </a:solidFill>
            </a:endParaRPr>
          </a:p>
        </p:txBody>
      </p:sp>
      <p:pic>
        <p:nvPicPr>
          <p:cNvPr id="13" name="Imagen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81217"/>
            <a:ext cx="9144000" cy="2279031"/>
          </a:xfrm>
          <a:prstGeom prst="rect">
            <a:avLst/>
          </a:prstGeom>
        </p:spPr>
      </p:pic>
      <p:sp>
        <p:nvSpPr>
          <p:cNvPr id="14" name="22 Rectángulo"/>
          <p:cNvSpPr/>
          <p:nvPr/>
        </p:nvSpPr>
        <p:spPr>
          <a:xfrm>
            <a:off x="1233033" y="3773442"/>
            <a:ext cx="66779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tx2"/>
                </a:solidFill>
              </a:rPr>
              <a:t>SECCIÓN TRANSVERSAL B-B</a:t>
            </a:r>
            <a:endParaRPr lang="es-PA" sz="2000" dirty="0">
              <a:solidFill>
                <a:schemeClr val="tx2"/>
              </a:solidFill>
            </a:endParaRPr>
          </a:p>
        </p:txBody>
      </p:sp>
      <p:pic>
        <p:nvPicPr>
          <p:cNvPr id="16" name="Imagen 5"/>
          <p:cNvPicPr>
            <a:picLocks noChangeAspect="1"/>
          </p:cNvPicPr>
          <p:nvPr/>
        </p:nvPicPr>
        <p:blipFill rotWithShape="1">
          <a:blip r:embed="rId5" cstate="print"/>
          <a:srcRect t="3679" b="22741"/>
          <a:stretch/>
        </p:blipFill>
        <p:spPr>
          <a:xfrm>
            <a:off x="0" y="4149080"/>
            <a:ext cx="9144000" cy="220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30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CuadroTexto"/>
          <p:cNvSpPr txBox="1"/>
          <p:nvPr/>
        </p:nvSpPr>
        <p:spPr>
          <a:xfrm>
            <a:off x="35496" y="72974"/>
            <a:ext cx="7200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s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Conceptual de la estaciones </a:t>
            </a:r>
          </a:p>
        </p:txBody>
      </p:sp>
      <p:cxnSp>
        <p:nvCxnSpPr>
          <p:cNvPr id="94" name="93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9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22</a:t>
            </a:fld>
            <a:endParaRPr lang="es-ES" dirty="0"/>
          </a:p>
        </p:txBody>
      </p:sp>
      <p:sp>
        <p:nvSpPr>
          <p:cNvPr id="97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pic>
        <p:nvPicPr>
          <p:cNvPr id="10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323528" y="1571308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dirty="0" smtClean="0"/>
              <a:t>Por su proximidad con el Aeropuerto Internacional de </a:t>
            </a:r>
            <a:r>
              <a:rPr lang="es-ES" sz="1600" dirty="0" err="1" smtClean="0"/>
              <a:t>Tocumen</a:t>
            </a:r>
            <a:r>
              <a:rPr lang="es-ES" sz="1600" dirty="0" smtClean="0"/>
              <a:t> esta estación contara con facilidades para la conexión con un servicio dedicado de enlace entre el Metro y el Aeropuerto. En una primer etapa este servicio será mediante buses (zona de paradas a nivel superficie), en un futuro podrá hacerse mediante un sistema del tipo “</a:t>
            </a:r>
            <a:r>
              <a:rPr lang="es-ES" sz="1600" dirty="0" err="1" smtClean="0"/>
              <a:t>People</a:t>
            </a:r>
            <a:r>
              <a:rPr lang="es-ES" sz="1600" dirty="0" smtClean="0"/>
              <a:t> Mover” (con andenes a nivel vestíbulo)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dirty="0" smtClean="0"/>
              <a:t>Esta estación funcionará como terminal intermedia para servicios de </a:t>
            </a:r>
            <a:r>
              <a:rPr lang="es-ES" sz="1600" dirty="0" err="1" smtClean="0"/>
              <a:t>loop</a:t>
            </a:r>
            <a:r>
              <a:rPr lang="es-ES" sz="1600" dirty="0" smtClean="0"/>
              <a:t> corto en dirección al Oeste (Centro de la Ciudad de Panamá). Tendrá una tercera vía central y dos plataformas tipo isla. Las vías principales estarán sobre los laterales de la estación.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dirty="0" smtClean="0"/>
              <a:t>Para evitar mayores interferencias entre las columnas del viaducto ferroviario y los corredores viales la estación esta parcialmente desplazada sobre el lado norte del corredor vial Domingo Díaz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dirty="0" smtClean="0"/>
              <a:t>La estructura de soporte de la estación es similar a la de pórticos dobles.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493872" y="766445"/>
            <a:ext cx="6156256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 algn="ctr">
              <a:lnSpc>
                <a:spcPct val="150000"/>
              </a:lnSpc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ESTACIÓN </a:t>
            </a:r>
            <a:r>
              <a:rPr lang="es-E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UTP</a:t>
            </a:r>
            <a:endPara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8830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CuadroTexto"/>
          <p:cNvSpPr txBox="1"/>
          <p:nvPr/>
        </p:nvSpPr>
        <p:spPr>
          <a:xfrm>
            <a:off x="35496" y="72974"/>
            <a:ext cx="7200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s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Conceptual de la estaciones </a:t>
            </a:r>
          </a:p>
        </p:txBody>
      </p:sp>
      <p:cxnSp>
        <p:nvCxnSpPr>
          <p:cNvPr id="94" name="93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9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23</a:t>
            </a:fld>
            <a:endParaRPr lang="es-ES" dirty="0"/>
          </a:p>
        </p:txBody>
      </p:sp>
      <p:sp>
        <p:nvSpPr>
          <p:cNvPr id="97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pic>
        <p:nvPicPr>
          <p:cNvPr id="10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529876" y="823704"/>
            <a:ext cx="6156256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 algn="ctr">
              <a:lnSpc>
                <a:spcPct val="150000"/>
              </a:lnSpc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ESTACIÓN </a:t>
            </a:r>
            <a:r>
              <a:rPr lang="es-E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UTP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IMPLANTACIÓN</a:t>
            </a:r>
          </a:p>
        </p:txBody>
      </p:sp>
      <p:pic>
        <p:nvPicPr>
          <p:cNvPr id="12" name="Imagen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916832"/>
            <a:ext cx="8280920" cy="367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30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CuadroTexto"/>
          <p:cNvSpPr txBox="1"/>
          <p:nvPr/>
        </p:nvSpPr>
        <p:spPr>
          <a:xfrm>
            <a:off x="35496" y="72974"/>
            <a:ext cx="7200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s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Conceptual de la estaciones </a:t>
            </a:r>
          </a:p>
        </p:txBody>
      </p:sp>
      <p:cxnSp>
        <p:nvCxnSpPr>
          <p:cNvPr id="94" name="93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9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24</a:t>
            </a:fld>
            <a:endParaRPr lang="es-ES" dirty="0"/>
          </a:p>
        </p:txBody>
      </p:sp>
      <p:sp>
        <p:nvSpPr>
          <p:cNvPr id="97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pic>
        <p:nvPicPr>
          <p:cNvPr id="10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1493872" y="838453"/>
            <a:ext cx="615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 algn="ctr">
              <a:lnSpc>
                <a:spcPct val="150000"/>
              </a:lnSpc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ESTACIÓN </a:t>
            </a:r>
            <a:r>
              <a:rPr lang="es-E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UTP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NIVEL SUPERFICIE</a:t>
            </a:r>
          </a:p>
        </p:txBody>
      </p:sp>
      <p:pic>
        <p:nvPicPr>
          <p:cNvPr id="11" name="10 Imagen"/>
          <p:cNvPicPr/>
          <p:nvPr/>
        </p:nvPicPr>
        <p:blipFill>
          <a:blip r:embed="rId4" cstate="print"/>
          <a:srcRect l="10737" t="19658" r="16827" b="15954"/>
          <a:stretch>
            <a:fillRect/>
          </a:stretch>
        </p:blipFill>
        <p:spPr bwMode="auto">
          <a:xfrm>
            <a:off x="1115616" y="2132856"/>
            <a:ext cx="691276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8830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CuadroTexto"/>
          <p:cNvSpPr txBox="1"/>
          <p:nvPr/>
        </p:nvSpPr>
        <p:spPr>
          <a:xfrm>
            <a:off x="35496" y="72974"/>
            <a:ext cx="7200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s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Conceptual de la estaciones </a:t>
            </a:r>
          </a:p>
        </p:txBody>
      </p:sp>
      <p:cxnSp>
        <p:nvCxnSpPr>
          <p:cNvPr id="94" name="93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9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25</a:t>
            </a:fld>
            <a:endParaRPr lang="es-ES" dirty="0"/>
          </a:p>
        </p:txBody>
      </p:sp>
      <p:sp>
        <p:nvSpPr>
          <p:cNvPr id="97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pic>
        <p:nvPicPr>
          <p:cNvPr id="10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1547624" y="766445"/>
            <a:ext cx="6156256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 algn="ctr">
              <a:lnSpc>
                <a:spcPct val="150000"/>
              </a:lnSpc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ESTACIÓN </a:t>
            </a:r>
            <a:r>
              <a:rPr lang="es-E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UTP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VESTIBULO</a:t>
            </a:r>
            <a:endPara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n 1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740352" cy="431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830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CuadroTexto"/>
          <p:cNvSpPr txBox="1"/>
          <p:nvPr/>
        </p:nvSpPr>
        <p:spPr>
          <a:xfrm>
            <a:off x="35496" y="72974"/>
            <a:ext cx="7200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s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Conceptual de la estaciones </a:t>
            </a:r>
          </a:p>
        </p:txBody>
      </p:sp>
      <p:cxnSp>
        <p:nvCxnSpPr>
          <p:cNvPr id="94" name="93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9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26</a:t>
            </a:fld>
            <a:endParaRPr lang="es-ES" dirty="0"/>
          </a:p>
        </p:txBody>
      </p:sp>
      <p:sp>
        <p:nvSpPr>
          <p:cNvPr id="97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pic>
        <p:nvPicPr>
          <p:cNvPr id="10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1566305" y="895712"/>
            <a:ext cx="6156256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 algn="ctr">
              <a:lnSpc>
                <a:spcPct val="150000"/>
              </a:lnSpc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ESTACIÓN </a:t>
            </a:r>
            <a:r>
              <a:rPr lang="es-E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UTP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ANDENES</a:t>
            </a:r>
          </a:p>
        </p:txBody>
      </p:sp>
      <p:pic>
        <p:nvPicPr>
          <p:cNvPr id="12" name="Imagen 2" descr="image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95" y="2132856"/>
            <a:ext cx="8352077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830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CuadroTexto"/>
          <p:cNvSpPr txBox="1"/>
          <p:nvPr/>
        </p:nvSpPr>
        <p:spPr>
          <a:xfrm>
            <a:off x="35496" y="72974"/>
            <a:ext cx="7200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s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Conceptual de la estaciones </a:t>
            </a:r>
          </a:p>
        </p:txBody>
      </p:sp>
      <p:cxnSp>
        <p:nvCxnSpPr>
          <p:cNvPr id="94" name="93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9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27</a:t>
            </a:fld>
            <a:endParaRPr lang="es-ES" dirty="0"/>
          </a:p>
        </p:txBody>
      </p:sp>
      <p:sp>
        <p:nvSpPr>
          <p:cNvPr id="97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pic>
        <p:nvPicPr>
          <p:cNvPr id="10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179512" y="910461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 algn="ctr">
              <a:lnSpc>
                <a:spcPct val="150000"/>
              </a:lnSpc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ESTACIÓN </a:t>
            </a:r>
            <a:r>
              <a:rPr lang="es-E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UTP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SECCIÓN TRANSVERSAL</a:t>
            </a:r>
          </a:p>
        </p:txBody>
      </p:sp>
      <p:pic>
        <p:nvPicPr>
          <p:cNvPr id="12" name="11 Imagen"/>
          <p:cNvPicPr/>
          <p:nvPr/>
        </p:nvPicPr>
        <p:blipFill>
          <a:blip r:embed="rId4" cstate="print"/>
          <a:srcRect l="7517" t="19286" r="8842" b="13799"/>
          <a:stretch>
            <a:fillRect/>
          </a:stretch>
        </p:blipFill>
        <p:spPr bwMode="auto">
          <a:xfrm>
            <a:off x="827584" y="1916832"/>
            <a:ext cx="721379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8830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CuadroTexto"/>
          <p:cNvSpPr txBox="1"/>
          <p:nvPr/>
        </p:nvSpPr>
        <p:spPr>
          <a:xfrm>
            <a:off x="35496" y="72974"/>
            <a:ext cx="7200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s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Conceptual de la estaciones </a:t>
            </a:r>
          </a:p>
        </p:txBody>
      </p:sp>
      <p:cxnSp>
        <p:nvCxnSpPr>
          <p:cNvPr id="94" name="93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9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28</a:t>
            </a:fld>
            <a:endParaRPr lang="es-ES" dirty="0"/>
          </a:p>
        </p:txBody>
      </p:sp>
      <p:sp>
        <p:nvSpPr>
          <p:cNvPr id="97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pic>
        <p:nvPicPr>
          <p:cNvPr id="10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323528" y="1412776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dirty="0" smtClean="0"/>
              <a:t>Funcionara como estación terminal lado Este y dispondrá de una estación de transferencia de pasajeros entre el Metro y el </a:t>
            </a:r>
            <a:r>
              <a:rPr lang="es-ES" sz="1600" dirty="0" err="1" smtClean="0"/>
              <a:t>Metrobus</a:t>
            </a:r>
            <a:r>
              <a:rPr lang="es-ES" sz="1600" dirty="0" smtClean="0"/>
              <a:t> en forma de isla localizada a nivel superficie por debajo del vestíbulo del metro.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dirty="0" smtClean="0"/>
              <a:t>El proyecto contempla el desvió de carácter definitivo de los 2 carriles existentes (3 a futuro) de la rama sur (sentido Este) de la Vía Panamericana para dar lugar a la estación de transferencia.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dirty="0" smtClean="0"/>
              <a:t>La estación de transferencia se desarrollarla en dos  etapas: el Proyecto contempla la construcción de la Fase 1 con 8 posiciones de parada de buses, el núcleo de escaleras de superficie a Vestíbulo lado Oeste. Y la totalidad de las obras viales del intercambiador y la relocalización de la Vía Panamericana.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dirty="0" smtClean="0"/>
              <a:t>Se contempla para una futura ampliación una segunda fase de zona paga a nivel vestíbulo (lado Este), un núcleo adicional de escaleras y 8 paradas restantes.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dirty="0" smtClean="0"/>
              <a:t>La estructura de la estación es del tipo hibrida con un pórtico central y voladizos laterales con 6 vanos de 15 m. cada uno.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s-AR" sz="16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493872" y="620688"/>
            <a:ext cx="6156256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 algn="ctr">
              <a:lnSpc>
                <a:spcPct val="150000"/>
              </a:lnSpc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ESTACIÓN NUEVO </a:t>
            </a:r>
            <a:r>
              <a:rPr lang="es-E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TOCUMEN</a:t>
            </a:r>
            <a:endPara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8830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CuadroTexto"/>
          <p:cNvSpPr txBox="1"/>
          <p:nvPr/>
        </p:nvSpPr>
        <p:spPr>
          <a:xfrm>
            <a:off x="35496" y="72974"/>
            <a:ext cx="7200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s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Conceptual de la estaciones </a:t>
            </a:r>
          </a:p>
        </p:txBody>
      </p:sp>
      <p:cxnSp>
        <p:nvCxnSpPr>
          <p:cNvPr id="94" name="93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9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29</a:t>
            </a:fld>
            <a:endParaRPr lang="es-ES" dirty="0"/>
          </a:p>
        </p:txBody>
      </p:sp>
      <p:sp>
        <p:nvSpPr>
          <p:cNvPr id="97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pic>
        <p:nvPicPr>
          <p:cNvPr id="10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120890" y="766445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 algn="ctr">
              <a:lnSpc>
                <a:spcPct val="150000"/>
              </a:lnSpc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ESTACIÓN NUEVO </a:t>
            </a:r>
            <a:r>
              <a:rPr lang="es-E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TOCUMEN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IMPLANTACIÓN</a:t>
            </a:r>
          </a:p>
        </p:txBody>
      </p:sp>
      <p:pic>
        <p:nvPicPr>
          <p:cNvPr id="13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996" y="1772816"/>
            <a:ext cx="8363476" cy="3456384"/>
          </a:xfrm>
          <a:prstGeom prst="rect">
            <a:avLst/>
          </a:prstGeom>
        </p:spPr>
      </p:pic>
      <p:pic>
        <p:nvPicPr>
          <p:cNvPr id="14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772816"/>
            <a:ext cx="836347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30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CuadroTexto"/>
          <p:cNvSpPr txBox="1"/>
          <p:nvPr/>
        </p:nvSpPr>
        <p:spPr>
          <a:xfrm>
            <a:off x="35496" y="72974"/>
            <a:ext cx="7200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s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Conceptual de la estaciones </a:t>
            </a:r>
          </a:p>
        </p:txBody>
      </p:sp>
      <p:cxnSp>
        <p:nvCxnSpPr>
          <p:cNvPr id="94" name="93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9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97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pic>
        <p:nvPicPr>
          <p:cNvPr id="10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827584" y="2028904"/>
            <a:ext cx="770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 total la las estaciones de la LÍNEA 2 responden al diseño de dos tipologías y tres casos Singulares. </a:t>
            </a:r>
          </a:p>
          <a:p>
            <a:endParaRPr lang="es-ES" dirty="0" smtClean="0"/>
          </a:p>
          <a:p>
            <a:r>
              <a:rPr lang="es-ES" b="1" dirty="0" smtClean="0"/>
              <a:t>Estaciones Tipo:</a:t>
            </a:r>
            <a:endParaRPr lang="es-AR" b="1" dirty="0" smtClean="0"/>
          </a:p>
          <a:p>
            <a:pPr lvl="0">
              <a:buFont typeface="Arial" pitchFamily="34" charset="0"/>
              <a:buChar char="•"/>
            </a:pPr>
            <a:r>
              <a:rPr lang="es-ES_tradnl" dirty="0" smtClean="0"/>
              <a:t>Estación tipo con andenes laterales y apoyo estructural central</a:t>
            </a:r>
            <a:endParaRPr lang="es-AR" dirty="0" smtClean="0"/>
          </a:p>
          <a:p>
            <a:pPr lvl="0">
              <a:buFont typeface="Arial" pitchFamily="34" charset="0"/>
              <a:buChar char="•"/>
            </a:pPr>
            <a:r>
              <a:rPr lang="es-ES_tradnl" dirty="0" smtClean="0"/>
              <a:t>Estación tipo con andenes laterales y apoyo estructural de tipo pórtico </a:t>
            </a:r>
          </a:p>
          <a:p>
            <a:pPr lvl="0">
              <a:buFont typeface="Arial" pitchFamily="34" charset="0"/>
              <a:buChar char="•"/>
            </a:pPr>
            <a:endParaRPr lang="es-AR" dirty="0" smtClean="0"/>
          </a:p>
          <a:p>
            <a:r>
              <a:rPr lang="es-ES" b="1" dirty="0" smtClean="0"/>
              <a:t>Estaciones singulares: </a:t>
            </a:r>
            <a:endParaRPr lang="es-AR" b="1" dirty="0" smtClean="0"/>
          </a:p>
          <a:p>
            <a:pPr lvl="0">
              <a:buFont typeface="Arial" pitchFamily="34" charset="0"/>
              <a:buChar char="•"/>
            </a:pPr>
            <a:r>
              <a:rPr lang="es-ES" dirty="0" smtClean="0"/>
              <a:t>San Miguelito.</a:t>
            </a:r>
            <a:endParaRPr lang="es-AR" dirty="0" smtClean="0"/>
          </a:p>
          <a:p>
            <a:pPr lvl="0">
              <a:buFont typeface="Arial" pitchFamily="34" charset="0"/>
              <a:buChar char="•"/>
            </a:pPr>
            <a:r>
              <a:rPr lang="es-ES" dirty="0" err="1" smtClean="0"/>
              <a:t>UTP</a:t>
            </a:r>
            <a:endParaRPr lang="es-AR" dirty="0" smtClean="0"/>
          </a:p>
          <a:p>
            <a:pPr lvl="0">
              <a:buFont typeface="Arial" pitchFamily="34" charset="0"/>
              <a:buChar char="•"/>
            </a:pPr>
            <a:r>
              <a:rPr lang="es-ES" dirty="0" smtClean="0"/>
              <a:t>Nuevo </a:t>
            </a:r>
            <a:r>
              <a:rPr lang="es-ES" dirty="0" err="1" smtClean="0"/>
              <a:t>Tocumen</a:t>
            </a:r>
            <a:r>
              <a:rPr lang="es-ES" dirty="0" smtClean="0"/>
              <a:t>.</a:t>
            </a:r>
            <a:endParaRPr lang="es-AR" dirty="0" smtClean="0"/>
          </a:p>
          <a:p>
            <a:endParaRPr lang="es-A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411760" y="1124744"/>
            <a:ext cx="4140032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 algn="ctr">
              <a:lnSpc>
                <a:spcPct val="150000"/>
              </a:lnSpc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3288830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CuadroTexto"/>
          <p:cNvSpPr txBox="1"/>
          <p:nvPr/>
        </p:nvSpPr>
        <p:spPr>
          <a:xfrm>
            <a:off x="35496" y="72974"/>
            <a:ext cx="7200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s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Conceptual de la estaciones </a:t>
            </a:r>
          </a:p>
        </p:txBody>
      </p:sp>
      <p:cxnSp>
        <p:nvCxnSpPr>
          <p:cNvPr id="94" name="93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9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30</a:t>
            </a:fld>
            <a:endParaRPr lang="es-ES" dirty="0"/>
          </a:p>
        </p:txBody>
      </p:sp>
      <p:sp>
        <p:nvSpPr>
          <p:cNvPr id="97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pic>
        <p:nvPicPr>
          <p:cNvPr id="10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323528" y="62068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 algn="ctr">
              <a:lnSpc>
                <a:spcPct val="150000"/>
              </a:lnSpc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ESTACIÓN NUEVO </a:t>
            </a:r>
            <a:r>
              <a:rPr lang="es-E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TOCUMEN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ESTACIÓN DE TRANSFERENCIA</a:t>
            </a:r>
          </a:p>
        </p:txBody>
      </p:sp>
      <p:pic>
        <p:nvPicPr>
          <p:cNvPr id="11" name="10 Imagen"/>
          <p:cNvPicPr/>
          <p:nvPr/>
        </p:nvPicPr>
        <p:blipFill>
          <a:blip r:embed="rId4" cstate="print"/>
          <a:srcRect l="18047" t="29537" r="18466" b="22420"/>
          <a:stretch>
            <a:fillRect/>
          </a:stretch>
        </p:blipFill>
        <p:spPr bwMode="auto">
          <a:xfrm>
            <a:off x="863589" y="1412776"/>
            <a:ext cx="712879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1835696" y="392376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PLANTA</a:t>
            </a:r>
            <a:r>
              <a:rPr lang="en-US" dirty="0" smtClean="0"/>
              <a:t>  </a:t>
            </a:r>
            <a:r>
              <a:rPr lang="en-US" dirty="0" err="1" smtClean="0"/>
              <a:t>ZONA</a:t>
            </a:r>
            <a:r>
              <a:rPr lang="en-US" dirty="0" smtClean="0"/>
              <a:t> DE </a:t>
            </a:r>
            <a:r>
              <a:rPr lang="en-US" dirty="0" err="1" smtClean="0"/>
              <a:t>PARADAS</a:t>
            </a:r>
            <a:r>
              <a:rPr lang="en-US" dirty="0" smtClean="0"/>
              <a:t> DEL </a:t>
            </a:r>
            <a:r>
              <a:rPr lang="en-US" dirty="0" err="1" smtClean="0"/>
              <a:t>METROBUS</a:t>
            </a:r>
            <a:endParaRPr lang="es-AR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915816" y="154750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PLANTA</a:t>
            </a:r>
            <a:r>
              <a:rPr lang="en-US" dirty="0" smtClean="0"/>
              <a:t> GENERAL</a:t>
            </a:r>
            <a:endParaRPr lang="es-AR" dirty="0"/>
          </a:p>
        </p:txBody>
      </p:sp>
      <p:grpSp>
        <p:nvGrpSpPr>
          <p:cNvPr id="27" name="26 Grupo"/>
          <p:cNvGrpSpPr/>
          <p:nvPr/>
        </p:nvGrpSpPr>
        <p:grpSpPr>
          <a:xfrm>
            <a:off x="1331640" y="3861048"/>
            <a:ext cx="6192688" cy="2376264"/>
            <a:chOff x="1331640" y="4005064"/>
            <a:chExt cx="6192688" cy="2376264"/>
          </a:xfrm>
        </p:grpSpPr>
        <p:pic>
          <p:nvPicPr>
            <p:cNvPr id="13" name="12 Imagen"/>
            <p:cNvPicPr/>
            <p:nvPr/>
          </p:nvPicPr>
          <p:blipFill>
            <a:blip r:embed="rId5" cstate="print"/>
            <a:srcRect l="9482" t="16726" r="24296" b="9964"/>
            <a:stretch>
              <a:fillRect/>
            </a:stretch>
          </p:blipFill>
          <p:spPr bwMode="auto">
            <a:xfrm>
              <a:off x="1331640" y="4005064"/>
              <a:ext cx="6192688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18 Llamada de nube"/>
            <p:cNvSpPr/>
            <p:nvPr/>
          </p:nvSpPr>
          <p:spPr>
            <a:xfrm>
              <a:off x="5076056" y="5085184"/>
              <a:ext cx="1296144" cy="504056"/>
            </a:xfrm>
            <a:prstGeom prst="cloudCallou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CV</a:t>
              </a:r>
              <a:endParaRPr lang="es-AR" dirty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3059832" y="5805264"/>
              <a:ext cx="2448272" cy="30777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rgbClr val="FF0000"/>
                  </a:solidFill>
                </a:rPr>
                <a:t>FUTURAS</a:t>
              </a:r>
              <a:r>
                <a:rPr lang="en-US" sz="1400" dirty="0" smtClean="0">
                  <a:solidFill>
                    <a:srgbClr val="FF0000"/>
                  </a:solidFill>
                </a:rPr>
                <a:t> </a:t>
              </a:r>
              <a:r>
                <a:rPr lang="es-AR" sz="1400" dirty="0" smtClean="0">
                  <a:solidFill>
                    <a:srgbClr val="FF0000"/>
                  </a:solidFill>
                </a:rPr>
                <a:t>EXPANSIONES</a:t>
              </a:r>
              <a:endParaRPr lang="es-AR" sz="1400" dirty="0">
                <a:solidFill>
                  <a:srgbClr val="FF0000"/>
                </a:solidFill>
              </a:endParaRPr>
            </a:p>
          </p:txBody>
        </p:sp>
        <p:sp>
          <p:nvSpPr>
            <p:cNvPr id="22" name="21 Llamada de nube"/>
            <p:cNvSpPr/>
            <p:nvPr/>
          </p:nvSpPr>
          <p:spPr>
            <a:xfrm>
              <a:off x="2267744" y="5013176"/>
              <a:ext cx="1296144" cy="504056"/>
            </a:xfrm>
            <a:prstGeom prst="cloudCallou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CV</a:t>
              </a:r>
              <a:endParaRPr lang="es-AR" dirty="0"/>
            </a:p>
          </p:txBody>
        </p:sp>
      </p:grpSp>
      <p:cxnSp>
        <p:nvCxnSpPr>
          <p:cNvPr id="24" name="23 Conector recto de flecha"/>
          <p:cNvCxnSpPr/>
          <p:nvPr/>
        </p:nvCxnSpPr>
        <p:spPr>
          <a:xfrm flipV="1">
            <a:off x="4860032" y="5373216"/>
            <a:ext cx="576064" cy="432048"/>
          </a:xfrm>
          <a:prstGeom prst="straightConnector1">
            <a:avLst/>
          </a:prstGeom>
          <a:noFill/>
          <a:ln>
            <a:solidFill>
              <a:srgbClr val="FF00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24 Conector recto de flecha"/>
          <p:cNvCxnSpPr/>
          <p:nvPr/>
        </p:nvCxnSpPr>
        <p:spPr>
          <a:xfrm flipH="1" flipV="1">
            <a:off x="3131840" y="5301208"/>
            <a:ext cx="360040" cy="432048"/>
          </a:xfrm>
          <a:prstGeom prst="straightConnector1">
            <a:avLst/>
          </a:prstGeom>
          <a:noFill/>
          <a:ln>
            <a:solidFill>
              <a:srgbClr val="FF00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288830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CuadroTexto"/>
          <p:cNvSpPr txBox="1"/>
          <p:nvPr/>
        </p:nvSpPr>
        <p:spPr>
          <a:xfrm>
            <a:off x="35496" y="72974"/>
            <a:ext cx="7200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s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Conceptual de la estaciones </a:t>
            </a:r>
          </a:p>
        </p:txBody>
      </p:sp>
      <p:cxnSp>
        <p:nvCxnSpPr>
          <p:cNvPr id="94" name="93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9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31</a:t>
            </a:fld>
            <a:endParaRPr lang="es-ES" dirty="0"/>
          </a:p>
        </p:txBody>
      </p:sp>
      <p:sp>
        <p:nvSpPr>
          <p:cNvPr id="97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pic>
        <p:nvPicPr>
          <p:cNvPr id="10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1457868" y="766445"/>
            <a:ext cx="615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 algn="ctr">
              <a:lnSpc>
                <a:spcPct val="150000"/>
              </a:lnSpc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ESTACIÓN NUEVO TOCUMEN VESTIBULO</a:t>
            </a:r>
          </a:p>
        </p:txBody>
      </p:sp>
      <p:grpSp>
        <p:nvGrpSpPr>
          <p:cNvPr id="20" name="19 Grupo"/>
          <p:cNvGrpSpPr/>
          <p:nvPr/>
        </p:nvGrpSpPr>
        <p:grpSpPr>
          <a:xfrm>
            <a:off x="1295636" y="1772816"/>
            <a:ext cx="6480720" cy="4190072"/>
            <a:chOff x="1331640" y="1772816"/>
            <a:chExt cx="6480720" cy="4190072"/>
          </a:xfrm>
        </p:grpSpPr>
        <p:pic>
          <p:nvPicPr>
            <p:cNvPr id="11" name="Imagen 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1640" y="1772816"/>
              <a:ext cx="6480720" cy="4190072"/>
            </a:xfrm>
            <a:prstGeom prst="rect">
              <a:avLst/>
            </a:prstGeom>
          </p:spPr>
        </p:pic>
        <p:sp>
          <p:nvSpPr>
            <p:cNvPr id="12" name="11 CuadroTexto"/>
            <p:cNvSpPr txBox="1"/>
            <p:nvPr/>
          </p:nvSpPr>
          <p:spPr>
            <a:xfrm>
              <a:off x="1691680" y="4797152"/>
              <a:ext cx="2232248" cy="338554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EXPANSION </a:t>
              </a:r>
              <a:r>
                <a:rPr lang="en-US" sz="1600" dirty="0" err="1" smtClean="0"/>
                <a:t>FUTURA</a:t>
              </a:r>
              <a:endParaRPr lang="es-AR" sz="1600" dirty="0"/>
            </a:p>
          </p:txBody>
        </p:sp>
        <p:sp>
          <p:nvSpPr>
            <p:cNvPr id="14" name="13 Llamada de nube"/>
            <p:cNvSpPr/>
            <p:nvPr/>
          </p:nvSpPr>
          <p:spPr>
            <a:xfrm>
              <a:off x="3059832" y="3717032"/>
              <a:ext cx="1584176" cy="936104"/>
            </a:xfrm>
            <a:prstGeom prst="cloudCallou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s-AR" dirty="0"/>
            </a:p>
          </p:txBody>
        </p:sp>
        <p:cxnSp>
          <p:nvCxnSpPr>
            <p:cNvPr id="13" name="12 Conector recto de flecha"/>
            <p:cNvCxnSpPr/>
            <p:nvPr/>
          </p:nvCxnSpPr>
          <p:spPr>
            <a:xfrm flipV="1">
              <a:off x="3491880" y="4221088"/>
              <a:ext cx="360040" cy="720080"/>
            </a:xfrm>
            <a:prstGeom prst="straightConnector1">
              <a:avLst/>
            </a:prstGeom>
            <a:noFill/>
            <a:ln>
              <a:solidFill>
                <a:srgbClr val="FFC00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3288830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CuadroTexto"/>
          <p:cNvSpPr txBox="1"/>
          <p:nvPr/>
        </p:nvSpPr>
        <p:spPr>
          <a:xfrm>
            <a:off x="35496" y="72974"/>
            <a:ext cx="7200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s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Conceptual de la estaciones </a:t>
            </a:r>
          </a:p>
        </p:txBody>
      </p:sp>
      <p:cxnSp>
        <p:nvCxnSpPr>
          <p:cNvPr id="94" name="93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9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32</a:t>
            </a:fld>
            <a:endParaRPr lang="es-ES" dirty="0"/>
          </a:p>
        </p:txBody>
      </p:sp>
      <p:sp>
        <p:nvSpPr>
          <p:cNvPr id="97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pic>
        <p:nvPicPr>
          <p:cNvPr id="10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1259632" y="766445"/>
            <a:ext cx="615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 algn="ctr">
              <a:lnSpc>
                <a:spcPct val="150000"/>
              </a:lnSpc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ESTACIÓN NUEVO </a:t>
            </a:r>
            <a:r>
              <a:rPr lang="es-E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TOCUMEN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ANDENES</a:t>
            </a:r>
          </a:p>
        </p:txBody>
      </p:sp>
      <p:pic>
        <p:nvPicPr>
          <p:cNvPr id="11" name="Imagen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1677221"/>
            <a:ext cx="6336704" cy="420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30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CuadroTexto"/>
          <p:cNvSpPr txBox="1"/>
          <p:nvPr/>
        </p:nvSpPr>
        <p:spPr>
          <a:xfrm>
            <a:off x="35496" y="72974"/>
            <a:ext cx="7200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s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Conceptual de la estaciones </a:t>
            </a:r>
          </a:p>
        </p:txBody>
      </p:sp>
      <p:cxnSp>
        <p:nvCxnSpPr>
          <p:cNvPr id="94" name="93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9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33</a:t>
            </a:fld>
            <a:endParaRPr lang="es-ES" dirty="0"/>
          </a:p>
        </p:txBody>
      </p:sp>
      <p:sp>
        <p:nvSpPr>
          <p:cNvPr id="97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pic>
        <p:nvPicPr>
          <p:cNvPr id="10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356485" y="620689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 algn="ctr">
              <a:lnSpc>
                <a:spcPct val="150000"/>
              </a:lnSpc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ESTACIÓN NUEVO </a:t>
            </a:r>
            <a:r>
              <a:rPr lang="es-E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TOCUMEN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971550" lvl="1" indent="-514350" algn="ctr">
              <a:lnSpc>
                <a:spcPct val="150000"/>
              </a:lnSpc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SECCIÓN TRANSVERSAL   A - A</a:t>
            </a:r>
          </a:p>
        </p:txBody>
      </p:sp>
      <p:pic>
        <p:nvPicPr>
          <p:cNvPr id="11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5516" y="2463316"/>
            <a:ext cx="8562859" cy="29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30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CuadroTexto"/>
          <p:cNvSpPr txBox="1"/>
          <p:nvPr/>
        </p:nvSpPr>
        <p:spPr>
          <a:xfrm>
            <a:off x="35496" y="72974"/>
            <a:ext cx="7200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s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Conceptual de la estaciones </a:t>
            </a:r>
          </a:p>
        </p:txBody>
      </p:sp>
      <p:cxnSp>
        <p:nvCxnSpPr>
          <p:cNvPr id="94" name="93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9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34</a:t>
            </a:fld>
            <a:endParaRPr lang="es-ES" dirty="0"/>
          </a:p>
        </p:txBody>
      </p:sp>
      <p:sp>
        <p:nvSpPr>
          <p:cNvPr id="97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pic>
        <p:nvPicPr>
          <p:cNvPr id="10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395536" y="620689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 algn="ctr">
              <a:lnSpc>
                <a:spcPct val="150000"/>
              </a:lnSpc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ESTACIÓN NUEVO </a:t>
            </a:r>
            <a:r>
              <a:rPr lang="es-E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TOCUMEN</a:t>
            </a:r>
            <a:endPara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71550" lvl="1" indent="-514350" algn="ctr">
              <a:lnSpc>
                <a:spcPct val="150000"/>
              </a:lnSpc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SECCIÓN TRANSVERSAL  B - B</a:t>
            </a:r>
          </a:p>
        </p:txBody>
      </p:sp>
      <p:pic>
        <p:nvPicPr>
          <p:cNvPr id="12" name="Imagen 1"/>
          <p:cNvPicPr>
            <a:picLocks noChangeAspect="1"/>
          </p:cNvPicPr>
          <p:nvPr/>
        </p:nvPicPr>
        <p:blipFill rotWithShape="1">
          <a:blip r:embed="rId4" cstate="print"/>
          <a:srcRect l="4851" r="9387"/>
          <a:stretch/>
        </p:blipFill>
        <p:spPr>
          <a:xfrm>
            <a:off x="563115" y="2060848"/>
            <a:ext cx="794576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30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93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9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35</a:t>
            </a:fld>
            <a:endParaRPr lang="es-ES" dirty="0"/>
          </a:p>
        </p:txBody>
      </p:sp>
      <p:sp>
        <p:nvSpPr>
          <p:cNvPr id="97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pic>
        <p:nvPicPr>
          <p:cNvPr id="10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323528" y="1052736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b="1" dirty="0" smtClean="0"/>
              <a:t>Los diseños conceptuales de los planos  son solamente ilustrativos.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s-ES" sz="16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dirty="0" smtClean="0"/>
              <a:t>Las estaciones deberán tener un aspecto abierto para permitir la entrada de luz natural, y una buena ventilación natural pero suficientemente resguardado, para asegurar una efectiva protección del sol y lluvia, considerando las condiciones climáticas extremas de la Ciudad de Panamá.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s-ES" sz="16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dirty="0" smtClean="0"/>
              <a:t>El diseño arquitectónico de las estaciones deberá combinar con el tipo de arquitectura utilizado en las estaciones elevadas de la  L1 como para mantener una imagen que identifique al metro.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s-ES" sz="16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dirty="0" smtClean="0"/>
              <a:t>Para la L2 se podrán seguir lineamientos estéticos y de expresión arquitectónica resolviendo adecuadamente la integración urbana de la estación con su entorno, por medio de un carácter de estación lo mas “liviana” posible.</a:t>
            </a:r>
            <a:endParaRPr lang="es-AR" sz="16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s-AR" sz="16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s-ES" sz="1600" dirty="0" smtClean="0"/>
          </a:p>
        </p:txBody>
      </p:sp>
      <p:sp>
        <p:nvSpPr>
          <p:cNvPr id="12" name="11 Rectángulo"/>
          <p:cNvSpPr/>
          <p:nvPr/>
        </p:nvSpPr>
        <p:spPr>
          <a:xfrm>
            <a:off x="251520" y="0"/>
            <a:ext cx="590135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71550" lvl="1" indent="-514350">
              <a:lnSpc>
                <a:spcPct val="150000"/>
              </a:lnSpc>
            </a:pPr>
            <a:r>
              <a:rPr lang="es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 CUBIERTAS  Y CERRAMIENTOS LATERALES</a:t>
            </a:r>
            <a:endParaRPr lang="es-AR" sz="2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8830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93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9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36</a:t>
            </a:fld>
            <a:endParaRPr lang="es-ES" dirty="0"/>
          </a:p>
        </p:txBody>
      </p:sp>
      <p:sp>
        <p:nvSpPr>
          <p:cNvPr id="97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pic>
        <p:nvPicPr>
          <p:cNvPr id="10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 descr="C:\Users\user\Downloads\proyectos_imagenes_imagen_50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908720"/>
            <a:ext cx="345638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 descr="C:\Users\user\Downloads\proyectos_imagenes_imagen_505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908720"/>
            <a:ext cx="352839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 descr="C:\Users\user\Downloads\proyectos_imagenes_imagen_505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813513"/>
            <a:ext cx="35283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5 Imagen" descr="C:\Users\user\Downloads\proyectos_imagenes_imagen_506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3807" y="3717032"/>
            <a:ext cx="3380601" cy="261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Rectángulo"/>
          <p:cNvSpPr/>
          <p:nvPr/>
        </p:nvSpPr>
        <p:spPr>
          <a:xfrm>
            <a:off x="251520" y="0"/>
            <a:ext cx="590135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71550" lvl="1" indent="-514350">
              <a:lnSpc>
                <a:spcPct val="150000"/>
              </a:lnSpc>
            </a:pPr>
            <a:r>
              <a:rPr lang="es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 CUBIERTAS  Y CERRAMIENTOS LATERALES</a:t>
            </a:r>
            <a:endParaRPr lang="es-AR" sz="2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8830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93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9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37</a:t>
            </a:fld>
            <a:endParaRPr lang="es-ES" dirty="0"/>
          </a:p>
        </p:txBody>
      </p:sp>
      <p:sp>
        <p:nvSpPr>
          <p:cNvPr id="97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pic>
        <p:nvPicPr>
          <p:cNvPr id="10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323528" y="620688"/>
            <a:ext cx="849694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PA" sz="1600" b="1" dirty="0" smtClean="0"/>
              <a:t>Objetivos de la calidad de los materiales</a:t>
            </a:r>
            <a:endParaRPr lang="es-AR" sz="1600" dirty="0" smtClean="0"/>
          </a:p>
          <a:p>
            <a:pPr lvl="1">
              <a:buFont typeface="Arial" pitchFamily="34" charset="0"/>
              <a:buChar char="•"/>
            </a:pPr>
            <a:r>
              <a:rPr lang="es-ES" sz="1600" dirty="0" smtClean="0"/>
              <a:t>Seguridad</a:t>
            </a:r>
          </a:p>
          <a:p>
            <a:pPr lvl="1">
              <a:buFont typeface="Arial" pitchFamily="34" charset="0"/>
              <a:buChar char="•"/>
            </a:pPr>
            <a:r>
              <a:rPr lang="es-ES" sz="1600" dirty="0" smtClean="0"/>
              <a:t>Durabilidad</a:t>
            </a:r>
          </a:p>
          <a:p>
            <a:pPr lvl="1">
              <a:buFont typeface="Arial" pitchFamily="34" charset="0"/>
              <a:buChar char="•"/>
            </a:pPr>
            <a:r>
              <a:rPr lang="es-ES" sz="1600" dirty="0" smtClean="0"/>
              <a:t>Estéticamente agradable </a:t>
            </a:r>
          </a:p>
          <a:p>
            <a:pPr lvl="1">
              <a:buFont typeface="Arial" pitchFamily="34" charset="0"/>
              <a:buChar char="•"/>
            </a:pPr>
            <a:r>
              <a:rPr lang="es-ES" sz="1600" dirty="0" smtClean="0"/>
              <a:t>Fácil mantenimiento y reparación</a:t>
            </a:r>
          </a:p>
          <a:p>
            <a:pPr lvl="1">
              <a:buFont typeface="Arial" pitchFamily="34" charset="0"/>
              <a:buChar char="•"/>
            </a:pPr>
            <a:r>
              <a:rPr lang="es-ES" sz="1600" dirty="0" smtClean="0"/>
              <a:t>Resistencia al Vandalismo</a:t>
            </a:r>
          </a:p>
          <a:p>
            <a:pPr lvl="1"/>
            <a:endParaRPr lang="es-ES" sz="1400" dirty="0" smtClean="0"/>
          </a:p>
          <a:p>
            <a:pPr lvl="1"/>
            <a:endParaRPr lang="es-ES" sz="1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b="1" dirty="0" smtClean="0"/>
              <a:t>Acabados (a modo de ejemplo y sujetos a aprobación en los diseños):</a:t>
            </a:r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s-ES" sz="1600" b="1" dirty="0" smtClean="0"/>
              <a:t>Concreto a la Vista: </a:t>
            </a:r>
            <a:r>
              <a:rPr lang="es-ES" sz="1400" dirty="0" smtClean="0"/>
              <a:t>(</a:t>
            </a:r>
            <a:r>
              <a:rPr lang="es-ES" sz="1600" dirty="0" smtClean="0"/>
              <a:t>acabado con el sistema de pintura a base de </a:t>
            </a:r>
            <a:r>
              <a:rPr lang="es-ES" sz="1600" dirty="0" err="1" smtClean="0"/>
              <a:t>copolimeros</a:t>
            </a:r>
            <a:r>
              <a:rPr lang="es-ES" sz="1600" dirty="0" smtClean="0"/>
              <a:t> de acrilato de vinilo en solvente, en color similar al concreto).</a:t>
            </a:r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s-ES" sz="1600" b="1" dirty="0" smtClean="0"/>
              <a:t>Pisos: </a:t>
            </a:r>
            <a:r>
              <a:rPr lang="es-ES" sz="1600" dirty="0" smtClean="0"/>
              <a:t>baldosas de granito prefabricado o de terrazo, poliuretano para transito intenso en las líneas de seguridad, cerámicas.</a:t>
            </a:r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s-ES" sz="1600" b="1" dirty="0" smtClean="0"/>
              <a:t>Revestimiento de paredes: </a:t>
            </a:r>
            <a:r>
              <a:rPr lang="es-ES" sz="1600" dirty="0" smtClean="0"/>
              <a:t>laminas metálicas esmaltadas,  mosaicos vitrificados, baldosas esmaltadas.</a:t>
            </a:r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s-ES" sz="1600" b="1" dirty="0" smtClean="0"/>
              <a:t>Cubiertas de techo principal y segundario: </a:t>
            </a:r>
            <a:r>
              <a:rPr lang="es-ES" sz="1600" dirty="0" smtClean="0"/>
              <a:t>paneles continuos de lamina de aluminio, paneles aislantes en lamina de aluminio.</a:t>
            </a:r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s-ES" sz="1600" b="1" dirty="0" smtClean="0"/>
              <a:t>Tuberías y ductos para Instalaciones y servicios:  </a:t>
            </a:r>
            <a:r>
              <a:rPr lang="es-ES" sz="1600" dirty="0" smtClean="0"/>
              <a:t>deberán estar ocultos (tuberías y ductos no a la vista) e inaccesibles al pasajero.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51520" y="0"/>
            <a:ext cx="3628173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71550" lvl="1" indent="-514350">
              <a:lnSpc>
                <a:spcPct val="150000"/>
              </a:lnSpc>
            </a:pPr>
            <a:r>
              <a:rPr lang="es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Materiales y acabados</a:t>
            </a:r>
            <a:endParaRPr lang="es-AR" sz="2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8830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93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9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38</a:t>
            </a:fld>
            <a:endParaRPr lang="es-ES" dirty="0"/>
          </a:p>
        </p:txBody>
      </p:sp>
      <p:sp>
        <p:nvSpPr>
          <p:cNvPr id="97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pic>
        <p:nvPicPr>
          <p:cNvPr id="10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323528" y="1196752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dirty="0" smtClean="0"/>
              <a:t>El PROYECTO contempla la reconstrucción de todas las instalaciones y elementos de la vía pública afectados por las obras, dotar de todas las facilidades necesarias para optimizar los accesos al Metro y mejorar la calidad urbana del entorno de las estaciones, como parte de los beneficios a los vecinos.</a:t>
            </a:r>
          </a:p>
          <a:p>
            <a:pPr>
              <a:lnSpc>
                <a:spcPct val="150000"/>
              </a:lnSpc>
            </a:pPr>
            <a:endParaRPr lang="es-ES" sz="16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dirty="0" smtClean="0"/>
              <a:t>La SMP preparará  diseños conceptuales del urbanismo alrededor de cada una de las estaciones , que serán entregados previamente a la etapa de diseño, en los cuales se identificarán cotas de los principales elementos y su geometría, para lograr el correcto diseño y construcción de la relocalización y soterramientos de servicios, llegadas de escaleras, ascensores, paradas de buses y otras instalaciones.</a:t>
            </a:r>
          </a:p>
          <a:p>
            <a:pPr>
              <a:lnSpc>
                <a:spcPct val="150000"/>
              </a:lnSpc>
            </a:pPr>
            <a:endParaRPr lang="es-ES" sz="16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dirty="0" smtClean="0"/>
              <a:t>Se establecerá una previsión presupuestaria y un listado de precios unitarios para la ejecución de los trabajos de mejoramiento.</a:t>
            </a:r>
            <a:endParaRPr lang="es-AR" sz="1600" dirty="0"/>
          </a:p>
        </p:txBody>
      </p:sp>
      <p:sp>
        <p:nvSpPr>
          <p:cNvPr id="12" name="11 Rectángulo"/>
          <p:cNvSpPr/>
          <p:nvPr/>
        </p:nvSpPr>
        <p:spPr>
          <a:xfrm>
            <a:off x="251520" y="0"/>
            <a:ext cx="390158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71550" lvl="1" indent="-514350">
              <a:lnSpc>
                <a:spcPct val="150000"/>
              </a:lnSpc>
            </a:pPr>
            <a:r>
              <a:rPr lang="es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Restitución de Superficie</a:t>
            </a:r>
          </a:p>
        </p:txBody>
      </p:sp>
    </p:spTree>
    <p:extLst>
      <p:ext uri="{BB962C8B-B14F-4D97-AF65-F5344CB8AC3E}">
        <p14:creationId xmlns:p14="http://schemas.microsoft.com/office/powerpoint/2010/main" val="3288830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Conector recto"/>
          <p:cNvCxnSpPr/>
          <p:nvPr/>
        </p:nvCxnSpPr>
        <p:spPr>
          <a:xfrm>
            <a:off x="179512" y="9807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 Título"/>
          <p:cNvSpPr>
            <a:spLocks noGrp="1"/>
          </p:cNvSpPr>
          <p:nvPr>
            <p:ph type="ctrTitle"/>
          </p:nvPr>
        </p:nvSpPr>
        <p:spPr>
          <a:xfrm>
            <a:off x="824533" y="2321446"/>
            <a:ext cx="7772400" cy="1899642"/>
          </a:xfrm>
        </p:spPr>
        <p:txBody>
          <a:bodyPr>
            <a:normAutofit fontScale="90000"/>
          </a:bodyPr>
          <a:lstStyle/>
          <a:p>
            <a:r>
              <a:rPr lang="es-ES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 </a:t>
            </a:r>
            <a:br>
              <a:rPr lang="es-ES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su atención</a:t>
            </a:r>
            <a:endParaRPr lang="es-ES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270000"/>
            <a:ext cx="126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12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21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39</a:t>
            </a:fld>
            <a:endParaRPr lang="es-ES" dirty="0"/>
          </a:p>
        </p:txBody>
      </p:sp>
      <p:sp>
        <p:nvSpPr>
          <p:cNvPr id="22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694915" y="414556"/>
            <a:ext cx="6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Anotar el título del tema que está siendo explicado</a:t>
            </a:r>
          </a:p>
        </p:txBody>
      </p:sp>
    </p:spTree>
    <p:extLst>
      <p:ext uri="{BB962C8B-B14F-4D97-AF65-F5344CB8AC3E}">
        <p14:creationId xmlns:p14="http://schemas.microsoft.com/office/powerpoint/2010/main" val="56961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CuadroTexto"/>
          <p:cNvSpPr txBox="1"/>
          <p:nvPr/>
        </p:nvSpPr>
        <p:spPr>
          <a:xfrm>
            <a:off x="179512" y="0"/>
            <a:ext cx="7776000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s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Conceptual de la estaciones </a:t>
            </a:r>
          </a:p>
        </p:txBody>
      </p:sp>
      <p:cxnSp>
        <p:nvCxnSpPr>
          <p:cNvPr id="94" name="93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9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97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pic>
        <p:nvPicPr>
          <p:cNvPr id="10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187624" y="1052736"/>
            <a:ext cx="66967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Características generales de las estaciones .</a:t>
            </a:r>
          </a:p>
          <a:p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Elevadas con dos niveles (Vestíbulo y Anden)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Longitud general de andén: 94 m.</a:t>
            </a:r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Distancia entre andenes: 7,76 m. ( estaciones de andenes laterales)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Distancia de la nariz del anden al eje de vía 1,545 m.</a:t>
            </a:r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Distancia de riel a andén acabado: 1,09 m. </a:t>
            </a:r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Ancho mínimo libre de andén desde el borde: 3,60 m (a ampliable en función de la demanda de usuarios, el nivel de servicio y la evacuación para casos de emergencia).</a:t>
            </a:r>
          </a:p>
          <a:p>
            <a:endParaRPr lang="es-AR" dirty="0" smtClean="0"/>
          </a:p>
          <a:p>
            <a:r>
              <a:rPr lang="es-ES" b="1" dirty="0" smtClean="0"/>
              <a:t>Condicionantes de diseño.</a:t>
            </a:r>
          </a:p>
          <a:p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Cota del alineamiento.</a:t>
            </a:r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Rapidez en el método y materiales constructivos.</a:t>
            </a:r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Ancho disponible en superficie.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Conexión con otros modos de transporte</a:t>
            </a:r>
            <a:endParaRPr lang="es-AR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88830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CuadroTexto"/>
          <p:cNvSpPr txBox="1"/>
          <p:nvPr/>
        </p:nvSpPr>
        <p:spPr>
          <a:xfrm>
            <a:off x="720000" y="692696"/>
            <a:ext cx="777600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lnSpc>
                <a:spcPct val="150000"/>
              </a:lnSpc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LISTADO DE ESTACIONES</a:t>
            </a:r>
          </a:p>
        </p:txBody>
      </p:sp>
      <p:cxnSp>
        <p:nvCxnSpPr>
          <p:cNvPr id="94" name="93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9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5</a:t>
            </a:fld>
            <a:endParaRPr lang="es-ES" dirty="0"/>
          </a:p>
        </p:txBody>
      </p:sp>
      <p:sp>
        <p:nvSpPr>
          <p:cNvPr id="97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pic>
        <p:nvPicPr>
          <p:cNvPr id="10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109246"/>
              </p:ext>
            </p:extLst>
          </p:nvPr>
        </p:nvGraphicFramePr>
        <p:xfrm>
          <a:off x="755576" y="1594719"/>
          <a:ext cx="7885003" cy="4354560"/>
        </p:xfrm>
        <a:graphic>
          <a:graphicData uri="http://schemas.openxmlformats.org/drawingml/2006/table">
            <a:tbl>
              <a:tblPr/>
              <a:tblGrid>
                <a:gridCol w="465215"/>
                <a:gridCol w="1830898"/>
                <a:gridCol w="813732"/>
                <a:gridCol w="2322922"/>
                <a:gridCol w="2452236"/>
              </a:tblGrid>
              <a:tr h="481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latin typeface="Calibri"/>
                          <a:ea typeface="Calibri"/>
                          <a:cs typeface="Times New Roman"/>
                        </a:rPr>
                        <a:t>No.</a:t>
                      </a:r>
                      <a:endParaRPr lang="es-A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latin typeface="Calibri"/>
                          <a:ea typeface="Calibri"/>
                          <a:cs typeface="Times New Roman"/>
                        </a:rPr>
                        <a:t>Nombre</a:t>
                      </a:r>
                      <a:endParaRPr lang="es-A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>
                          <a:latin typeface="Calibri"/>
                          <a:ea typeface="Calibri"/>
                          <a:cs typeface="Times New Roman"/>
                        </a:rPr>
                        <a:t>PK</a:t>
                      </a:r>
                      <a:br>
                        <a:rPr lang="es-ES" sz="1300" b="1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s-ES" sz="1300">
                          <a:latin typeface="Calibri"/>
                          <a:ea typeface="Calibri"/>
                          <a:cs typeface="Times New Roman"/>
                        </a:rPr>
                        <a:t>(al eje)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>
                          <a:latin typeface="Calibri"/>
                          <a:ea typeface="Calibri"/>
                          <a:cs typeface="Times New Roman"/>
                        </a:rPr>
                        <a:t>Tipología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>
                          <a:latin typeface="Calibri"/>
                          <a:ea typeface="Calibri"/>
                          <a:cs typeface="Times New Roman"/>
                        </a:rPr>
                        <a:t>Eje Vial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Arial"/>
                        </a:rPr>
                        <a:t>San Miguelito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Arial"/>
                        </a:rPr>
                        <a:t>0+430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latin typeface="Calibri"/>
                          <a:ea typeface="Calibri"/>
                          <a:cs typeface="Times New Roman"/>
                        </a:rPr>
                        <a:t>SINGULAR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latin typeface="Calibri"/>
                          <a:ea typeface="Calibri"/>
                          <a:cs typeface="Times New Roman"/>
                        </a:rPr>
                        <a:t>Av. Domingo Díaz (Lateral)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Arial"/>
                        </a:rPr>
                        <a:t>Paraíso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Arial"/>
                        </a:rPr>
                        <a:t>1+205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latin typeface="Calibri"/>
                          <a:ea typeface="Calibri"/>
                          <a:cs typeface="Times New Roman"/>
                        </a:rPr>
                        <a:t>Apoyo sobre pilares centrales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latin typeface="Calibri"/>
                          <a:ea typeface="Calibri"/>
                          <a:cs typeface="Times New Roman"/>
                        </a:rPr>
                        <a:t>Av. Domingo Díaz (Lateral)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Arial"/>
                        </a:rPr>
                        <a:t>Cincuentenario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Arial"/>
                        </a:rPr>
                        <a:t>2+040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latin typeface="Calibri"/>
                          <a:ea typeface="Calibri"/>
                          <a:cs typeface="Times New Roman"/>
                        </a:rPr>
                        <a:t>Apoyo sobre pilares centrales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latin typeface="Calibri"/>
                          <a:ea typeface="Calibri"/>
                          <a:cs typeface="Times New Roman"/>
                        </a:rPr>
                        <a:t>Av. Domingo Díaz (Lateral)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Arial"/>
                        </a:rPr>
                        <a:t>Villa Lucre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Arial"/>
                        </a:rPr>
                        <a:t>3+395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latin typeface="Calibri"/>
                          <a:ea typeface="Calibri"/>
                          <a:cs typeface="Times New Roman"/>
                        </a:rPr>
                        <a:t>Apoyo sobre pilares centrales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latin typeface="Calibri"/>
                          <a:ea typeface="Calibri"/>
                          <a:cs typeface="Times New Roman"/>
                        </a:rPr>
                        <a:t>Av. Domingo Díaz (Lateral)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Arial"/>
                        </a:rPr>
                        <a:t>El Crisol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Arial"/>
                        </a:rPr>
                        <a:t>4+695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latin typeface="Calibri"/>
                          <a:ea typeface="Calibri"/>
                          <a:cs typeface="Times New Roman"/>
                        </a:rPr>
                        <a:t>Apoyo sobre pórtico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latin typeface="Calibri"/>
                          <a:ea typeface="Calibri"/>
                          <a:cs typeface="Times New Roman"/>
                        </a:rPr>
                        <a:t>Av. Domingo Díaz (Central)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Arial"/>
                        </a:rPr>
                        <a:t>Brisas del Golf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Arial"/>
                        </a:rPr>
                        <a:t>6+195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latin typeface="Calibri"/>
                          <a:ea typeface="Calibri"/>
                          <a:cs typeface="Times New Roman"/>
                        </a:rPr>
                        <a:t>Apoyo sobre pórtico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latin typeface="Calibri"/>
                          <a:ea typeface="Calibri"/>
                          <a:cs typeface="Times New Roman"/>
                        </a:rPr>
                        <a:t>Av. Domingo Díaz (Central)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Arial"/>
                        </a:rPr>
                        <a:t>Los Pueblos – Metromall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Arial"/>
                        </a:rPr>
                        <a:t>7+075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latin typeface="Calibri"/>
                          <a:ea typeface="Calibri"/>
                          <a:cs typeface="Times New Roman"/>
                        </a:rPr>
                        <a:t>Apoyo sobre pórtico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latin typeface="Calibri"/>
                          <a:ea typeface="Calibri"/>
                          <a:cs typeface="Times New Roman"/>
                        </a:rPr>
                        <a:t>Av. Domingo Díaz (Central)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Arial"/>
                        </a:rPr>
                        <a:t>San Antonio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Arial"/>
                        </a:rPr>
                        <a:t>8+005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latin typeface="Calibri"/>
                          <a:ea typeface="Calibri"/>
                          <a:cs typeface="Times New Roman"/>
                        </a:rPr>
                        <a:t>Apoyo sobre pórtico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latin typeface="Calibri"/>
                          <a:ea typeface="Calibri"/>
                          <a:cs typeface="Times New Roman"/>
                        </a:rPr>
                        <a:t>Av. Domingo Díaz (Central)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Arial"/>
                        </a:rPr>
                        <a:t>Pedregal – Las Acacias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Arial"/>
                        </a:rPr>
                        <a:t>9+570</a:t>
                      </a:r>
                      <a:endParaRPr lang="es-A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latin typeface="Calibri"/>
                          <a:ea typeface="Calibri"/>
                          <a:cs typeface="Times New Roman"/>
                        </a:rPr>
                        <a:t>Apoyo sobre pilares centrales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Calibri"/>
                          <a:ea typeface="Calibri"/>
                          <a:cs typeface="Times New Roman"/>
                        </a:rPr>
                        <a:t>Av. Domingo Díaz </a:t>
                      </a:r>
                      <a:r>
                        <a:rPr lang="es-ES" sz="1300" dirty="0" smtClean="0">
                          <a:latin typeface="Calibri"/>
                          <a:ea typeface="Calibri"/>
                          <a:cs typeface="Times New Roman"/>
                        </a:rPr>
                        <a:t>(Lateral)</a:t>
                      </a:r>
                      <a:endParaRPr lang="es-A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Arial"/>
                        </a:rPr>
                        <a:t>Don Bosco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Arial"/>
                        </a:rPr>
                        <a:t>10+550</a:t>
                      </a:r>
                      <a:endParaRPr lang="es-A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latin typeface="Calibri"/>
                          <a:ea typeface="Calibri"/>
                          <a:cs typeface="Times New Roman"/>
                        </a:rPr>
                        <a:t>Apoyo sobre pilares centrales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latin typeface="Calibri"/>
                          <a:ea typeface="Calibri"/>
                          <a:cs typeface="Times New Roman"/>
                        </a:rPr>
                        <a:t>Av. Domingo Díaz (Lateral)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Arial"/>
                        </a:rPr>
                        <a:t>UTP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Arial"/>
                        </a:rPr>
                        <a:t>12+280</a:t>
                      </a:r>
                      <a:endParaRPr lang="es-A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latin typeface="Calibri"/>
                          <a:ea typeface="Calibri"/>
                          <a:cs typeface="Times New Roman"/>
                        </a:rPr>
                        <a:t>SINGULAR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latin typeface="Calibri"/>
                          <a:ea typeface="Calibri"/>
                          <a:cs typeface="Times New Roman"/>
                        </a:rPr>
                        <a:t>Av. Domingo Díaz (Semi Central)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Arial"/>
                        </a:rPr>
                        <a:t>Mañanitas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Arial"/>
                        </a:rPr>
                        <a:t>13+750</a:t>
                      </a:r>
                      <a:endParaRPr lang="es-A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latin typeface="Calibri"/>
                          <a:ea typeface="Calibri"/>
                          <a:cs typeface="Times New Roman"/>
                        </a:rPr>
                        <a:t>Apoyo sobre pilares centrales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latin typeface="Calibri"/>
                          <a:ea typeface="Calibri"/>
                          <a:cs typeface="Times New Roman"/>
                        </a:rPr>
                        <a:t>Vía Panamericana (Central)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Arial"/>
                        </a:rPr>
                        <a:t>Hospital del Este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Arial"/>
                        </a:rPr>
                        <a:t>15+535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latin typeface="Calibri"/>
                          <a:ea typeface="Calibri"/>
                          <a:cs typeface="Times New Roman"/>
                        </a:rPr>
                        <a:t>Apoyo sobre pilares centrales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latin typeface="Calibri"/>
                          <a:ea typeface="Calibri"/>
                          <a:cs typeface="Times New Roman"/>
                        </a:rPr>
                        <a:t>Vía Panamericana (Central)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Arial"/>
                        </a:rPr>
                        <a:t>Altos de Tocumen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Arial"/>
                        </a:rPr>
                        <a:t>17+425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latin typeface="Calibri"/>
                          <a:ea typeface="Calibri"/>
                          <a:cs typeface="Times New Roman"/>
                        </a:rPr>
                        <a:t>Apoyo sobre pilares centrales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latin typeface="Calibri"/>
                          <a:ea typeface="Calibri"/>
                          <a:cs typeface="Times New Roman"/>
                        </a:rPr>
                        <a:t>Vía Panamericana (Central)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Arial"/>
                        </a:rPr>
                        <a:t>La Doña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Arial"/>
                        </a:rPr>
                        <a:t>18+540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latin typeface="Calibri"/>
                          <a:ea typeface="Calibri"/>
                          <a:cs typeface="Times New Roman"/>
                        </a:rPr>
                        <a:t>Apoyo sobre pilares centrales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latin typeface="Calibri"/>
                          <a:ea typeface="Calibri"/>
                          <a:cs typeface="Times New Roman"/>
                        </a:rPr>
                        <a:t>Vía Panamericana (Central)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es-A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Arial"/>
                        </a:rPr>
                        <a:t>Nuevo </a:t>
                      </a:r>
                      <a:r>
                        <a:rPr lang="es-ES" sz="1300" dirty="0" err="1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Arial"/>
                        </a:rPr>
                        <a:t>Tocumen</a:t>
                      </a:r>
                      <a:endParaRPr lang="es-A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Arial"/>
                        </a:rPr>
                        <a:t>20+440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latin typeface="Calibri"/>
                          <a:ea typeface="Calibri"/>
                          <a:cs typeface="Times New Roman"/>
                        </a:rPr>
                        <a:t>PARTICULAR</a:t>
                      </a:r>
                      <a:endParaRPr lang="es-A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latin typeface="Calibri"/>
                          <a:ea typeface="Calibri"/>
                          <a:cs typeface="Times New Roman"/>
                        </a:rPr>
                        <a:t>Vía Panamericana (</a:t>
                      </a:r>
                      <a:r>
                        <a:rPr lang="es-ES" sz="1300" dirty="0" err="1">
                          <a:latin typeface="Calibri"/>
                          <a:ea typeface="Calibri"/>
                          <a:cs typeface="Times New Roman"/>
                        </a:rPr>
                        <a:t>Semi</a:t>
                      </a:r>
                      <a:r>
                        <a:rPr lang="es-ES" sz="1300" dirty="0">
                          <a:latin typeface="Calibri"/>
                          <a:ea typeface="Calibri"/>
                          <a:cs typeface="Times New Roman"/>
                        </a:rPr>
                        <a:t> Central)</a:t>
                      </a:r>
                      <a:endParaRPr lang="es-A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706" marR="88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179512" y="0"/>
            <a:ext cx="7776000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s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Conceptual de la estaciones </a:t>
            </a:r>
          </a:p>
        </p:txBody>
      </p:sp>
    </p:spTree>
    <p:extLst>
      <p:ext uri="{BB962C8B-B14F-4D97-AF65-F5344CB8AC3E}">
        <p14:creationId xmlns:p14="http://schemas.microsoft.com/office/powerpoint/2010/main" val="3288830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CuadroTexto"/>
          <p:cNvSpPr txBox="1"/>
          <p:nvPr/>
        </p:nvSpPr>
        <p:spPr>
          <a:xfrm>
            <a:off x="35496" y="72974"/>
            <a:ext cx="7200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s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Conceptual de la estaciones </a:t>
            </a:r>
          </a:p>
        </p:txBody>
      </p:sp>
      <p:cxnSp>
        <p:nvCxnSpPr>
          <p:cNvPr id="94" name="93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9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97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pic>
        <p:nvPicPr>
          <p:cNvPr id="10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655676" y="2708920"/>
            <a:ext cx="489654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 smtClean="0"/>
              <a:t>DE </a:t>
            </a:r>
            <a:r>
              <a:rPr lang="en-US" sz="2800" b="1" dirty="0" err="1" smtClean="0"/>
              <a:t>APOYO</a:t>
            </a:r>
            <a:r>
              <a:rPr lang="en-US" sz="2800" b="1" dirty="0" smtClean="0"/>
              <a:t> CENTRAL</a:t>
            </a:r>
            <a:endParaRPr lang="es-AR" sz="2800" b="1" dirty="0" smtClean="0"/>
          </a:p>
          <a:p>
            <a:pPr lvl="0" algn="ctr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 smtClean="0"/>
              <a:t>DE </a:t>
            </a:r>
            <a:r>
              <a:rPr lang="en-US" sz="2800" b="1" dirty="0" err="1" smtClean="0"/>
              <a:t>DOBLE</a:t>
            </a:r>
            <a:r>
              <a:rPr lang="en-US" sz="2800" b="1" dirty="0" smtClean="0"/>
              <a:t> PORTICO</a:t>
            </a:r>
            <a:endParaRPr lang="es-AR" sz="2800" dirty="0" smtClean="0"/>
          </a:p>
          <a:p>
            <a:endParaRPr lang="es-AR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025820" y="1268760"/>
            <a:ext cx="6156256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 algn="ctr">
              <a:lnSpc>
                <a:spcPct val="150000"/>
              </a:lnSpc>
            </a:pP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ESTACIONES TIPO:</a:t>
            </a:r>
          </a:p>
        </p:txBody>
      </p:sp>
    </p:spTree>
    <p:extLst>
      <p:ext uri="{BB962C8B-B14F-4D97-AF65-F5344CB8AC3E}">
        <p14:creationId xmlns:p14="http://schemas.microsoft.com/office/powerpoint/2010/main" val="3288830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CuadroTexto"/>
          <p:cNvSpPr txBox="1"/>
          <p:nvPr/>
        </p:nvSpPr>
        <p:spPr>
          <a:xfrm>
            <a:off x="35496" y="72974"/>
            <a:ext cx="7200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s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Conceptual de la estaciones </a:t>
            </a:r>
          </a:p>
        </p:txBody>
      </p:sp>
      <p:cxnSp>
        <p:nvCxnSpPr>
          <p:cNvPr id="94" name="93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9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97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pic>
        <p:nvPicPr>
          <p:cNvPr id="10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251520" y="1916832"/>
            <a:ext cx="849694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/>
              <a:t>Apoyan sobre nivel superficie sobre dos pilas centrales hermanadas  con unos voladizos laterales de unos 15 m a cada lado.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/>
              <a:t>Las pilas con sus capiteles serán ejecutados longitudinalmente mediante 6 vanos de aproximadamente 15m.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/>
              <a:t>Concepto similar a las estaciones elevadas de la Línea 1.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/>
              <a:t>Tipología apta para  las estaciones localizadas sobre los laterales del Corredor Domingo Díaz  y para el centro del Corredor de la Vía Panamericana.</a:t>
            </a:r>
            <a:endParaRPr lang="es-AR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259632" y="982469"/>
            <a:ext cx="615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 algn="ctr">
              <a:lnSpc>
                <a:spcPct val="150000"/>
              </a:lnSpc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ESTACIÓN TIPO SOBRE APOYO CENTRAL</a:t>
            </a:r>
          </a:p>
        </p:txBody>
      </p:sp>
    </p:spTree>
    <p:extLst>
      <p:ext uri="{BB962C8B-B14F-4D97-AF65-F5344CB8AC3E}">
        <p14:creationId xmlns:p14="http://schemas.microsoft.com/office/powerpoint/2010/main" val="3288830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CuadroTexto"/>
          <p:cNvSpPr txBox="1"/>
          <p:nvPr/>
        </p:nvSpPr>
        <p:spPr>
          <a:xfrm>
            <a:off x="35496" y="72974"/>
            <a:ext cx="7200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s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Conceptual de la estaciones </a:t>
            </a:r>
          </a:p>
        </p:txBody>
      </p:sp>
      <p:cxnSp>
        <p:nvCxnSpPr>
          <p:cNvPr id="94" name="93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9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8</a:t>
            </a:fld>
            <a:endParaRPr lang="es-ES" dirty="0"/>
          </a:p>
        </p:txBody>
      </p:sp>
      <p:sp>
        <p:nvSpPr>
          <p:cNvPr id="97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pic>
        <p:nvPicPr>
          <p:cNvPr id="10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1619672" y="363573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SECCIÓN TÍPICA ( implantación lateral en Av. Domingo Díaz)</a:t>
            </a:r>
            <a:endParaRPr lang="es-AR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187624" y="550421"/>
            <a:ext cx="615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 algn="ctr">
              <a:lnSpc>
                <a:spcPct val="150000"/>
              </a:lnSpc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ESTACIÓN TIPO SOBRE APOYO CENTRAL</a:t>
            </a:r>
          </a:p>
        </p:txBody>
      </p:sp>
      <p:pic>
        <p:nvPicPr>
          <p:cNvPr id="16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334" y="4005064"/>
            <a:ext cx="6974018" cy="2376264"/>
          </a:xfrm>
          <a:prstGeom prst="rect">
            <a:avLst/>
          </a:prstGeom>
        </p:spPr>
      </p:pic>
      <p:pic>
        <p:nvPicPr>
          <p:cNvPr id="18" name="Imagen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1484784"/>
            <a:ext cx="5256584" cy="2165388"/>
          </a:xfrm>
          <a:prstGeom prst="rect">
            <a:avLst/>
          </a:prstGeom>
        </p:spPr>
      </p:pic>
      <p:sp>
        <p:nvSpPr>
          <p:cNvPr id="19" name="18 CuadroTexto"/>
          <p:cNvSpPr txBox="1"/>
          <p:nvPr/>
        </p:nvSpPr>
        <p:spPr>
          <a:xfrm>
            <a:off x="1691680" y="1115452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SECCIÓN TÍPICA ( implantación central  en Vía Panamericana)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88830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174779" y="666031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CuadroTexto"/>
          <p:cNvSpPr txBox="1"/>
          <p:nvPr/>
        </p:nvSpPr>
        <p:spPr>
          <a:xfrm>
            <a:off x="35496" y="72974"/>
            <a:ext cx="7200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s-E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Conceptual de la estaciones </a:t>
            </a:r>
          </a:p>
        </p:txBody>
      </p:sp>
      <p:cxnSp>
        <p:nvCxnSpPr>
          <p:cNvPr id="94" name="93 Conector recto"/>
          <p:cNvCxnSpPr/>
          <p:nvPr/>
        </p:nvCxnSpPr>
        <p:spPr>
          <a:xfrm>
            <a:off x="179512" y="6381328"/>
            <a:ext cx="87849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3 Marcador de fecha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296144" cy="365125"/>
          </a:xfrm>
        </p:spPr>
        <p:txBody>
          <a:bodyPr/>
          <a:lstStyle/>
          <a:p>
            <a:r>
              <a:rPr lang="es-ES" dirty="0" smtClean="0"/>
              <a:t>Septiembre 2014</a:t>
            </a:r>
            <a:endParaRPr lang="es-ES" dirty="0"/>
          </a:p>
        </p:txBody>
      </p:sp>
      <p:sp>
        <p:nvSpPr>
          <p:cNvPr id="9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26155" y="6381328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9</a:t>
            </a:fld>
            <a:endParaRPr lang="es-ES" dirty="0"/>
          </a:p>
        </p:txBody>
      </p:sp>
      <p:sp>
        <p:nvSpPr>
          <p:cNvPr id="97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5125"/>
          </a:xfrm>
        </p:spPr>
        <p:txBody>
          <a:bodyPr/>
          <a:lstStyle/>
          <a:p>
            <a:pPr algn="l"/>
            <a:r>
              <a:rPr lang="es-ES" dirty="0" smtClean="0"/>
              <a:t>Gobierno de la República de Panamá - Línea </a:t>
            </a:r>
            <a:r>
              <a:rPr lang="es-ES" dirty="0"/>
              <a:t>2</a:t>
            </a:r>
            <a:r>
              <a:rPr lang="es-ES" dirty="0" smtClean="0"/>
              <a:t> del Metro de Panamá</a:t>
            </a:r>
            <a:endParaRPr lang="es-ES" dirty="0"/>
          </a:p>
        </p:txBody>
      </p:sp>
      <p:pic>
        <p:nvPicPr>
          <p:cNvPr id="10" name="Picture 4" descr="http://www.minsa.gob.pa/sites/all/themes/minsa/images/gobierno_nacional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108000"/>
            <a:ext cx="954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323528" y="1340768"/>
            <a:ext cx="8496944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s-ES" sz="1600" dirty="0" smtClean="0"/>
              <a:t>Apoyan sobre nivel superficie con pórticos dobles  de 15 m. de luz o más (dependiendo de estructuras laterales de vialidad) con una única pila central sobre el  eje del corredor vial y las pilas laterales por fuera de la calzada (de 3 carriles por sentido)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s-ES" sz="1600" dirty="0" smtClean="0"/>
              <a:t>Los pórticos serán ejecutados longitudinalmente mediante 6 vanos de aproximadamente 15m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s-ES" sz="1600" dirty="0" smtClean="0"/>
              <a:t>Tipología apta para  las estaciones localizadas en el centro del Corredor Domingo Díaz por la restricción de espacio en el centro de la calzada.</a:t>
            </a:r>
            <a:endParaRPr lang="es-AR" sz="16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419872" y="335699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SECCION</a:t>
            </a:r>
            <a:r>
              <a:rPr lang="en-US" b="1" dirty="0" smtClean="0"/>
              <a:t> </a:t>
            </a:r>
            <a:r>
              <a:rPr lang="en-US" b="1" dirty="0" err="1" smtClean="0"/>
              <a:t>TIPICA</a:t>
            </a:r>
            <a:endParaRPr lang="es-AR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493872" y="766445"/>
            <a:ext cx="6156256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 algn="ctr">
              <a:lnSpc>
                <a:spcPct val="150000"/>
              </a:lnSpc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ESTACIÓN TIPO DE DOBLE PÓRTICO</a:t>
            </a:r>
          </a:p>
        </p:txBody>
      </p:sp>
      <p:pic>
        <p:nvPicPr>
          <p:cNvPr id="16" name="Imagen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0603" y="3861048"/>
            <a:ext cx="4902794" cy="248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30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Presentació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 Presentación</Template>
  <TotalTime>1732</TotalTime>
  <Words>2738</Words>
  <Application>Microsoft Office PowerPoint</Application>
  <PresentationFormat>Presentación en pantalla (4:3)</PresentationFormat>
  <Paragraphs>391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Modelo Presentación</vt:lpstr>
      <vt:lpstr> Reunión previa y de homologación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 por su atención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Servicios  de ingeniería de diseño, construcción de las obras civiles, instalaciones auxiliares de línea y estaciones, suministro e instalación del sistema integral ferroviario que incluye el material rodante y  puesta en marcha de la Línea 2 del Metro de Panamá  Reunión previa y de homologación</dc:title>
  <dc:creator>DELL</dc:creator>
  <cp:lastModifiedBy>Ciro Limone</cp:lastModifiedBy>
  <cp:revision>107</cp:revision>
  <cp:lastPrinted>2014-10-01T00:28:13Z</cp:lastPrinted>
  <dcterms:created xsi:type="dcterms:W3CDTF">2014-09-18T14:23:54Z</dcterms:created>
  <dcterms:modified xsi:type="dcterms:W3CDTF">2014-10-03T14:49:35Z</dcterms:modified>
</cp:coreProperties>
</file>