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92" r:id="rId2"/>
    <p:sldId id="294" r:id="rId3"/>
    <p:sldId id="309" r:id="rId4"/>
    <p:sldId id="310" r:id="rId5"/>
    <p:sldId id="311" r:id="rId6"/>
    <p:sldId id="313" r:id="rId7"/>
    <p:sldId id="312" r:id="rId8"/>
    <p:sldId id="316" r:id="rId9"/>
    <p:sldId id="314" r:id="rId10"/>
    <p:sldId id="315" r:id="rId11"/>
    <p:sldId id="308" r:id="rId12"/>
  </p:sldIdLst>
  <p:sldSz cx="9144000" cy="6858000" type="screen4x3"/>
  <p:notesSz cx="68580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99"/>
    <a:srgbClr val="FFFFCC"/>
    <a:srgbClr val="33CCCC"/>
    <a:srgbClr val="00CC66"/>
    <a:srgbClr val="FF33CC"/>
    <a:srgbClr val="00FF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84615" autoAdjust="0"/>
  </p:normalViewPr>
  <p:slideViewPr>
    <p:cSldViewPr>
      <p:cViewPr>
        <p:scale>
          <a:sx n="66" d="100"/>
          <a:sy n="66" d="100"/>
        </p:scale>
        <p:origin x="-2940" y="-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2A14E-AC02-45E5-B77F-B477FA0F8C9F}" type="datetimeFigureOut">
              <a:rPr lang="es-ES" smtClean="0"/>
              <a:t>03/10/2014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3880E-113A-439C-8088-8EB88C7BC9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6096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98D60-E3A2-4FB3-839B-3EFC75643F11}" type="datetimeFigureOut">
              <a:rPr lang="es-ES" smtClean="0"/>
              <a:pPr/>
              <a:t>03/10/2014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30FA8-CFAC-43FF-BA6B-0CA44571A44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uadroTexto"/>
          <p:cNvSpPr txBox="1"/>
          <p:nvPr userDrawn="1"/>
        </p:nvSpPr>
        <p:spPr>
          <a:xfrm rot="19800000">
            <a:off x="1035151" y="2695225"/>
            <a:ext cx="72538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000" b="1" baseline="0" dirty="0" smtClean="0">
                <a:solidFill>
                  <a:schemeClr val="bg1">
                    <a:lumMod val="65000"/>
                  </a:schemeClr>
                </a:solidFill>
              </a:rPr>
              <a:t>DOCUMENTO SÓLO INFORMATIVO QUE NO CONSTITUYE NI FORMA PARTE DE LOS PLIEGOS DE LICITACIÓN</a:t>
            </a:r>
            <a:endParaRPr lang="es-ES" sz="30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0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 Título"/>
          <p:cNvSpPr>
            <a:spLocks noGrp="1"/>
          </p:cNvSpPr>
          <p:nvPr>
            <p:ph type="ctrTitle"/>
          </p:nvPr>
        </p:nvSpPr>
        <p:spPr>
          <a:xfrm>
            <a:off x="743662" y="3140968"/>
            <a:ext cx="7772400" cy="576000"/>
          </a:xfrm>
        </p:spPr>
        <p:txBody>
          <a:bodyPr>
            <a:normAutofit fontScale="90000"/>
          </a:bodyPr>
          <a:lstStyle/>
          <a:p>
            <a:r>
              <a:rPr lang="es-PA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PA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PA" sz="4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de Control de Accesos y Detección de Intrusos (SCADI)</a:t>
            </a:r>
            <a:r>
              <a:rPr lang="es-PA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PA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31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Septiembre 2014</a:t>
            </a:r>
            <a:endParaRPr lang="es-ES" dirty="0"/>
          </a:p>
        </p:txBody>
      </p:sp>
      <p:sp>
        <p:nvSpPr>
          <p:cNvPr id="21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</a:t>
            </a:fld>
            <a:endParaRPr lang="es-ES" dirty="0"/>
          </a:p>
        </p:txBody>
      </p:sp>
      <p:sp>
        <p:nvSpPr>
          <p:cNvPr id="22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339752" y="6381328"/>
            <a:ext cx="4644640" cy="365125"/>
          </a:xfrm>
        </p:spPr>
        <p:txBody>
          <a:bodyPr/>
          <a:lstStyle/>
          <a:p>
            <a:r>
              <a:rPr lang="es-ES" b="1" dirty="0" smtClean="0"/>
              <a:t>Línea </a:t>
            </a:r>
            <a:r>
              <a:rPr lang="es-ES" b="1" dirty="0"/>
              <a:t>2</a:t>
            </a:r>
            <a:r>
              <a:rPr lang="es-ES" b="1" dirty="0" smtClean="0"/>
              <a:t> del Metro de Panamá</a:t>
            </a:r>
            <a:endParaRPr lang="es-ES" b="1" dirty="0"/>
          </a:p>
        </p:txBody>
      </p:sp>
      <p:cxnSp>
        <p:nvCxnSpPr>
          <p:cNvPr id="23" name="22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5940416" y="5373160"/>
            <a:ext cx="2520000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s-P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02-10-2014</a:t>
            </a:r>
            <a:endParaRPr lang="es-E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34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Octubre 2014</a:t>
            </a:r>
            <a:endParaRPr lang="es-ES" dirty="0"/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10</a:t>
            </a:fld>
            <a:endParaRPr lang="es-ES" dirty="0"/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r>
              <a:rPr lang="es-ES" dirty="0" smtClean="0"/>
              <a:t>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452467" y="1584176"/>
            <a:ext cx="8507288" cy="558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Terminal de Administración en EAO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Terminal de Supervisión en CCO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Terminal para Video Vigilancia en sala de guardia del Patio.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Terminal de Administración (secundaria) en Zona de Patio y Talleres de Línea 2.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603896" y="764704"/>
            <a:ext cx="6171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Terminales de Operación</a:t>
            </a:r>
            <a:endParaRPr lang="es-ES" sz="36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SCADI</a:t>
            </a:r>
          </a:p>
        </p:txBody>
      </p:sp>
    </p:spTree>
    <p:extLst>
      <p:ext uri="{BB962C8B-B14F-4D97-AF65-F5344CB8AC3E}">
        <p14:creationId xmlns:p14="http://schemas.microsoft.com/office/powerpoint/2010/main" val="13033991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0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Conector recto"/>
          <p:cNvCxnSpPr/>
          <p:nvPr/>
        </p:nvCxnSpPr>
        <p:spPr>
          <a:xfrm>
            <a:off x="179512" y="9807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 Título"/>
          <p:cNvSpPr>
            <a:spLocks noGrp="1"/>
          </p:cNvSpPr>
          <p:nvPr>
            <p:ph type="ctrTitle"/>
          </p:nvPr>
        </p:nvSpPr>
        <p:spPr>
          <a:xfrm>
            <a:off x="824533" y="2321446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es-ES" sz="60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 </a:t>
            </a:r>
            <a:br>
              <a:rPr lang="es-ES" sz="60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60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su atención!</a:t>
            </a:r>
            <a:endParaRPr lang="es-ES" sz="6000" b="1" i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12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Octubre2014</a:t>
            </a:r>
            <a:endParaRPr lang="es-ES" dirty="0"/>
          </a:p>
        </p:txBody>
      </p:sp>
      <p:sp>
        <p:nvSpPr>
          <p:cNvPr id="21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11</a:t>
            </a:fld>
            <a:endParaRPr lang="es-ES" dirty="0"/>
          </a:p>
        </p:txBody>
      </p:sp>
      <p:sp>
        <p:nvSpPr>
          <p:cNvPr id="22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r>
              <a:rPr lang="es-ES" dirty="0" smtClean="0"/>
              <a:t>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694915" y="414556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SCADI</a:t>
            </a:r>
          </a:p>
        </p:txBody>
      </p:sp>
    </p:spTree>
    <p:extLst>
      <p:ext uri="{BB962C8B-B14F-4D97-AF65-F5344CB8AC3E}">
        <p14:creationId xmlns:p14="http://schemas.microsoft.com/office/powerpoint/2010/main" val="56961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Octubre 2014</a:t>
            </a:r>
            <a:endParaRPr lang="es-ES" dirty="0"/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2</a:t>
            </a:fld>
            <a:endParaRPr lang="es-ES" dirty="0"/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r>
              <a:rPr lang="es-ES" dirty="0" smtClean="0"/>
              <a:t>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452467" y="1340768"/>
            <a:ext cx="8229600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s-E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de Accesos y Asistencia</a:t>
            </a:r>
          </a:p>
          <a:p>
            <a:pPr marL="1314450" lvl="2" indent="-457200">
              <a:lnSpc>
                <a:spcPct val="120000"/>
              </a:lnSpc>
              <a:buFont typeface="+mj-lt"/>
              <a:buAutoNum type="romanUcPeriod"/>
            </a:pPr>
            <a:r>
              <a:rPr lang="es-ES" sz="2200" dirty="0" smtClean="0"/>
              <a:t>Estaciones</a:t>
            </a:r>
          </a:p>
          <a:p>
            <a:pPr marL="1314450" lvl="2" indent="-457200">
              <a:lnSpc>
                <a:spcPct val="120000"/>
              </a:lnSpc>
              <a:buFont typeface="+mj-lt"/>
              <a:buAutoNum type="romanUcPeriod"/>
            </a:pPr>
            <a:r>
              <a:rPr lang="es-ES" sz="2200" dirty="0" smtClean="0"/>
              <a:t>Edificios Administrativos y Auxiliares</a:t>
            </a:r>
          </a:p>
          <a:p>
            <a:pPr marL="1314450" lvl="2" indent="-457200">
              <a:lnSpc>
                <a:spcPct val="120000"/>
              </a:lnSpc>
              <a:buFont typeface="+mj-lt"/>
              <a:buAutoNum type="romanUcPeriod"/>
            </a:pPr>
            <a:r>
              <a:rPr lang="es-ES" sz="2200" dirty="0" smtClean="0"/>
              <a:t>Talleres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romanUcPeriod"/>
            </a:pPr>
            <a:r>
              <a:rPr lang="es-E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Detección de intrusos</a:t>
            </a:r>
          </a:p>
          <a:p>
            <a:pPr marL="1314450" lvl="2" indent="-457200">
              <a:lnSpc>
                <a:spcPct val="120000"/>
              </a:lnSpc>
              <a:buFont typeface="+mj-lt"/>
              <a:buAutoNum type="romanUcPeriod"/>
            </a:pPr>
            <a:r>
              <a:rPr lang="es-ES" sz="2200" dirty="0" smtClean="0"/>
              <a:t>Estaciones</a:t>
            </a:r>
          </a:p>
          <a:p>
            <a:pPr marL="1314450" lvl="2" indent="-457200">
              <a:lnSpc>
                <a:spcPct val="120000"/>
              </a:lnSpc>
              <a:buFont typeface="+mj-lt"/>
              <a:buAutoNum type="romanUcPeriod"/>
            </a:pPr>
            <a:r>
              <a:rPr lang="es-ES" sz="2200" dirty="0" smtClean="0"/>
              <a:t>Perímetro </a:t>
            </a:r>
            <a:r>
              <a:rPr lang="es-ES" sz="2200" dirty="0"/>
              <a:t>de Patio y Talleres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romanUcPeriod"/>
            </a:pPr>
            <a:r>
              <a:rPr lang="es-E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 Vigilancia</a:t>
            </a:r>
          </a:p>
          <a:p>
            <a:pPr marL="1314450" lvl="2" indent="-457200">
              <a:lnSpc>
                <a:spcPct val="120000"/>
              </a:lnSpc>
              <a:buFont typeface="+mj-lt"/>
              <a:buAutoNum type="romanUcPeriod"/>
            </a:pPr>
            <a:r>
              <a:rPr lang="es-ES" sz="2200" dirty="0" smtClean="0"/>
              <a:t>Perímetro de Patio y Talleres </a:t>
            </a:r>
          </a:p>
          <a:p>
            <a:pPr marL="1314450" lvl="2" indent="-457200">
              <a:lnSpc>
                <a:spcPct val="120000"/>
              </a:lnSpc>
              <a:buFont typeface="+mj-lt"/>
              <a:buAutoNum type="romanUcPeriod"/>
            </a:pPr>
            <a:r>
              <a:rPr lang="es-ES" sz="2200" dirty="0" smtClean="0"/>
              <a:t>Interiores de Edificios Administrativos, Auxiliares, y Talleres</a:t>
            </a:r>
          </a:p>
          <a:p>
            <a:pPr marL="1314450" lvl="2" indent="-457200">
              <a:lnSpc>
                <a:spcPct val="120000"/>
              </a:lnSpc>
              <a:buFont typeface="+mj-lt"/>
              <a:buAutoNum type="romanUcPeriod"/>
            </a:pPr>
            <a:r>
              <a:rPr lang="es-ES" sz="2200" dirty="0" smtClean="0"/>
              <a:t>Áreas abiertas en Patio y Talleres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001193" y="692696"/>
            <a:ext cx="5307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COMPONENTES</a:t>
            </a:r>
            <a:endParaRPr lang="es-ES" sz="36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SCADI</a:t>
            </a:r>
          </a:p>
        </p:txBody>
      </p:sp>
    </p:spTree>
    <p:extLst>
      <p:ext uri="{BB962C8B-B14F-4D97-AF65-F5344CB8AC3E}">
        <p14:creationId xmlns:p14="http://schemas.microsoft.com/office/powerpoint/2010/main" val="35985392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Octubre 2014</a:t>
            </a:r>
            <a:endParaRPr lang="es-ES" dirty="0"/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3</a:t>
            </a:fld>
            <a:endParaRPr lang="es-ES" dirty="0"/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r>
              <a:rPr lang="es-ES" dirty="0" smtClean="0"/>
              <a:t>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452467" y="1268760"/>
            <a:ext cx="8507288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Arquitectura Centralizada/Distribuida</a:t>
            </a:r>
          </a:p>
          <a:p>
            <a:pPr marL="1314450" lvl="2" indent="-457200">
              <a:buFont typeface="+mj-lt"/>
              <a:buAutoNum type="romanUcPeriod"/>
            </a:pPr>
            <a:r>
              <a:rPr lang="es-ES" sz="1800" dirty="0" smtClean="0"/>
              <a:t>Servidores y Puesto de Administración Central en el EAO</a:t>
            </a:r>
          </a:p>
          <a:p>
            <a:pPr marL="1314450" lvl="2" indent="-457200">
              <a:buFont typeface="+mj-lt"/>
              <a:buAutoNum type="romanUcPeriod"/>
            </a:pPr>
            <a:r>
              <a:rPr lang="es-ES" sz="1800" dirty="0" smtClean="0"/>
              <a:t>Control local en estaciones (integrable con SCADA)</a:t>
            </a:r>
          </a:p>
          <a:p>
            <a:pPr marL="1314450" lvl="2" indent="-457200">
              <a:buFont typeface="+mj-lt"/>
              <a:buAutoNum type="romanUcPeriod"/>
            </a:pPr>
            <a:r>
              <a:rPr lang="es-ES" sz="1800" dirty="0" smtClean="0"/>
              <a:t>Puesto de Administración para Patio y Talleres de L2 (en caso de fallas)</a:t>
            </a:r>
          </a:p>
          <a:p>
            <a:pPr marL="1314450" lvl="2" indent="-457200">
              <a:buFont typeface="+mj-lt"/>
              <a:buAutoNum type="romanUcPeriod"/>
            </a:pPr>
            <a:r>
              <a:rPr lang="es-ES" sz="1800" dirty="0" smtClean="0"/>
              <a:t>Sistemas periféricos autónomos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romanUcPeriod"/>
            </a:pP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Integración de control de acceso e ingreso a sistema de transporte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romanUcPeriod"/>
            </a:pPr>
            <a:r>
              <a:rPr lang="es-E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Interconexión a través  de Red Troncal de Fibra </a:t>
            </a: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Óptica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romanUcPeriod"/>
            </a:pP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Operación en Emergencias</a:t>
            </a:r>
          </a:p>
          <a:p>
            <a:pPr marL="1314450" lvl="2" indent="-457200">
              <a:buFont typeface="+mj-lt"/>
              <a:buAutoNum type="romanUcPeriod"/>
            </a:pPr>
            <a:r>
              <a:rPr lang="es-ES" sz="1800" dirty="0" smtClean="0"/>
              <a:t>Fail-Safe para evitar obstaculizar evacuaciones</a:t>
            </a:r>
          </a:p>
          <a:p>
            <a:pPr marL="1314450" lvl="2" indent="-457200">
              <a:buFont typeface="+mj-lt"/>
              <a:buAutoNum type="romanUcPeriod"/>
            </a:pPr>
            <a:r>
              <a:rPr lang="es-ES" sz="1800" dirty="0" smtClean="0"/>
              <a:t>Capacidad de mando desde estación para deshabilitar componentes</a:t>
            </a:r>
          </a:p>
          <a:p>
            <a:pPr marL="1314450" lvl="2" indent="-457200">
              <a:buFont typeface="+mj-lt"/>
              <a:buAutoNum type="romanUcPeriod"/>
            </a:pPr>
            <a:r>
              <a:rPr lang="es-ES" sz="1800" dirty="0" smtClean="0"/>
              <a:t>Barras anti-pánico</a:t>
            </a:r>
            <a:endParaRPr lang="es-ES" sz="18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603896" y="666031"/>
            <a:ext cx="6171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Funcionamiento y Arquitectura</a:t>
            </a:r>
            <a:endParaRPr lang="es-ES" sz="36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SCADI</a:t>
            </a:r>
          </a:p>
        </p:txBody>
      </p:sp>
    </p:spTree>
    <p:extLst>
      <p:ext uri="{BB962C8B-B14F-4D97-AF65-F5344CB8AC3E}">
        <p14:creationId xmlns:p14="http://schemas.microsoft.com/office/powerpoint/2010/main" val="17664154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Octubre 2014</a:t>
            </a:r>
            <a:endParaRPr lang="es-ES" dirty="0"/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4</a:t>
            </a:fld>
            <a:endParaRPr lang="es-ES" dirty="0"/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r>
              <a:rPr lang="es-ES" dirty="0" smtClean="0"/>
              <a:t>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452467" y="1556792"/>
            <a:ext cx="8507288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Font typeface="+mj-lt"/>
              <a:buAutoNum type="romanUcPeriod"/>
            </a:pPr>
            <a:r>
              <a:rPr lang="es-E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Estaciones</a:t>
            </a:r>
          </a:p>
          <a:p>
            <a:pPr marL="1314450" lvl="2" indent="-457200">
              <a:buFont typeface="+mj-lt"/>
              <a:buAutoNum type="romanUcPeriod"/>
            </a:pPr>
            <a:r>
              <a:rPr lang="es-E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de asistencia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sz="2200" dirty="0" smtClean="0"/>
              <a:t>Relojes de marcación (integrables con control de acceso)</a:t>
            </a:r>
          </a:p>
          <a:p>
            <a:pPr marL="1314450" lvl="2" indent="-457200">
              <a:buFont typeface="+mj-lt"/>
              <a:buAutoNum type="romanUcPeriod"/>
            </a:pPr>
            <a:r>
              <a:rPr lang="es-E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de accesos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sz="2200" dirty="0"/>
              <a:t>C</a:t>
            </a:r>
            <a:r>
              <a:rPr lang="es-ES" sz="2200" dirty="0" smtClean="0"/>
              <a:t>uartos operativos 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sz="2200" dirty="0" smtClean="0"/>
              <a:t>Salas técnicas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sz="2200" dirty="0" smtClean="0"/>
              <a:t>Acceso a viaducto</a:t>
            </a:r>
          </a:p>
          <a:p>
            <a:pPr marL="1314450" lvl="2" indent="-457200">
              <a:buFont typeface="+mj-lt"/>
              <a:buAutoNum type="romanUcPeriod"/>
            </a:pPr>
            <a:r>
              <a:rPr lang="es-E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Detección de Intrusos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sz="2200" dirty="0" smtClean="0"/>
              <a:t>Cuartos operativos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sz="2200" dirty="0" smtClean="0"/>
              <a:t>Acceso a viaducto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603896" y="838453"/>
            <a:ext cx="6171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Áreas de Funcionamiento</a:t>
            </a:r>
            <a:endParaRPr lang="es-ES" sz="36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SCADI</a:t>
            </a:r>
          </a:p>
        </p:txBody>
      </p:sp>
    </p:spTree>
    <p:extLst>
      <p:ext uri="{BB962C8B-B14F-4D97-AF65-F5344CB8AC3E}">
        <p14:creationId xmlns:p14="http://schemas.microsoft.com/office/powerpoint/2010/main" val="19488639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Octubre 2014</a:t>
            </a:r>
            <a:endParaRPr lang="es-ES" dirty="0"/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5</a:t>
            </a:fld>
            <a:endParaRPr lang="es-ES" dirty="0"/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r>
              <a:rPr lang="es-ES" dirty="0" smtClean="0"/>
              <a:t>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452467" y="1340768"/>
            <a:ext cx="8507288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GDP (Gestión de Patio)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de asistencia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Relojes de marcación (integrables con control de acceso)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de accesos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Entrada a dependencias principales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Salas técnicas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Almacenes, pequeños talleres, entradas principales, etc. 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 Vigilancia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Entradas / Salidas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Zonas  de Pasillos de accesos a cuartos técnicos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603896" y="666031"/>
            <a:ext cx="6171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Áreas de Funcionamiento</a:t>
            </a:r>
            <a:endParaRPr lang="es-ES" sz="36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SCADI</a:t>
            </a:r>
          </a:p>
        </p:txBody>
      </p:sp>
    </p:spTree>
    <p:extLst>
      <p:ext uri="{BB962C8B-B14F-4D97-AF65-F5344CB8AC3E}">
        <p14:creationId xmlns:p14="http://schemas.microsoft.com/office/powerpoint/2010/main" val="20782933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Octubre 2014</a:t>
            </a:r>
            <a:endParaRPr lang="es-ES" dirty="0"/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6</a:t>
            </a:fld>
            <a:endParaRPr lang="es-ES" dirty="0"/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r>
              <a:rPr lang="es-ES" dirty="0" smtClean="0"/>
              <a:t>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452467" y="1196752"/>
            <a:ext cx="850728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Talleres de Mantenimiento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de asistencia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/>
              <a:t>Relojes de marcación (integrables con control de acceso</a:t>
            </a:r>
            <a:r>
              <a:rPr lang="es-ES" dirty="0" smtClean="0"/>
              <a:t>)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</a:t>
            </a: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accesos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/>
              <a:t>Entrada a dependencias principales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/>
              <a:t>Salas </a:t>
            </a:r>
            <a:r>
              <a:rPr lang="es-ES" dirty="0" smtClean="0"/>
              <a:t>técnicas</a:t>
            </a:r>
            <a:endParaRPr lang="es-ES" dirty="0"/>
          </a:p>
          <a:p>
            <a:pPr marL="1771650" lvl="3" indent="-457200">
              <a:buFont typeface="+mj-lt"/>
              <a:buAutoNum type="romanUcPeriod"/>
            </a:pPr>
            <a:r>
              <a:rPr lang="es-ES" dirty="0"/>
              <a:t>Almacenes, pequeños talleres, entradas principales, etc</a:t>
            </a:r>
            <a:r>
              <a:rPr lang="es-ES" dirty="0" smtClean="0"/>
              <a:t>.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 Vigilancia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Entrada/Salida 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Accesos a cuartos técnicos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Zona de trabajo de  los trenes </a:t>
            </a:r>
          </a:p>
          <a:p>
            <a:pPr marL="1771650" lvl="3" indent="-457200">
              <a:lnSpc>
                <a:spcPct val="150000"/>
              </a:lnSpc>
              <a:buFont typeface="+mj-lt"/>
              <a:buAutoNum type="romanUcPeriod"/>
            </a:pPr>
            <a:endParaRPr lang="es-E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7250" lvl="2" indent="0">
              <a:lnSpc>
                <a:spcPct val="150000"/>
              </a:lnSpc>
              <a:buNone/>
            </a:pPr>
            <a:endParaRPr lang="es-E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14450" lvl="2" indent="-457200">
              <a:lnSpc>
                <a:spcPct val="150000"/>
              </a:lnSpc>
              <a:buFont typeface="+mj-lt"/>
              <a:buAutoNum type="romanUcPeriod"/>
            </a:pPr>
            <a:endParaRPr lang="es-E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603896" y="692696"/>
            <a:ext cx="6171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Áreas de Funcionamiento</a:t>
            </a:r>
            <a:endParaRPr lang="es-ES" sz="36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SCADI</a:t>
            </a:r>
          </a:p>
        </p:txBody>
      </p:sp>
    </p:spTree>
    <p:extLst>
      <p:ext uri="{BB962C8B-B14F-4D97-AF65-F5344CB8AC3E}">
        <p14:creationId xmlns:p14="http://schemas.microsoft.com/office/powerpoint/2010/main" val="2455036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Octubre 2014</a:t>
            </a:r>
            <a:endParaRPr lang="es-ES" dirty="0"/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7</a:t>
            </a:fld>
            <a:endParaRPr lang="es-ES" dirty="0"/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r>
              <a:rPr lang="es-ES" dirty="0" smtClean="0"/>
              <a:t>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452467" y="1268760"/>
            <a:ext cx="8507288" cy="558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Zona de Patio y Subestaciones eléctricas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de accesos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Entradas principales al perímetro y subestación </a:t>
            </a:r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14450" lvl="2" indent="-45720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Detección de intrusos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Perímetro de Zona de Patio  (fibra monitoreo de cercas,  fibra para supervisión perimetral, etc.)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romanUcPeriod"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 Vigilancia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Estacionamientos Vehiculares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Contornos del Almacén principal y subestación eléctrica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Entradas y salidas vehiculares/peatonales al perímetro</a:t>
            </a:r>
          </a:p>
          <a:p>
            <a:pPr marL="1771650" lvl="3" indent="-457200">
              <a:buFont typeface="+mj-lt"/>
              <a:buAutoNum type="romanUcPeriod"/>
            </a:pPr>
            <a:r>
              <a:rPr lang="es-ES" dirty="0" smtClean="0"/>
              <a:t>Accesos de trenes a talleres</a:t>
            </a:r>
          </a:p>
          <a:p>
            <a:pPr marL="1771650" lvl="3" indent="-457200">
              <a:lnSpc>
                <a:spcPct val="150000"/>
              </a:lnSpc>
              <a:buFont typeface="+mj-lt"/>
              <a:buAutoNum type="romanUcPeriod"/>
            </a:pP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603896" y="764704"/>
            <a:ext cx="6171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Áreas de Funcionamiento</a:t>
            </a:r>
            <a:endParaRPr lang="es-ES" sz="36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SCADI</a:t>
            </a:r>
          </a:p>
        </p:txBody>
      </p:sp>
    </p:spTree>
    <p:extLst>
      <p:ext uri="{BB962C8B-B14F-4D97-AF65-F5344CB8AC3E}">
        <p14:creationId xmlns:p14="http://schemas.microsoft.com/office/powerpoint/2010/main" val="32815610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Octubre 2014</a:t>
            </a:r>
            <a:endParaRPr lang="es-ES" dirty="0"/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8</a:t>
            </a:fld>
            <a:endParaRPr lang="es-ES" dirty="0"/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r>
              <a:rPr lang="es-ES" dirty="0" smtClean="0"/>
              <a:t>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452467" y="1484784"/>
            <a:ext cx="8507288" cy="558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s-E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Servidor central en EAO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s-E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 generales</a:t>
            </a:r>
          </a:p>
          <a:p>
            <a:pPr marL="1371600" lvl="2" indent="-514350">
              <a:buFont typeface="+mj-lt"/>
              <a:buAutoNum type="romanUcPeriod"/>
            </a:pPr>
            <a:r>
              <a:rPr lang="es-ES" sz="2800" dirty="0" smtClean="0"/>
              <a:t>Escalable y modular </a:t>
            </a:r>
          </a:p>
          <a:p>
            <a:pPr marL="1371600" lvl="2" indent="-514350">
              <a:buFont typeface="+mj-lt"/>
              <a:buAutoNum type="romanUcPeriod"/>
            </a:pPr>
            <a:r>
              <a:rPr lang="es-ES" sz="2800" dirty="0" smtClean="0"/>
              <a:t>Asignación de niveles de acceso</a:t>
            </a:r>
          </a:p>
          <a:p>
            <a:pPr marL="1371600" lvl="2" indent="-514350">
              <a:buFont typeface="+mj-lt"/>
              <a:buAutoNum type="romanUcPeriod"/>
            </a:pPr>
            <a:r>
              <a:rPr lang="es-ES" sz="2800" dirty="0" smtClean="0"/>
              <a:t>Gestión y filtrado de alarmas</a:t>
            </a:r>
          </a:p>
          <a:p>
            <a:pPr marL="1371600" lvl="2" indent="-514350">
              <a:buFont typeface="+mj-lt"/>
              <a:buAutoNum type="romanUcPeriod"/>
            </a:pPr>
            <a:r>
              <a:rPr lang="es-ES" sz="2800" dirty="0" smtClean="0"/>
              <a:t>Gestión de respaldo de datos</a:t>
            </a:r>
          </a:p>
          <a:p>
            <a:pPr marL="1371600" lvl="2" indent="-514350">
              <a:buFont typeface="+mj-lt"/>
              <a:buAutoNum type="romanUcPeriod"/>
            </a:pPr>
            <a:r>
              <a:rPr lang="es-ES" sz="2800" dirty="0" smtClean="0"/>
              <a:t>Generación de reportes</a:t>
            </a:r>
          </a:p>
          <a:p>
            <a:pPr marL="1371600" lvl="2" indent="-514350">
              <a:buFont typeface="+mj-lt"/>
              <a:buAutoNum type="romanUcPeriod"/>
            </a:pPr>
            <a:r>
              <a:rPr lang="es-ES" sz="2800" dirty="0" smtClean="0"/>
              <a:t>Programación y descarga de base de datos 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043608" y="692696"/>
            <a:ext cx="7144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Generales del Sistema</a:t>
            </a:r>
            <a:endParaRPr lang="es-ES" sz="36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SCADI</a:t>
            </a:r>
          </a:p>
        </p:txBody>
      </p:sp>
    </p:spTree>
    <p:extLst>
      <p:ext uri="{BB962C8B-B14F-4D97-AF65-F5344CB8AC3E}">
        <p14:creationId xmlns:p14="http://schemas.microsoft.com/office/powerpoint/2010/main" val="8546131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10 Conector recto"/>
          <p:cNvCxnSpPr/>
          <p:nvPr/>
        </p:nvCxnSpPr>
        <p:spPr>
          <a:xfrm>
            <a:off x="179512" y="6381328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3 Marcador de fecha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1296144" cy="365125"/>
          </a:xfrm>
        </p:spPr>
        <p:txBody>
          <a:bodyPr/>
          <a:lstStyle/>
          <a:p>
            <a:r>
              <a:rPr lang="es-ES" dirty="0" smtClean="0"/>
              <a:t>Octubre 2014</a:t>
            </a:r>
            <a:endParaRPr lang="es-ES" dirty="0"/>
          </a:p>
        </p:txBody>
      </p:sp>
      <p:sp>
        <p:nvSpPr>
          <p:cNvPr id="13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26155" y="6381328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9</a:t>
            </a:fld>
            <a:endParaRPr lang="es-ES" dirty="0"/>
          </a:p>
        </p:txBody>
      </p:sp>
      <p:sp>
        <p:nvSpPr>
          <p:cNvPr id="14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55776" y="6381328"/>
            <a:ext cx="4392488" cy="365125"/>
          </a:xfrm>
        </p:spPr>
        <p:txBody>
          <a:bodyPr/>
          <a:lstStyle/>
          <a:p>
            <a:r>
              <a:rPr lang="es-ES" dirty="0" smtClean="0"/>
              <a:t>Línea </a:t>
            </a:r>
            <a:r>
              <a:rPr lang="es-ES" dirty="0"/>
              <a:t>2</a:t>
            </a:r>
            <a:r>
              <a:rPr lang="es-ES" dirty="0" smtClean="0"/>
              <a:t> del Metro de Panamá</a:t>
            </a:r>
            <a:endParaRPr lang="es-ES" dirty="0"/>
          </a:p>
        </p:txBody>
      </p:sp>
      <p:sp>
        <p:nvSpPr>
          <p:cNvPr id="15" name="2 Marcador de contenido"/>
          <p:cNvSpPr txBox="1">
            <a:spLocks/>
          </p:cNvSpPr>
          <p:nvPr/>
        </p:nvSpPr>
        <p:spPr>
          <a:xfrm>
            <a:off x="452467" y="1268760"/>
            <a:ext cx="8507288" cy="558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r>
              <a:rPr lang="es-E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Principales interfaces del sistema</a:t>
            </a:r>
          </a:p>
          <a:p>
            <a:pPr marL="1371600" lvl="2" indent="-514350">
              <a:buFont typeface="+mj-lt"/>
              <a:buAutoNum type="romanUcPeriod"/>
            </a:pPr>
            <a:r>
              <a:rPr lang="es-ES" sz="2800" dirty="0" smtClean="0"/>
              <a:t>Detección Intrusos - Video Vigilancia - Control Accesos</a:t>
            </a:r>
          </a:p>
          <a:p>
            <a:pPr marL="1371600" lvl="2" indent="-514350">
              <a:buFont typeface="+mj-lt"/>
              <a:buAutoNum type="romanUcPeriod"/>
            </a:pPr>
            <a:r>
              <a:rPr lang="es-ES" sz="2800" dirty="0" smtClean="0"/>
              <a:t>Sistema SCADA</a:t>
            </a:r>
          </a:p>
          <a:p>
            <a:pPr marL="1371600" lvl="2" indent="-514350">
              <a:buFont typeface="+mj-lt"/>
              <a:buAutoNum type="romanUcPeriod"/>
            </a:pPr>
            <a:r>
              <a:rPr lang="es-ES" sz="2800" dirty="0" smtClean="0"/>
              <a:t>CCTV en Línea (operativa)</a:t>
            </a:r>
          </a:p>
          <a:p>
            <a:pPr marL="1371600" lvl="2" indent="-514350">
              <a:buFont typeface="+mj-lt"/>
              <a:buAutoNum type="romanUcPeriod"/>
            </a:pPr>
            <a:r>
              <a:rPr lang="es-ES" sz="2800" dirty="0" smtClean="0"/>
              <a:t>SCADI Línea 1 (integración)</a:t>
            </a:r>
          </a:p>
          <a:p>
            <a:pPr marL="1371600" lvl="2" indent="-514350">
              <a:buFont typeface="+mj-lt"/>
              <a:buAutoNum type="romanUcPeriod"/>
            </a:pPr>
            <a:r>
              <a:rPr lang="es-ES" sz="2800" dirty="0" smtClean="0"/>
              <a:t>Sistema de nómina (SAP ERP V6.0)</a:t>
            </a:r>
          </a:p>
          <a:p>
            <a:pPr marL="1371600" lvl="2" indent="-514350">
              <a:buFont typeface="+mj-lt"/>
              <a:buAutoNum type="romanUcPeriod"/>
            </a:pPr>
            <a:r>
              <a:rPr lang="es-ES" sz="2800" dirty="0" smtClean="0"/>
              <a:t>Sistema de correo y telefonía</a:t>
            </a:r>
          </a:p>
          <a:p>
            <a:pPr marL="1371600" lvl="2" indent="-514350">
              <a:buFont typeface="+mj-lt"/>
              <a:buAutoNum type="romanUcPeriod"/>
            </a:pPr>
            <a:r>
              <a:rPr lang="es-ES" sz="2800" dirty="0" smtClean="0"/>
              <a:t>Sistema de impresión de tarjetas (arte)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UcPeriod"/>
            </a:pP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603896" y="692696"/>
            <a:ext cx="6171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Interfaces</a:t>
            </a:r>
            <a:endParaRPr lang="es-ES" sz="36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74779" y="666031"/>
            <a:ext cx="878497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720000" y="108000"/>
            <a:ext cx="619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SCADI</a:t>
            </a:r>
          </a:p>
        </p:txBody>
      </p:sp>
    </p:spTree>
    <p:extLst>
      <p:ext uri="{BB962C8B-B14F-4D97-AF65-F5344CB8AC3E}">
        <p14:creationId xmlns:p14="http://schemas.microsoft.com/office/powerpoint/2010/main" val="23138921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resentació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Presentación</Template>
  <TotalTime>548</TotalTime>
  <Words>569</Words>
  <Application>Microsoft Office PowerPoint</Application>
  <PresentationFormat>Presentación en pantalla (4:3)</PresentationFormat>
  <Paragraphs>139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Modelo Presentación</vt:lpstr>
      <vt:lpstr> Sistema de Control de Accesos y Detección de Intrusos (SCADI)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  por su atención!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Servicios  de ingeniería de diseño, construcción de las obras civiles, instalaciones auxiliares de línea y estaciones, suministro e instalación del sistema integral ferroviario que incluye el material rodante y  puesta en marcha de la Línea 2 del Metro de Panamá  Reunión previa y de homologación</dc:title>
  <dc:creator>DELL</dc:creator>
  <cp:lastModifiedBy>Ciro Limone</cp:lastModifiedBy>
  <cp:revision>57</cp:revision>
  <cp:lastPrinted>2014-10-02T13:36:53Z</cp:lastPrinted>
  <dcterms:created xsi:type="dcterms:W3CDTF">2014-09-18T14:23:54Z</dcterms:created>
  <dcterms:modified xsi:type="dcterms:W3CDTF">2014-10-03T14:54:12Z</dcterms:modified>
</cp:coreProperties>
</file>