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92" r:id="rId2"/>
    <p:sldId id="294" r:id="rId3"/>
    <p:sldId id="296" r:id="rId4"/>
    <p:sldId id="309" r:id="rId5"/>
    <p:sldId id="310" r:id="rId6"/>
    <p:sldId id="311" r:id="rId7"/>
    <p:sldId id="312" r:id="rId8"/>
    <p:sldId id="313" r:id="rId9"/>
    <p:sldId id="308" r:id="rId10"/>
  </p:sldIdLst>
  <p:sldSz cx="9144000" cy="6858000" type="screen4x3"/>
  <p:notesSz cx="6797675" cy="98567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banez Vouriot, Alfredo" initials="AI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99"/>
    <a:srgbClr val="FFFFCC"/>
    <a:srgbClr val="33CCCC"/>
    <a:srgbClr val="00CC66"/>
    <a:srgbClr val="FF33CC"/>
    <a:srgbClr val="00FF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4615" autoAdjust="0"/>
  </p:normalViewPr>
  <p:slideViewPr>
    <p:cSldViewPr>
      <p:cViewPr>
        <p:scale>
          <a:sx n="109" d="100"/>
          <a:sy n="109" d="100"/>
        </p:scale>
        <p:origin x="-1680" y="-72"/>
      </p:cViewPr>
      <p:guideLst>
        <p:guide orient="horz" pos="2160"/>
        <p:guide pos="2880"/>
      </p:guideLst>
    </p:cSldViewPr>
  </p:slideViewPr>
  <p:outlineViewPr>
    <p:cViewPr>
      <p:scale>
        <a:sx n="33" d="100"/>
        <a:sy n="33" d="100"/>
      </p:scale>
      <p:origin x="0" y="1386"/>
    </p:cViewPr>
  </p:outlineViewPr>
  <p:notesTextViewPr>
    <p:cViewPr>
      <p:scale>
        <a:sx n="100" d="100"/>
        <a:sy n="100" d="100"/>
      </p:scale>
      <p:origin x="0" y="0"/>
    </p:cViewPr>
  </p:notesTextViewPr>
  <p:notesViewPr>
    <p:cSldViewPr>
      <p:cViewPr varScale="1">
        <p:scale>
          <a:sx n="86" d="100"/>
          <a:sy n="86" d="100"/>
        </p:scale>
        <p:origin x="-3864" y="-78"/>
      </p:cViewPr>
      <p:guideLst>
        <p:guide orient="horz" pos="3104"/>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9-29T18:10:16.670" idx="1">
    <p:pos x="10" y="10"/>
    <p:text>Incluye los servicios de operación y mantenimiento del sistema asi como la administración financiera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5659" cy="493176"/>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1"/>
            <a:ext cx="2945659" cy="493176"/>
          </a:xfrm>
          <a:prstGeom prst="rect">
            <a:avLst/>
          </a:prstGeom>
        </p:spPr>
        <p:txBody>
          <a:bodyPr vert="horz" lIns="91440" tIns="45720" rIns="91440" bIns="45720" rtlCol="0"/>
          <a:lstStyle>
            <a:lvl1pPr algn="r">
              <a:defRPr sz="1200"/>
            </a:lvl1pPr>
          </a:lstStyle>
          <a:p>
            <a:fld id="{3DA2A14E-AC02-45E5-B77F-B477FA0F8C9F}" type="datetimeFigureOut">
              <a:rPr lang="es-ES" smtClean="0"/>
              <a:t>03/10/2014</a:t>
            </a:fld>
            <a:endParaRPr lang="es-ES"/>
          </a:p>
        </p:txBody>
      </p:sp>
      <p:sp>
        <p:nvSpPr>
          <p:cNvPr id="4" name="3 Marcador de imagen de diapositiva"/>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682648"/>
            <a:ext cx="5438140" cy="443521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361929"/>
            <a:ext cx="2945659" cy="493176"/>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361929"/>
            <a:ext cx="2945659" cy="493176"/>
          </a:xfrm>
          <a:prstGeom prst="rect">
            <a:avLst/>
          </a:prstGeom>
        </p:spPr>
        <p:txBody>
          <a:bodyPr vert="horz" lIns="91440" tIns="45720" rIns="91440" bIns="45720" rtlCol="0" anchor="b"/>
          <a:lstStyle>
            <a:lvl1pPr algn="r">
              <a:defRPr sz="1200"/>
            </a:lvl1pPr>
          </a:lstStyle>
          <a:p>
            <a:fld id="{1743880E-113A-439C-8088-8EB88C7BC934}" type="slidenum">
              <a:rPr lang="es-ES" smtClean="0"/>
              <a:t>‹Nº›</a:t>
            </a:fld>
            <a:endParaRPr lang="es-ES"/>
          </a:p>
        </p:txBody>
      </p:sp>
    </p:spTree>
    <p:extLst>
      <p:ext uri="{BB962C8B-B14F-4D97-AF65-F5344CB8AC3E}">
        <p14:creationId xmlns:p14="http://schemas.microsoft.com/office/powerpoint/2010/main" val="174609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a:p>
        </p:txBody>
      </p:sp>
      <p:sp>
        <p:nvSpPr>
          <p:cNvPr id="4" name="3 Marcador de número de diapositiva"/>
          <p:cNvSpPr>
            <a:spLocks noGrp="1"/>
          </p:cNvSpPr>
          <p:nvPr>
            <p:ph type="sldNum" sz="quarter" idx="10"/>
          </p:nvPr>
        </p:nvSpPr>
        <p:spPr/>
        <p:txBody>
          <a:bodyPr/>
          <a:lstStyle/>
          <a:p>
            <a:fld id="{1743880E-113A-439C-8088-8EB88C7BC934}" type="slidenum">
              <a:rPr lang="es-ES" smtClean="0"/>
              <a:t>1</a:t>
            </a:fld>
            <a:endParaRPr lang="es-ES"/>
          </a:p>
        </p:txBody>
      </p:sp>
    </p:spTree>
    <p:extLst>
      <p:ext uri="{BB962C8B-B14F-4D97-AF65-F5344CB8AC3E}">
        <p14:creationId xmlns:p14="http://schemas.microsoft.com/office/powerpoint/2010/main" val="362500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98D60-E3A2-4FB3-839B-3EFC75643F11}" type="datetimeFigureOut">
              <a:rPr lang="es-ES" smtClean="0"/>
              <a:pPr/>
              <a:t>03/10/2014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30FA8-CFAC-43FF-BA6B-0CA44571A447}" type="slidenum">
              <a:rPr lang="es-ES" smtClean="0"/>
              <a:pPr/>
              <a:t>‹Nº›</a:t>
            </a:fld>
            <a:endParaRPr lang="es-ES" dirty="0"/>
          </a:p>
        </p:txBody>
      </p:sp>
      <p:sp>
        <p:nvSpPr>
          <p:cNvPr id="7" name="6 CuadroTexto"/>
          <p:cNvSpPr txBox="1"/>
          <p:nvPr userDrawn="1"/>
        </p:nvSpPr>
        <p:spPr>
          <a:xfrm rot="19800000">
            <a:off x="1035151" y="2695225"/>
            <a:ext cx="7253830" cy="1477328"/>
          </a:xfrm>
          <a:prstGeom prst="rect">
            <a:avLst/>
          </a:prstGeom>
          <a:noFill/>
        </p:spPr>
        <p:txBody>
          <a:bodyPr wrap="square" rtlCol="0">
            <a:spAutoFit/>
          </a:bodyPr>
          <a:lstStyle/>
          <a:p>
            <a:pPr algn="ctr"/>
            <a:r>
              <a:rPr lang="es-ES_tradnl" sz="3000" b="1" baseline="0" dirty="0" smtClean="0">
                <a:solidFill>
                  <a:schemeClr val="bg1">
                    <a:lumMod val="65000"/>
                  </a:schemeClr>
                </a:solidFill>
              </a:rPr>
              <a:t>DOCUMENTO SÓLO INFORMATIVO QUE NO CONSTITUYE NI FORMA PARTE DE LOS PLIEGOS DE LICITACIÓN</a:t>
            </a:r>
            <a:endParaRPr lang="es-ES" sz="3000" b="1"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extLst>
              <a:ext uri="{BEBA8EAE-BF5A-486C-A8C5-ECC9F3942E4B}">
                <a14:imgProps xmlns:a14="http://schemas.microsoft.com/office/drawing/2010/main">
                  <a14:imgLayer r:embed="rId4">
                    <a14:imgEffect>
                      <a14:sharpenSoften amount="-100000"/>
                    </a14:imgEffect>
                  </a14:imgLayer>
                </a14:imgProps>
              </a:ext>
            </a:extLst>
          </a:blip>
          <a:srcRect/>
          <a:stretch>
            <a:fillRect t="-10000" b="-10000"/>
          </a:stretch>
        </a:blipFill>
        <a:effectLst/>
      </p:bgPr>
    </p:bg>
    <p:spTree>
      <p:nvGrpSpPr>
        <p:cNvPr id="1" name=""/>
        <p:cNvGrpSpPr/>
        <p:nvPr/>
      </p:nvGrpSpPr>
      <p:grpSpPr>
        <a:xfrm>
          <a:off x="0" y="0"/>
          <a:ext cx="0" cy="0"/>
          <a:chOff x="0" y="0"/>
          <a:chExt cx="0" cy="0"/>
        </a:xfrm>
      </p:grpSpPr>
      <p:sp>
        <p:nvSpPr>
          <p:cNvPr id="15" name="1 Título"/>
          <p:cNvSpPr>
            <a:spLocks noGrp="1"/>
          </p:cNvSpPr>
          <p:nvPr>
            <p:ph type="ctrTitle"/>
          </p:nvPr>
        </p:nvSpPr>
        <p:spPr>
          <a:xfrm>
            <a:off x="743662" y="3140968"/>
            <a:ext cx="7772400" cy="576000"/>
          </a:xfrm>
        </p:spPr>
        <p:txBody>
          <a:bodyPr>
            <a:normAutofit fontScale="90000"/>
          </a:bodyPr>
          <a:lstStyle/>
          <a:p>
            <a:pPr algn="l"/>
            <a:r>
              <a:rPr lang="es-PA" sz="2400" b="1" dirty="0" smtClean="0">
                <a:solidFill>
                  <a:prstClr val="black"/>
                </a:solidFill>
                <a:effectLst>
                  <a:outerShdw blurRad="38100" dist="38100" dir="2700000" algn="tl">
                    <a:srgbClr val="000000">
                      <a:alpha val="43137"/>
                    </a:srgbClr>
                  </a:outerShdw>
                </a:effectLst>
              </a:rPr>
              <a:t/>
            </a:r>
            <a:br>
              <a:rPr lang="es-PA" sz="2400" b="1" dirty="0" smtClean="0">
                <a:solidFill>
                  <a:prstClr val="black"/>
                </a:solidFill>
                <a:effectLst>
                  <a:outerShdw blurRad="38100" dist="38100" dir="2700000" algn="tl">
                    <a:srgbClr val="000000">
                      <a:alpha val="43137"/>
                    </a:srgbClr>
                  </a:outerShdw>
                </a:effectLst>
              </a:rPr>
            </a:br>
            <a:r>
              <a:rPr lang="es-PA" sz="4600" b="1" dirty="0" smtClean="0">
                <a:solidFill>
                  <a:srgbClr val="0033CC"/>
                </a:solidFill>
                <a:effectLst>
                  <a:outerShdw blurRad="38100" dist="38100" dir="2700000" algn="tl">
                    <a:srgbClr val="000000">
                      <a:alpha val="43137"/>
                    </a:srgbClr>
                  </a:outerShdw>
                </a:effectLst>
              </a:rPr>
              <a:t>Reunión previa y de homologación</a:t>
            </a:r>
            <a:r>
              <a:rPr lang="es-PA" b="1" dirty="0" smtClean="0">
                <a:solidFill>
                  <a:prstClr val="black"/>
                </a:solidFill>
                <a:effectLst>
                  <a:outerShdw blurRad="38100" dist="38100" dir="2700000" algn="tl">
                    <a:srgbClr val="000000">
                      <a:alpha val="43137"/>
                    </a:srgbClr>
                  </a:outerShdw>
                </a:effectLst>
              </a:rPr>
              <a:t/>
            </a:r>
            <a:br>
              <a:rPr lang="es-PA" b="1" dirty="0" smtClean="0">
                <a:solidFill>
                  <a:prstClr val="black"/>
                </a:solidFill>
                <a:effectLst>
                  <a:outerShdw blurRad="38100" dist="38100" dir="2700000" algn="tl">
                    <a:srgbClr val="000000">
                      <a:alpha val="43137"/>
                    </a:srgbClr>
                  </a:outerShdw>
                </a:effectLst>
              </a:rPr>
            </a:br>
            <a:endParaRPr lang="es-ES" sz="3100" b="1" dirty="0">
              <a:solidFill>
                <a:prstClr val="black"/>
              </a:solidFill>
              <a:effectLst>
                <a:outerShdw blurRad="38100" dist="38100" dir="2700000" algn="tl">
                  <a:srgbClr val="000000">
                    <a:alpha val="43137"/>
                  </a:srgbClr>
                </a:outerShdw>
              </a:effectLst>
            </a:endParaRPr>
          </a:p>
        </p:txBody>
      </p:sp>
      <p:sp>
        <p:nvSpPr>
          <p:cNvPr id="16"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21"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t>1</a:t>
            </a:fld>
            <a:endParaRPr lang="es-ES" dirty="0"/>
          </a:p>
        </p:txBody>
      </p:sp>
      <p:sp>
        <p:nvSpPr>
          <p:cNvPr id="22" name="9 Marcador de pie de página"/>
          <p:cNvSpPr>
            <a:spLocks noGrp="1"/>
          </p:cNvSpPr>
          <p:nvPr>
            <p:ph type="ftr" sz="quarter" idx="11"/>
          </p:nvPr>
        </p:nvSpPr>
        <p:spPr>
          <a:xfrm>
            <a:off x="2339752" y="6381328"/>
            <a:ext cx="4644640" cy="365125"/>
          </a:xfrm>
        </p:spPr>
        <p:txBody>
          <a:bodyPr/>
          <a:lstStyle/>
          <a:p>
            <a:pPr algn="l"/>
            <a:r>
              <a:rPr lang="es-ES" b="1" dirty="0" smtClean="0"/>
              <a:t>Gobierno de la República de Panamá - Línea </a:t>
            </a:r>
            <a:r>
              <a:rPr lang="es-ES" b="1" dirty="0"/>
              <a:t>2</a:t>
            </a:r>
            <a:r>
              <a:rPr lang="es-ES" b="1" dirty="0" smtClean="0"/>
              <a:t> del Metro de Panamá</a:t>
            </a:r>
            <a:endParaRPr lang="es-ES" b="1" dirty="0"/>
          </a:p>
        </p:txBody>
      </p:sp>
      <p:cxnSp>
        <p:nvCxnSpPr>
          <p:cNvPr id="23" name="22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5940416" y="5373160"/>
            <a:ext cx="2520000" cy="468000"/>
          </a:xfrm>
          <a:prstGeom prst="rect">
            <a:avLst/>
          </a:prstGeom>
        </p:spPr>
        <p:txBody>
          <a:bodyPr wrap="square" rtlCol="0">
            <a:spAutoFit/>
          </a:bodyPr>
          <a:lstStyle/>
          <a:p>
            <a:r>
              <a:rPr lang="es-PA" sz="2400" b="1" dirty="0">
                <a:solidFill>
                  <a:srgbClr val="C00000"/>
                </a:solidFill>
                <a:effectLst>
                  <a:outerShdw blurRad="38100" dist="38100" dir="2700000" algn="tl">
                    <a:srgbClr val="000000">
                      <a:alpha val="43137"/>
                    </a:srgbClr>
                  </a:outerShdw>
                </a:effectLst>
              </a:rPr>
              <a:t>09.30-10.03 </a:t>
            </a:r>
            <a:r>
              <a:rPr lang="es-PA" sz="2400" b="1" dirty="0" smtClean="0">
                <a:solidFill>
                  <a:srgbClr val="C00000"/>
                </a:solidFill>
                <a:effectLst>
                  <a:outerShdw blurRad="38100" dist="38100" dir="2700000" algn="tl">
                    <a:srgbClr val="000000">
                      <a:alpha val="43137"/>
                    </a:srgbClr>
                  </a:outerShdw>
                </a:effectLst>
              </a:rPr>
              <a:t>/2014</a:t>
            </a:r>
            <a:endParaRPr lang="es-ES" sz="2400" dirty="0">
              <a:solidFill>
                <a:srgbClr val="C00000"/>
              </a:solidFill>
            </a:endParaRPr>
          </a:p>
        </p:txBody>
      </p:sp>
      <p:sp>
        <p:nvSpPr>
          <p:cNvPr id="4" name="3 CuadroTexto"/>
          <p:cNvSpPr txBox="1"/>
          <p:nvPr/>
        </p:nvSpPr>
        <p:spPr>
          <a:xfrm>
            <a:off x="972416" y="1700808"/>
            <a:ext cx="7344000" cy="1200329"/>
          </a:xfrm>
          <a:prstGeom prst="rect">
            <a:avLst/>
          </a:prstGeom>
          <a:noFill/>
        </p:spPr>
        <p:txBody>
          <a:bodyPr wrap="square" rtlCol="0">
            <a:spAutoFit/>
          </a:bodyPr>
          <a:lstStyle/>
          <a:p>
            <a:pPr algn="just"/>
            <a:r>
              <a:rPr lang="es-PA" b="1" dirty="0">
                <a:solidFill>
                  <a:prstClr val="black"/>
                </a:solidFill>
                <a:effectLst>
                  <a:outerShdw blurRad="38100" dist="38100" dir="2700000" algn="tl">
                    <a:srgbClr val="000000">
                      <a:alpha val="43137"/>
                    </a:srgbClr>
                  </a:outerShdw>
                </a:effectLst>
              </a:rPr>
              <a:t>Servicios  de ingeniería de diseño, construcción de las obras civiles, instalaciones auxiliares de línea y estaciones, suministro e instalación del sistema integral ferroviario que incluye el material rodante y  puesta en marcha de la Línea 2 del Metro de Panamá</a:t>
            </a:r>
            <a:endParaRPr lang="es-ES"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000" y="270000"/>
            <a:ext cx="126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349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1" name="10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13"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t>2</a:t>
            </a:fld>
            <a:endParaRPr lang="es-ES" dirty="0"/>
          </a:p>
        </p:txBody>
      </p:sp>
      <p:sp>
        <p:nvSpPr>
          <p:cNvPr id="14"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15" name="2 Marcador de contenido"/>
          <p:cNvSpPr txBox="1">
            <a:spLocks/>
          </p:cNvSpPr>
          <p:nvPr/>
        </p:nvSpPr>
        <p:spPr>
          <a:xfrm>
            <a:off x="452467" y="1556792"/>
            <a:ext cx="8229600"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r>
              <a:rPr lang="es-ES" sz="2000" b="1" dirty="0" smtClean="0">
                <a:effectLst>
                  <a:outerShdw blurRad="38100" dist="38100" dir="2700000" algn="tl">
                    <a:srgbClr val="000000">
                      <a:alpha val="43137"/>
                    </a:srgbClr>
                  </a:outerShdw>
                </a:effectLst>
              </a:rPr>
              <a:t>Condiciones y Requerimientos de Operación</a:t>
            </a:r>
          </a:p>
          <a:p>
            <a:pPr marL="914400" lvl="1" indent="-457200">
              <a:lnSpc>
                <a:spcPct val="150000"/>
              </a:lnSpc>
              <a:buFont typeface="+mj-lt"/>
              <a:buAutoNum type="arabicPeriod"/>
            </a:pPr>
            <a:r>
              <a:rPr lang="es-ES" sz="2000" b="1" dirty="0" smtClean="0">
                <a:effectLst>
                  <a:outerShdw blurRad="38100" dist="38100" dir="2700000" algn="tl">
                    <a:srgbClr val="000000">
                      <a:alpha val="43137"/>
                    </a:srgbClr>
                  </a:outerShdw>
                </a:effectLst>
              </a:rPr>
              <a:t>Funcionamiento del Sistema</a:t>
            </a:r>
          </a:p>
          <a:p>
            <a:pPr marL="914400" lvl="1" indent="-457200">
              <a:lnSpc>
                <a:spcPct val="150000"/>
              </a:lnSpc>
              <a:buFont typeface="+mj-lt"/>
              <a:buAutoNum type="arabicPeriod"/>
            </a:pPr>
            <a:r>
              <a:rPr lang="es-ES" sz="2000" b="1" dirty="0" smtClean="0">
                <a:effectLst>
                  <a:outerShdw blurRad="38100" dist="38100" dir="2700000" algn="tl">
                    <a:srgbClr val="000000">
                      <a:alpha val="43137"/>
                    </a:srgbClr>
                  </a:outerShdw>
                </a:effectLst>
              </a:rPr>
              <a:t>Equipos de Estación</a:t>
            </a:r>
          </a:p>
          <a:p>
            <a:pPr marL="914400" lvl="1" indent="-457200">
              <a:lnSpc>
                <a:spcPct val="150000"/>
              </a:lnSpc>
              <a:buFont typeface="+mj-lt"/>
              <a:buAutoNum type="arabicPeriod"/>
            </a:pPr>
            <a:r>
              <a:rPr lang="es-ES" sz="2000" b="1" dirty="0" smtClean="0">
                <a:effectLst>
                  <a:outerShdw blurRad="38100" dist="38100" dir="2700000" algn="tl">
                    <a:srgbClr val="000000">
                      <a:alpha val="43137"/>
                    </a:srgbClr>
                  </a:outerShdw>
                </a:effectLst>
              </a:rPr>
              <a:t>Centro de Control de Operaciones (CCO)</a:t>
            </a:r>
          </a:p>
          <a:p>
            <a:pPr marL="914400" lvl="1" indent="-457200">
              <a:lnSpc>
                <a:spcPct val="150000"/>
              </a:lnSpc>
              <a:buFont typeface="+mj-lt"/>
              <a:buAutoNum type="arabicPeriod"/>
            </a:pPr>
            <a:r>
              <a:rPr lang="es-ES" sz="2000" b="1" dirty="0" smtClean="0">
                <a:effectLst>
                  <a:outerShdw blurRad="38100" dist="38100" dir="2700000" algn="tl">
                    <a:srgbClr val="000000">
                      <a:alpha val="43137"/>
                    </a:srgbClr>
                  </a:outerShdw>
                </a:effectLst>
              </a:rPr>
              <a:t>Requerimientos de Instalación</a:t>
            </a:r>
          </a:p>
          <a:p>
            <a:pPr marL="914400" lvl="1" indent="-457200">
              <a:lnSpc>
                <a:spcPct val="150000"/>
              </a:lnSpc>
              <a:buFont typeface="+mj-lt"/>
              <a:buAutoNum type="arabicPeriod"/>
            </a:pPr>
            <a:r>
              <a:rPr lang="es-ES" sz="2000" b="1" dirty="0" smtClean="0">
                <a:effectLst>
                  <a:outerShdw blurRad="38100" dist="38100" dir="2700000" algn="tl">
                    <a:srgbClr val="000000">
                      <a:alpha val="43137"/>
                    </a:srgbClr>
                  </a:outerShdw>
                </a:effectLst>
              </a:rPr>
              <a:t>Condiciones Contractuales</a:t>
            </a:r>
            <a:endParaRPr lang="es-ES" sz="2000" b="1" dirty="0">
              <a:effectLst>
                <a:outerShdw blurRad="38100" dist="38100" dir="2700000" algn="tl">
                  <a:srgbClr val="000000">
                    <a:alpha val="43137"/>
                  </a:srgbClr>
                </a:outerShdw>
              </a:effectLst>
            </a:endParaRPr>
          </a:p>
          <a:p>
            <a:pPr marL="457200" lvl="1" indent="0">
              <a:lnSpc>
                <a:spcPct val="150000"/>
              </a:lnSpc>
              <a:buNone/>
            </a:pPr>
            <a:endParaRPr lang="es-ES" sz="2000" dirty="0" smtClean="0">
              <a:effectLst>
                <a:outerShdw blurRad="38100" dist="38100" dir="2700000" algn="tl">
                  <a:srgbClr val="000000">
                    <a:alpha val="43137"/>
                  </a:srgbClr>
                </a:outerShdw>
              </a:effectLst>
            </a:endParaRPr>
          </a:p>
        </p:txBody>
      </p:sp>
      <p:sp>
        <p:nvSpPr>
          <p:cNvPr id="16" name="15 CuadroTexto"/>
          <p:cNvSpPr txBox="1"/>
          <p:nvPr/>
        </p:nvSpPr>
        <p:spPr>
          <a:xfrm>
            <a:off x="2001193" y="692696"/>
            <a:ext cx="5307111" cy="646331"/>
          </a:xfrm>
          <a:prstGeom prst="rect">
            <a:avLst/>
          </a:prstGeom>
          <a:noFill/>
        </p:spPr>
        <p:txBody>
          <a:bodyPr wrap="square" rtlCol="0">
            <a:spAutoFit/>
          </a:bodyPr>
          <a:lstStyle/>
          <a:p>
            <a:pPr algn="ctr"/>
            <a:r>
              <a:rPr lang="es-ES" sz="3600" b="1" cap="small" dirty="0" smtClean="0">
                <a:effectLst>
                  <a:outerShdw blurRad="38100" dist="38100" dir="2700000" algn="tl">
                    <a:srgbClr val="000000">
                      <a:alpha val="43137"/>
                    </a:srgbClr>
                  </a:outerShdw>
                </a:effectLst>
              </a:rPr>
              <a:t>CONTENIDO</a:t>
            </a:r>
            <a:endParaRPr lang="es-ES" sz="3600" b="1" cap="small" dirty="0">
              <a:effectLst>
                <a:outerShdw blurRad="38100" dist="38100" dir="2700000" algn="tl">
                  <a:srgbClr val="000000">
                    <a:alpha val="43137"/>
                  </a:srgbClr>
                </a:outerShdw>
              </a:effectLst>
            </a:endParaRPr>
          </a:p>
        </p:txBody>
      </p:sp>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8" name="Picture 4" descr="http://www.minsa.gob.pa/sites/all/themes/minsa/images/gobierno_nacional.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20000" y="108000"/>
            <a:ext cx="3635976" cy="646331"/>
          </a:xfrm>
          <a:prstGeom prst="rect">
            <a:avLst/>
          </a:prstGeom>
          <a:noFill/>
        </p:spPr>
        <p:txBody>
          <a:bodyPr wrap="square" rtlCol="0">
            <a:spAutoFit/>
          </a:bodyPr>
          <a:lstStyle/>
          <a:p>
            <a:r>
              <a:rPr lang="es-MX" dirty="0" smtClean="0">
                <a:solidFill>
                  <a:srgbClr val="C00000"/>
                </a:solidFill>
                <a:effectLst>
                  <a:outerShdw blurRad="38100" dist="38100" dir="2700000" algn="tl">
                    <a:srgbClr val="000000">
                      <a:alpha val="43137"/>
                    </a:srgbClr>
                  </a:outerShdw>
                </a:effectLst>
              </a:rPr>
              <a:t>Tomo II. Equipamientos.</a:t>
            </a:r>
          </a:p>
          <a:p>
            <a:r>
              <a:rPr lang="es-MX" b="1" dirty="0" smtClean="0">
                <a:solidFill>
                  <a:srgbClr val="C00000"/>
                </a:solidFill>
                <a:effectLst>
                  <a:outerShdw blurRad="38100" dist="38100" dir="2700000" algn="tl">
                    <a:srgbClr val="000000">
                      <a:alpha val="43137"/>
                    </a:srgbClr>
                  </a:outerShdw>
                </a:effectLst>
              </a:rPr>
              <a:t>II.6. Sistema de Cobro de Pasajes.</a:t>
            </a:r>
          </a:p>
        </p:txBody>
      </p:sp>
      <p:sp>
        <p:nvSpPr>
          <p:cNvPr id="3" name="2 CuadroTexto"/>
          <p:cNvSpPr txBox="1"/>
          <p:nvPr/>
        </p:nvSpPr>
        <p:spPr>
          <a:xfrm>
            <a:off x="4567267" y="108000"/>
            <a:ext cx="2632733" cy="707886"/>
          </a:xfrm>
          <a:prstGeom prst="rect">
            <a:avLst/>
          </a:prstGeom>
          <a:noFill/>
        </p:spPr>
        <p:txBody>
          <a:bodyPr wrap="square" rtlCol="0">
            <a:spAutoFit/>
          </a:bodyPr>
          <a:lstStyle/>
          <a:p>
            <a:pPr algn="r"/>
            <a:r>
              <a:rPr lang="es-ES" sz="4000" b="1" i="1" dirty="0" smtClean="0">
                <a:solidFill>
                  <a:srgbClr val="FF0000"/>
                </a:solidFill>
              </a:rPr>
              <a:t>ÍNDICE</a:t>
            </a:r>
            <a:endParaRPr lang="es-ES" sz="4000" b="1" i="1" dirty="0">
              <a:solidFill>
                <a:srgbClr val="FF0000"/>
              </a:solidFill>
            </a:endParaRPr>
          </a:p>
        </p:txBody>
      </p:sp>
    </p:spTree>
    <p:extLst>
      <p:ext uri="{BB962C8B-B14F-4D97-AF65-F5344CB8AC3E}">
        <p14:creationId xmlns:p14="http://schemas.microsoft.com/office/powerpoint/2010/main" val="35985392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179512" y="692696"/>
            <a:ext cx="8316488"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1. CONDICIONES Y REQUERIMIENTOS DE OPERACIÓN</a:t>
            </a: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t>3</a:t>
            </a:fld>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pic>
        <p:nvPicPr>
          <p:cNvPr id="10" name="Picture 4" descr="http://www.minsa.gob.pa/sites/all/themes/minsa/images/gobierno_nacional.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720000" y="108000"/>
            <a:ext cx="3635976" cy="646331"/>
          </a:xfrm>
          <a:prstGeom prst="rect">
            <a:avLst/>
          </a:prstGeom>
          <a:noFill/>
        </p:spPr>
        <p:txBody>
          <a:bodyPr wrap="square" rtlCol="0">
            <a:spAutoFit/>
          </a:bodyPr>
          <a:lstStyle/>
          <a:p>
            <a:r>
              <a:rPr lang="es-MX" dirty="0" smtClean="0">
                <a:solidFill>
                  <a:srgbClr val="C00000"/>
                </a:solidFill>
                <a:effectLst>
                  <a:outerShdw blurRad="38100" dist="38100" dir="2700000" algn="tl">
                    <a:srgbClr val="000000">
                      <a:alpha val="43137"/>
                    </a:srgbClr>
                  </a:outerShdw>
                </a:effectLst>
              </a:rPr>
              <a:t>Tomo II. Equipamientos.</a:t>
            </a:r>
          </a:p>
          <a:p>
            <a:r>
              <a:rPr lang="es-MX" b="1" dirty="0" smtClean="0">
                <a:solidFill>
                  <a:srgbClr val="C00000"/>
                </a:solidFill>
                <a:effectLst>
                  <a:outerShdw blurRad="38100" dist="38100" dir="2700000" algn="tl">
                    <a:srgbClr val="000000">
                      <a:alpha val="43137"/>
                    </a:srgbClr>
                  </a:outerShdw>
                </a:effectLst>
              </a:rPr>
              <a:t>II.6. Sistema de Cobro de Pasajes.</a:t>
            </a:r>
          </a:p>
        </p:txBody>
      </p:sp>
      <p:sp>
        <p:nvSpPr>
          <p:cNvPr id="12" name="11 CuadroTexto"/>
          <p:cNvSpPr txBox="1"/>
          <p:nvPr/>
        </p:nvSpPr>
        <p:spPr>
          <a:xfrm>
            <a:off x="4586725" y="20914"/>
            <a:ext cx="2632733" cy="707886"/>
          </a:xfrm>
          <a:prstGeom prst="rect">
            <a:avLst/>
          </a:prstGeom>
          <a:noFill/>
        </p:spPr>
        <p:txBody>
          <a:bodyPr wrap="square" rtlCol="0">
            <a:spAutoFit/>
          </a:bodyPr>
          <a:lstStyle/>
          <a:p>
            <a:pPr algn="r"/>
            <a:r>
              <a:rPr lang="es-ES" sz="2000" b="1" i="1" dirty="0" smtClean="0">
                <a:solidFill>
                  <a:srgbClr val="FF0000"/>
                </a:solidFill>
              </a:rPr>
              <a:t>CONDICIONES Y REQUERIMIENTOS</a:t>
            </a:r>
            <a:endParaRPr lang="es-ES" sz="2000" b="1" i="1" dirty="0">
              <a:solidFill>
                <a:srgbClr val="FF0000"/>
              </a:solidFill>
            </a:endParaRPr>
          </a:p>
        </p:txBody>
      </p:sp>
      <p:sp>
        <p:nvSpPr>
          <p:cNvPr id="2" name="1 CuadroTexto"/>
          <p:cNvSpPr txBox="1"/>
          <p:nvPr/>
        </p:nvSpPr>
        <p:spPr>
          <a:xfrm>
            <a:off x="323528" y="1124744"/>
            <a:ext cx="8640960" cy="3170099"/>
          </a:xfrm>
          <a:prstGeom prst="rect">
            <a:avLst/>
          </a:prstGeom>
          <a:noFill/>
        </p:spPr>
        <p:txBody>
          <a:bodyPr wrap="square" rtlCol="0">
            <a:spAutoFit/>
          </a:bodyPr>
          <a:lstStyle/>
          <a:p>
            <a:r>
              <a:rPr lang="es-ES" b="1" u="sng" dirty="0" smtClean="0"/>
              <a:t>Objetivo:</a:t>
            </a:r>
          </a:p>
          <a:p>
            <a:r>
              <a:rPr lang="es-ES" dirty="0" smtClean="0"/>
              <a:t>Desarrollo de la ingeniería, suministro, instalación y opción del mantenimiento del Sistema de Cobro de Pasajes de la Línea 2 del Metro de Panamá. Debe considerar los servicios de operación del sistema y  de la Administración Financiera de los recursos asociados a los usos de la Línea 2 </a:t>
            </a:r>
            <a:r>
              <a:rPr lang="es-ES" sz="1600" dirty="0" smtClean="0"/>
              <a:t>(totalmente compatible con el sistema actualmente operativo para Línea 1).</a:t>
            </a:r>
          </a:p>
          <a:p>
            <a:r>
              <a:rPr lang="es-ES" b="1" u="sng" dirty="0" smtClean="0"/>
              <a:t>Condición y requerimientos: </a:t>
            </a:r>
          </a:p>
          <a:p>
            <a:r>
              <a:rPr lang="es-ES" dirty="0" smtClean="0"/>
              <a:t>Controlar el acceso y correcto pago del servicio por parte de los usuarios garantizando en todo momento su total integración con el Sistema Integrado de Transporte Público Urbano.</a:t>
            </a:r>
            <a:r>
              <a:rPr lang="es-ES" dirty="0"/>
              <a:t> </a:t>
            </a:r>
            <a:r>
              <a:rPr lang="es-ES" dirty="0" smtClean="0"/>
              <a:t>La experiencia de uso para el pago del servicio no debe diferir de lo que actualmente realizan los usuarios, manteniéndose el mismo medio de acceso a través de TISC del tipo </a:t>
            </a:r>
            <a:r>
              <a:rPr lang="es-ES" sz="2000" i="1" dirty="0" err="1" smtClean="0"/>
              <a:t>Mifare</a:t>
            </a:r>
            <a:r>
              <a:rPr lang="es-ES" sz="2000" i="1" dirty="0" smtClean="0"/>
              <a:t> plus</a:t>
            </a:r>
            <a:r>
              <a:rPr lang="es-ES" dirty="0" smtClean="0"/>
              <a:t>.</a:t>
            </a:r>
            <a:endParaRPr lang="es-ES" dirty="0"/>
          </a:p>
        </p:txBody>
      </p:sp>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717" y="4707146"/>
            <a:ext cx="1764793" cy="1323595"/>
          </a:xfrm>
          <a:prstGeom prst="rect">
            <a:avLst/>
          </a:prstGeom>
        </p:spPr>
      </p:pic>
      <p:pic>
        <p:nvPicPr>
          <p:cNvPr id="4" name="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7736" y="4642529"/>
            <a:ext cx="1937102" cy="1452827"/>
          </a:xfrm>
          <a:prstGeom prst="rect">
            <a:avLst/>
          </a:prstGeom>
        </p:spPr>
      </p:pic>
      <p:pic>
        <p:nvPicPr>
          <p:cNvPr id="5" name="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6328" y="4437111"/>
            <a:ext cx="1292146" cy="1722861"/>
          </a:xfrm>
          <a:prstGeom prst="rect">
            <a:avLst/>
          </a:prstGeom>
        </p:spPr>
      </p:pic>
      <p:pic>
        <p:nvPicPr>
          <p:cNvPr id="6" name="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5522" y="4486364"/>
            <a:ext cx="2231477" cy="1673608"/>
          </a:xfrm>
          <a:prstGeom prst="rect">
            <a:avLst/>
          </a:prstGeom>
        </p:spPr>
      </p:pic>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3515" y="4707146"/>
            <a:ext cx="1899255" cy="1424441"/>
          </a:xfrm>
          <a:prstGeom prst="rect">
            <a:avLst/>
          </a:prstGeom>
        </p:spPr>
      </p:pic>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20000" y="692696"/>
            <a:ext cx="7776000" cy="523220"/>
          </a:xfrm>
          <a:prstGeom prst="rect">
            <a:avLst/>
          </a:prstGeom>
          <a:noFill/>
        </p:spPr>
        <p:txBody>
          <a:bodyPr wrap="square" rtlCol="0">
            <a:spAutoFit/>
          </a:bodyPr>
          <a:lstStyle/>
          <a:p>
            <a:r>
              <a:rPr lang="es-ES" sz="2800" b="1" cap="small" dirty="0">
                <a:effectLst>
                  <a:outerShdw blurRad="38100" dist="38100" dir="2700000" algn="tl">
                    <a:srgbClr val="000000">
                      <a:alpha val="43137"/>
                    </a:srgbClr>
                  </a:outerShdw>
                </a:effectLst>
              </a:rPr>
              <a:t>2. </a:t>
            </a:r>
            <a:r>
              <a:rPr lang="es-ES" sz="2800" b="1" cap="small" dirty="0" smtClean="0">
                <a:effectLst>
                  <a:outerShdw blurRad="38100" dist="38100" dir="2700000" algn="tl">
                    <a:srgbClr val="000000">
                      <a:alpha val="43137"/>
                    </a:srgbClr>
                  </a:outerShdw>
                </a:effectLst>
              </a:rPr>
              <a:t>FUNCIONAMIENTO DEL SISTEMA</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t>4</a:t>
            </a:fld>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pic>
        <p:nvPicPr>
          <p:cNvPr id="10" name="Picture 4" descr="http://www.minsa.gob.pa/sites/all/themes/minsa/images/gobierno_nacional.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720000" y="108000"/>
            <a:ext cx="3635976" cy="646331"/>
          </a:xfrm>
          <a:prstGeom prst="rect">
            <a:avLst/>
          </a:prstGeom>
          <a:noFill/>
        </p:spPr>
        <p:txBody>
          <a:bodyPr wrap="square" rtlCol="0">
            <a:spAutoFit/>
          </a:bodyPr>
          <a:lstStyle/>
          <a:p>
            <a:r>
              <a:rPr lang="es-MX" dirty="0" smtClean="0">
                <a:solidFill>
                  <a:srgbClr val="C00000"/>
                </a:solidFill>
                <a:effectLst>
                  <a:outerShdw blurRad="38100" dist="38100" dir="2700000" algn="tl">
                    <a:srgbClr val="000000">
                      <a:alpha val="43137"/>
                    </a:srgbClr>
                  </a:outerShdw>
                </a:effectLst>
              </a:rPr>
              <a:t>Tomo II. Equipamientos.</a:t>
            </a:r>
          </a:p>
          <a:p>
            <a:r>
              <a:rPr lang="es-MX" b="1" dirty="0" smtClean="0">
                <a:solidFill>
                  <a:srgbClr val="C00000"/>
                </a:solidFill>
                <a:effectLst>
                  <a:outerShdw blurRad="38100" dist="38100" dir="2700000" algn="tl">
                    <a:srgbClr val="000000">
                      <a:alpha val="43137"/>
                    </a:srgbClr>
                  </a:outerShdw>
                </a:effectLst>
              </a:rPr>
              <a:t>II.6. Sistema de Cobro de Pasajes</a:t>
            </a:r>
          </a:p>
        </p:txBody>
      </p:sp>
      <p:sp>
        <p:nvSpPr>
          <p:cNvPr id="16" name="15 CuadroTexto"/>
          <p:cNvSpPr txBox="1"/>
          <p:nvPr/>
        </p:nvSpPr>
        <p:spPr>
          <a:xfrm>
            <a:off x="3815624" y="99886"/>
            <a:ext cx="3384376" cy="523220"/>
          </a:xfrm>
          <a:prstGeom prst="rect">
            <a:avLst/>
          </a:prstGeom>
          <a:noFill/>
        </p:spPr>
        <p:txBody>
          <a:bodyPr wrap="square" rtlCol="0">
            <a:spAutoFit/>
          </a:bodyPr>
          <a:lstStyle/>
          <a:p>
            <a:pPr algn="r"/>
            <a:r>
              <a:rPr lang="es-ES" sz="2800" b="1" i="1" dirty="0" smtClean="0">
                <a:solidFill>
                  <a:srgbClr val="FF0000"/>
                </a:solidFill>
              </a:rPr>
              <a:t>FUNCIONAMIENTO</a:t>
            </a:r>
            <a:endParaRPr lang="es-ES" sz="2800" b="1" i="1" dirty="0">
              <a:solidFill>
                <a:srgbClr val="FF0000"/>
              </a:solidFill>
            </a:endParaRPr>
          </a:p>
        </p:txBody>
      </p:sp>
      <p:sp>
        <p:nvSpPr>
          <p:cNvPr id="2" name="1 CuadroTexto"/>
          <p:cNvSpPr txBox="1"/>
          <p:nvPr/>
        </p:nvSpPr>
        <p:spPr>
          <a:xfrm>
            <a:off x="179511" y="1124744"/>
            <a:ext cx="8780243" cy="5355312"/>
          </a:xfrm>
          <a:prstGeom prst="rect">
            <a:avLst/>
          </a:prstGeom>
          <a:noFill/>
        </p:spPr>
        <p:txBody>
          <a:bodyPr wrap="square" rtlCol="0">
            <a:spAutoFit/>
          </a:bodyPr>
          <a:lstStyle/>
          <a:p>
            <a:pPr algn="just"/>
            <a:r>
              <a:rPr lang="es-ES" dirty="0" smtClean="0"/>
              <a:t>Sistema integrado totalmente compatible en equipamiento, arquitectura y funcionalidad con el actualmente en operación en Línea 1 y por tanto debe garantizar la mismas funcionalidades del cobro de pasajes del Sistema Integrado del Transporte Público Urbano, permitiendo la total coherencia de las informaciones que le permitan al Administrador financiero de este sistema la gestión global de la administración del sistema de transporte y demás entes en él incluidos (</a:t>
            </a:r>
            <a:r>
              <a:rPr lang="es-ES" dirty="0" err="1" smtClean="0"/>
              <a:t>Metrobus</a:t>
            </a:r>
            <a:r>
              <a:rPr lang="es-ES" dirty="0" smtClean="0"/>
              <a:t>, </a:t>
            </a:r>
            <a:r>
              <a:rPr lang="es-ES" dirty="0" err="1" smtClean="0"/>
              <a:t>Rapipass</a:t>
            </a:r>
            <a:r>
              <a:rPr lang="es-ES" dirty="0" smtClean="0"/>
              <a:t>).</a:t>
            </a:r>
          </a:p>
          <a:p>
            <a:pPr algn="just"/>
            <a:r>
              <a:rPr lang="es-ES" dirty="0" smtClean="0"/>
              <a:t>El sistema debe contemplar al menos los siguientes modos de integración:</a:t>
            </a:r>
          </a:p>
          <a:p>
            <a:pPr marL="285750" indent="-285750" algn="just">
              <a:buFont typeface="Arial" panose="020B0604020202020204" pitchFamily="34" charset="0"/>
              <a:buChar char="•"/>
            </a:pPr>
            <a:r>
              <a:rPr lang="es-ES" dirty="0" smtClean="0"/>
              <a:t>Del medio de pago, permitiendo el uso de la misma tarjeta TISC de la Línea 1, </a:t>
            </a:r>
            <a:r>
              <a:rPr lang="es-ES" dirty="0" err="1" smtClean="0"/>
              <a:t>Metrobus</a:t>
            </a:r>
            <a:r>
              <a:rPr lang="es-ES" dirty="0" smtClean="0"/>
              <a:t>, Terminal de Transporte y cualquier otra futura que pueda existir.</a:t>
            </a:r>
          </a:p>
          <a:p>
            <a:pPr marL="285750" indent="-285750" algn="just">
              <a:buFont typeface="Arial" panose="020B0604020202020204" pitchFamily="34" charset="0"/>
              <a:buChar char="•"/>
            </a:pPr>
            <a:r>
              <a:rPr lang="es-ES" dirty="0" smtClean="0"/>
              <a:t>De la tarifa, que permita definiciones de tarifas combinadas por el uso de los diferentes medios de la red de transporte.</a:t>
            </a:r>
          </a:p>
          <a:p>
            <a:pPr marL="285750" indent="-285750" algn="just">
              <a:buFont typeface="Arial" panose="020B0604020202020204" pitchFamily="34" charset="0"/>
              <a:buChar char="•"/>
            </a:pPr>
            <a:r>
              <a:rPr lang="es-ES" dirty="0" smtClean="0"/>
              <a:t>De la administración y gestión, para un manejo y control unificado de los fondos e indicadores de gestión del Sistema Integrado de Transporte Público, integrándose con el actual fiduciario.</a:t>
            </a:r>
          </a:p>
          <a:p>
            <a:pPr marL="285750" indent="-285750" algn="just">
              <a:buFont typeface="Arial" panose="020B0604020202020204" pitchFamily="34" charset="0"/>
              <a:buChar char="•"/>
            </a:pPr>
            <a:r>
              <a:rPr lang="es-ES" dirty="0" smtClean="0"/>
              <a:t>Del servicio al cliente, independiente del recurso, componente o ubicación del medio de transporte utilizado por el usuario, para brindar la misma atención en la totalidad de la red.</a:t>
            </a:r>
          </a:p>
          <a:p>
            <a:pPr marL="285750" indent="-285750" algn="just">
              <a:buFont typeface="Arial" panose="020B0604020202020204" pitchFamily="34" charset="0"/>
              <a:buChar char="•"/>
            </a:pPr>
            <a:r>
              <a:rPr lang="es-ES" dirty="0" smtClean="0"/>
              <a:t>La interacción de los usuarios con los torniquetes y </a:t>
            </a:r>
            <a:r>
              <a:rPr lang="es-ES" dirty="0" err="1" smtClean="0"/>
              <a:t>recargadoras</a:t>
            </a:r>
            <a:r>
              <a:rPr lang="es-ES" dirty="0" smtClean="0"/>
              <a:t> debe ser cónsona con lo que realizan actualmente en Línea 1</a:t>
            </a:r>
            <a:endParaRPr lang="es-ES" dirty="0"/>
          </a:p>
        </p:txBody>
      </p:sp>
    </p:spTree>
    <p:extLst>
      <p:ext uri="{BB962C8B-B14F-4D97-AF65-F5344CB8AC3E}">
        <p14:creationId xmlns:p14="http://schemas.microsoft.com/office/powerpoint/2010/main" val="13345342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20000" y="692696"/>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3. Equipos de estación</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t>5</a:t>
            </a:fld>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pic>
        <p:nvPicPr>
          <p:cNvPr id="10" name="Picture 4" descr="http://www.minsa.gob.pa/sites/all/themes/minsa/images/gobierno_nacional.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720000" y="108000"/>
            <a:ext cx="3635976" cy="646331"/>
          </a:xfrm>
          <a:prstGeom prst="rect">
            <a:avLst/>
          </a:prstGeom>
          <a:noFill/>
        </p:spPr>
        <p:txBody>
          <a:bodyPr wrap="square" rtlCol="0">
            <a:spAutoFit/>
          </a:bodyPr>
          <a:lstStyle/>
          <a:p>
            <a:r>
              <a:rPr lang="es-MX" dirty="0" smtClean="0">
                <a:solidFill>
                  <a:srgbClr val="C00000"/>
                </a:solidFill>
                <a:effectLst>
                  <a:outerShdw blurRad="38100" dist="38100" dir="2700000" algn="tl">
                    <a:srgbClr val="000000">
                      <a:alpha val="43137"/>
                    </a:srgbClr>
                  </a:outerShdw>
                </a:effectLst>
              </a:rPr>
              <a:t>Tomo II. Equipamientos.</a:t>
            </a:r>
          </a:p>
          <a:p>
            <a:r>
              <a:rPr lang="es-MX" b="1" dirty="0" smtClean="0">
                <a:solidFill>
                  <a:srgbClr val="C00000"/>
                </a:solidFill>
                <a:effectLst>
                  <a:outerShdw blurRad="38100" dist="38100" dir="2700000" algn="tl">
                    <a:srgbClr val="000000">
                      <a:alpha val="43137"/>
                    </a:srgbClr>
                  </a:outerShdw>
                </a:effectLst>
              </a:rPr>
              <a:t>II.6. Sistema de Cobro de Pasajes.</a:t>
            </a:r>
          </a:p>
        </p:txBody>
      </p:sp>
      <p:sp>
        <p:nvSpPr>
          <p:cNvPr id="16" name="15 CuadroTexto"/>
          <p:cNvSpPr txBox="1"/>
          <p:nvPr/>
        </p:nvSpPr>
        <p:spPr>
          <a:xfrm>
            <a:off x="4567267" y="108000"/>
            <a:ext cx="2632733" cy="707886"/>
          </a:xfrm>
          <a:prstGeom prst="rect">
            <a:avLst/>
          </a:prstGeom>
          <a:noFill/>
        </p:spPr>
        <p:txBody>
          <a:bodyPr wrap="square" rtlCol="0">
            <a:spAutoFit/>
          </a:bodyPr>
          <a:lstStyle/>
          <a:p>
            <a:pPr algn="r"/>
            <a:r>
              <a:rPr lang="es-ES" sz="4000" b="1" i="1" dirty="0" smtClean="0">
                <a:solidFill>
                  <a:srgbClr val="FF0000"/>
                </a:solidFill>
              </a:rPr>
              <a:t>EQUIPOS</a:t>
            </a:r>
            <a:endParaRPr lang="es-ES" sz="4000" b="1" i="1" dirty="0">
              <a:solidFill>
                <a:srgbClr val="FF0000"/>
              </a:solidFill>
            </a:endParaRPr>
          </a:p>
        </p:txBody>
      </p:sp>
      <p:sp>
        <p:nvSpPr>
          <p:cNvPr id="2" name="1 CuadroTexto"/>
          <p:cNvSpPr txBox="1"/>
          <p:nvPr/>
        </p:nvSpPr>
        <p:spPr>
          <a:xfrm>
            <a:off x="467544" y="1215916"/>
            <a:ext cx="8028456" cy="3139321"/>
          </a:xfrm>
          <a:prstGeom prst="rect">
            <a:avLst/>
          </a:prstGeom>
          <a:noFill/>
        </p:spPr>
        <p:txBody>
          <a:bodyPr wrap="square" rtlCol="0">
            <a:spAutoFit/>
          </a:bodyPr>
          <a:lstStyle/>
          <a:p>
            <a:pPr marL="285750" indent="-285750" algn="just">
              <a:buFont typeface="Arial" pitchFamily="34" charset="0"/>
              <a:buChar char="•"/>
            </a:pPr>
            <a:r>
              <a:rPr lang="es-ES" dirty="0" smtClean="0"/>
              <a:t>Sistema de control o concentrador de estación (SCE):  con mando y lectura para la supervisión del Sistema de Cobro de Pasajes  desde el SCADA de estaciones (CCL: Cuarto de Control Local) y monitoreo desde el SCADA central en el CCO</a:t>
            </a:r>
          </a:p>
          <a:p>
            <a:pPr marL="285750" indent="-285750" algn="just">
              <a:buFont typeface="Arial" pitchFamily="34" charset="0"/>
              <a:buChar char="•"/>
            </a:pPr>
            <a:r>
              <a:rPr lang="es-ES" dirty="0" smtClean="0"/>
              <a:t>Dispositivos de control de paso (DCP): barrera de peaje o torniquetes, con proceso de lectura de tarjeta de viajes. Deben ser reversibles.</a:t>
            </a:r>
          </a:p>
          <a:p>
            <a:pPr marL="285750" indent="-285750" algn="just">
              <a:buFont typeface="Arial" pitchFamily="34" charset="0"/>
              <a:buChar char="•"/>
            </a:pPr>
            <a:r>
              <a:rPr lang="es-ES" dirty="0" smtClean="0"/>
              <a:t>Máquinas expendedoras de Operación Automática (EAO): dispositivos para el expendio y recarga de los títulos de viaje a los usuarios.</a:t>
            </a:r>
          </a:p>
          <a:p>
            <a:pPr algn="just"/>
            <a:r>
              <a:rPr lang="es-ES" dirty="0" smtClean="0"/>
              <a:t>Como parte integrante del conjunto del Sistema de Cobro de Pasajes, los equipos de estación deben ser totalmente compatibles con los ya instalados en la Línea 1 del Sistema Integrado de Transporte Público Urbano y similar en sus  flujos de procesos que permita total compatibilidad con lo que actualmente operan.</a:t>
            </a:r>
            <a:endParaRPr lang="es-E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355237"/>
            <a:ext cx="2592288" cy="194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2691" y="4341399"/>
            <a:ext cx="1438201" cy="191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3633" y="4341399"/>
            <a:ext cx="2612367" cy="1959275"/>
          </a:xfrm>
          <a:prstGeom prst="rect">
            <a:avLst/>
          </a:prstGeom>
        </p:spPr>
      </p:pic>
    </p:spTree>
    <p:extLst>
      <p:ext uri="{BB962C8B-B14F-4D97-AF65-F5344CB8AC3E}">
        <p14:creationId xmlns:p14="http://schemas.microsoft.com/office/powerpoint/2010/main" val="422704158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20000" y="817548"/>
            <a:ext cx="7776000" cy="523220"/>
          </a:xfrm>
          <a:prstGeom prst="rect">
            <a:avLst/>
          </a:prstGeom>
          <a:noFill/>
        </p:spPr>
        <p:txBody>
          <a:bodyPr wrap="square" rtlCol="0">
            <a:spAutoFit/>
          </a:bodyPr>
          <a:lstStyle/>
          <a:p>
            <a:r>
              <a:rPr lang="es-ES" sz="2800" b="1" cap="small" dirty="0">
                <a:effectLst>
                  <a:outerShdw blurRad="38100" dist="38100" dir="2700000" algn="tl">
                    <a:srgbClr val="000000">
                      <a:alpha val="43137"/>
                    </a:srgbClr>
                  </a:outerShdw>
                </a:effectLst>
              </a:rPr>
              <a:t>4</a:t>
            </a:r>
            <a:r>
              <a:rPr lang="es-ES" sz="2800" b="1" cap="small" dirty="0" smtClean="0">
                <a:effectLst>
                  <a:outerShdw blurRad="38100" dist="38100" dir="2700000" algn="tl">
                    <a:srgbClr val="000000">
                      <a:alpha val="43137"/>
                    </a:srgbClr>
                  </a:outerShdw>
                </a:effectLst>
              </a:rPr>
              <a:t>. CENTRO DE CONTROL DE OPERACIONES (CCO)</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t>6</a:t>
            </a:fld>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pic>
        <p:nvPicPr>
          <p:cNvPr id="10" name="Picture 4" descr="http://www.minsa.gob.pa/sites/all/themes/minsa/images/gobierno_nacional.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720000" y="108000"/>
            <a:ext cx="3635976" cy="646331"/>
          </a:xfrm>
          <a:prstGeom prst="rect">
            <a:avLst/>
          </a:prstGeom>
          <a:noFill/>
        </p:spPr>
        <p:txBody>
          <a:bodyPr wrap="square" rtlCol="0">
            <a:spAutoFit/>
          </a:bodyPr>
          <a:lstStyle/>
          <a:p>
            <a:r>
              <a:rPr lang="es-MX" dirty="0" smtClean="0">
                <a:solidFill>
                  <a:srgbClr val="C00000"/>
                </a:solidFill>
                <a:effectLst>
                  <a:outerShdw blurRad="38100" dist="38100" dir="2700000" algn="tl">
                    <a:srgbClr val="000000">
                      <a:alpha val="43137"/>
                    </a:srgbClr>
                  </a:outerShdw>
                </a:effectLst>
              </a:rPr>
              <a:t>Tomo II. Equipamientos.</a:t>
            </a:r>
          </a:p>
          <a:p>
            <a:r>
              <a:rPr lang="es-MX" b="1" dirty="0" smtClean="0">
                <a:solidFill>
                  <a:srgbClr val="C00000"/>
                </a:solidFill>
                <a:effectLst>
                  <a:outerShdw blurRad="38100" dist="38100" dir="2700000" algn="tl">
                    <a:srgbClr val="000000">
                      <a:alpha val="43137"/>
                    </a:srgbClr>
                  </a:outerShdw>
                </a:effectLst>
              </a:rPr>
              <a:t>II.6. Sistema de Cobro de Pasajes.</a:t>
            </a:r>
          </a:p>
        </p:txBody>
      </p:sp>
      <p:sp>
        <p:nvSpPr>
          <p:cNvPr id="12" name="11 CuadroTexto"/>
          <p:cNvSpPr txBox="1"/>
          <p:nvPr/>
        </p:nvSpPr>
        <p:spPr>
          <a:xfrm>
            <a:off x="4567267" y="108000"/>
            <a:ext cx="2632733" cy="707886"/>
          </a:xfrm>
          <a:prstGeom prst="rect">
            <a:avLst/>
          </a:prstGeom>
          <a:noFill/>
        </p:spPr>
        <p:txBody>
          <a:bodyPr wrap="square" rtlCol="0">
            <a:spAutoFit/>
          </a:bodyPr>
          <a:lstStyle/>
          <a:p>
            <a:pPr algn="r"/>
            <a:r>
              <a:rPr lang="es-ES" sz="4000" b="1" i="1" dirty="0" smtClean="0">
                <a:solidFill>
                  <a:srgbClr val="FF0000"/>
                </a:solidFill>
              </a:rPr>
              <a:t>CCO</a:t>
            </a:r>
            <a:endParaRPr lang="es-ES" sz="4000" b="1" i="1" dirty="0">
              <a:solidFill>
                <a:srgbClr val="FF0000"/>
              </a:solidFill>
            </a:endParaRPr>
          </a:p>
        </p:txBody>
      </p:sp>
      <p:sp>
        <p:nvSpPr>
          <p:cNvPr id="2" name="1 CuadroTexto"/>
          <p:cNvSpPr txBox="1"/>
          <p:nvPr/>
        </p:nvSpPr>
        <p:spPr>
          <a:xfrm>
            <a:off x="720000" y="1419741"/>
            <a:ext cx="7434000" cy="3139321"/>
          </a:xfrm>
          <a:prstGeom prst="rect">
            <a:avLst/>
          </a:prstGeom>
          <a:noFill/>
        </p:spPr>
        <p:txBody>
          <a:bodyPr wrap="square" rtlCol="0">
            <a:spAutoFit/>
          </a:bodyPr>
          <a:lstStyle/>
          <a:p>
            <a:r>
              <a:rPr lang="es-ES" dirty="0" smtClean="0"/>
              <a:t>Con base en la total integridad que se requiere del Sistema de Cobro de Pasajes de la Línea 2 con el Sistema Integrado de Transporte Público Masivo:</a:t>
            </a:r>
          </a:p>
          <a:p>
            <a:endParaRPr lang="es-ES" sz="2400" i="1" dirty="0" smtClean="0">
              <a:cs typeface="Times New Roman"/>
            </a:endParaRPr>
          </a:p>
          <a:p>
            <a:r>
              <a:rPr lang="es-ES" sz="2400" i="1" dirty="0" smtClean="0">
                <a:cs typeface="Times New Roman"/>
              </a:rPr>
              <a:t>La arquitectura debe incluir para el CCO la integración de la gestión remota del sistema para que el tratamiento sea único de todo el sistema de billetaje desde el Puesto de Operador, permitiendo operar centralizadamente a nivel de procesamiento de datos.</a:t>
            </a:r>
          </a:p>
          <a:p>
            <a:endParaRPr lang="es-ES" dirty="0"/>
          </a:p>
        </p:txBody>
      </p:sp>
    </p:spTree>
    <p:extLst>
      <p:ext uri="{BB962C8B-B14F-4D97-AF65-F5344CB8AC3E}">
        <p14:creationId xmlns:p14="http://schemas.microsoft.com/office/powerpoint/2010/main" val="302618382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20000" y="817548"/>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5. REQUERIMIENTOS DE INSTALACIÓN </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t>7</a:t>
            </a:fld>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pic>
        <p:nvPicPr>
          <p:cNvPr id="10" name="Picture 4" descr="http://www.minsa.gob.pa/sites/all/themes/minsa/images/gobierno_nacional.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720000" y="108000"/>
            <a:ext cx="3635976" cy="646331"/>
          </a:xfrm>
          <a:prstGeom prst="rect">
            <a:avLst/>
          </a:prstGeom>
          <a:noFill/>
        </p:spPr>
        <p:txBody>
          <a:bodyPr wrap="square" rtlCol="0">
            <a:spAutoFit/>
          </a:bodyPr>
          <a:lstStyle/>
          <a:p>
            <a:r>
              <a:rPr lang="es-MX" dirty="0" smtClean="0">
                <a:solidFill>
                  <a:srgbClr val="C00000"/>
                </a:solidFill>
                <a:effectLst>
                  <a:outerShdw blurRad="38100" dist="38100" dir="2700000" algn="tl">
                    <a:srgbClr val="000000">
                      <a:alpha val="43137"/>
                    </a:srgbClr>
                  </a:outerShdw>
                </a:effectLst>
              </a:rPr>
              <a:t>Tomo II. Equipamientos.</a:t>
            </a:r>
          </a:p>
          <a:p>
            <a:r>
              <a:rPr lang="es-MX" b="1" dirty="0" smtClean="0">
                <a:solidFill>
                  <a:srgbClr val="C00000"/>
                </a:solidFill>
                <a:effectLst>
                  <a:outerShdw blurRad="38100" dist="38100" dir="2700000" algn="tl">
                    <a:srgbClr val="000000">
                      <a:alpha val="43137"/>
                    </a:srgbClr>
                  </a:outerShdw>
                </a:effectLst>
              </a:rPr>
              <a:t>II.6. Sistema de Cobro de Pasajes.</a:t>
            </a:r>
          </a:p>
        </p:txBody>
      </p:sp>
      <p:sp>
        <p:nvSpPr>
          <p:cNvPr id="12" name="11 CuadroTexto"/>
          <p:cNvSpPr txBox="1"/>
          <p:nvPr/>
        </p:nvSpPr>
        <p:spPr>
          <a:xfrm>
            <a:off x="3940483" y="34833"/>
            <a:ext cx="3240360" cy="707886"/>
          </a:xfrm>
          <a:prstGeom prst="rect">
            <a:avLst/>
          </a:prstGeom>
          <a:noFill/>
        </p:spPr>
        <p:txBody>
          <a:bodyPr wrap="square" rtlCol="0">
            <a:spAutoFit/>
          </a:bodyPr>
          <a:lstStyle/>
          <a:p>
            <a:pPr algn="r"/>
            <a:r>
              <a:rPr lang="es-ES" sz="2000" b="1" i="1" dirty="0" smtClean="0">
                <a:solidFill>
                  <a:srgbClr val="FF0000"/>
                </a:solidFill>
              </a:rPr>
              <a:t>REQUERIMIENTOS DE INSTALACIÓN</a:t>
            </a:r>
            <a:endParaRPr lang="es-ES" sz="2000" b="1" i="1" dirty="0">
              <a:solidFill>
                <a:srgbClr val="FF0000"/>
              </a:solidFill>
            </a:endParaRPr>
          </a:p>
        </p:txBody>
      </p:sp>
      <p:sp>
        <p:nvSpPr>
          <p:cNvPr id="2" name="1 CuadroTexto"/>
          <p:cNvSpPr txBox="1"/>
          <p:nvPr/>
        </p:nvSpPr>
        <p:spPr>
          <a:xfrm>
            <a:off x="720000" y="1563757"/>
            <a:ext cx="7668424" cy="2862322"/>
          </a:xfrm>
          <a:prstGeom prst="rect">
            <a:avLst/>
          </a:prstGeom>
          <a:noFill/>
        </p:spPr>
        <p:txBody>
          <a:bodyPr wrap="square" rtlCol="0">
            <a:spAutoFit/>
          </a:bodyPr>
          <a:lstStyle/>
          <a:p>
            <a:r>
              <a:rPr lang="es-ES" dirty="0" smtClean="0"/>
              <a:t>Se requiere normas de buena ejecución durante le proceso de instalación, asegurando la no interferencias ni caídas del servicio durante el proceso de integración del Sistema de Cobro de Pasajes entre ambas líneas y el resto del Sistema Integrado de Transporte Urbano.</a:t>
            </a:r>
          </a:p>
          <a:p>
            <a:endParaRPr lang="es-ES" dirty="0" smtClean="0"/>
          </a:p>
          <a:p>
            <a:r>
              <a:rPr lang="es-ES" dirty="0" smtClean="0"/>
              <a:t>La cantidad de equipos será determinada de acuerdo a la información de demanda por estación a ser suministrada por el Metro.</a:t>
            </a:r>
          </a:p>
          <a:p>
            <a:endParaRPr lang="es-ES" dirty="0" smtClean="0"/>
          </a:p>
          <a:p>
            <a:r>
              <a:rPr lang="es-ES" dirty="0" smtClean="0"/>
              <a:t>La instalación debe contemplar la integración completa de las información del sistemas con las de Línea 1 y el sistema </a:t>
            </a:r>
            <a:r>
              <a:rPr lang="es-ES" dirty="0" err="1" smtClean="0"/>
              <a:t>Metrobus</a:t>
            </a:r>
            <a:r>
              <a:rPr lang="es-ES" dirty="0" smtClean="0"/>
              <a:t>.</a:t>
            </a:r>
            <a:endParaRPr lang="es-ES" dirty="0"/>
          </a:p>
        </p:txBody>
      </p:sp>
    </p:spTree>
    <p:extLst>
      <p:ext uri="{BB962C8B-B14F-4D97-AF65-F5344CB8AC3E}">
        <p14:creationId xmlns:p14="http://schemas.microsoft.com/office/powerpoint/2010/main" val="253114557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20000" y="889556"/>
            <a:ext cx="7776000" cy="523220"/>
          </a:xfrm>
          <a:prstGeom prst="rect">
            <a:avLst/>
          </a:prstGeom>
          <a:noFill/>
        </p:spPr>
        <p:txBody>
          <a:bodyPr wrap="square" rtlCol="0">
            <a:spAutoFit/>
          </a:bodyPr>
          <a:lstStyle/>
          <a:p>
            <a:r>
              <a:rPr lang="es-ES" sz="2800" b="1" cap="small" dirty="0">
                <a:effectLst>
                  <a:outerShdw blurRad="38100" dist="38100" dir="2700000" algn="tl">
                    <a:srgbClr val="000000">
                      <a:alpha val="43137"/>
                    </a:srgbClr>
                  </a:outerShdw>
                </a:effectLst>
              </a:rPr>
              <a:t>6</a:t>
            </a:r>
            <a:r>
              <a:rPr lang="es-ES" sz="2800" b="1" cap="small" dirty="0" smtClean="0">
                <a:effectLst>
                  <a:outerShdw blurRad="38100" dist="38100" dir="2700000" algn="tl">
                    <a:srgbClr val="000000">
                      <a:alpha val="43137"/>
                    </a:srgbClr>
                  </a:outerShdw>
                </a:effectLst>
              </a:rPr>
              <a:t>. CONDICIONES CONTRACTUALES </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t>8</a:t>
            </a:fld>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pic>
        <p:nvPicPr>
          <p:cNvPr id="10" name="Picture 4" descr="http://www.minsa.gob.pa/sites/all/themes/minsa/images/gobierno_nacional.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720000" y="108000"/>
            <a:ext cx="3635976" cy="646331"/>
          </a:xfrm>
          <a:prstGeom prst="rect">
            <a:avLst/>
          </a:prstGeom>
          <a:noFill/>
        </p:spPr>
        <p:txBody>
          <a:bodyPr wrap="square" rtlCol="0">
            <a:spAutoFit/>
          </a:bodyPr>
          <a:lstStyle/>
          <a:p>
            <a:r>
              <a:rPr lang="es-MX" dirty="0" smtClean="0">
                <a:solidFill>
                  <a:srgbClr val="C00000"/>
                </a:solidFill>
                <a:effectLst>
                  <a:outerShdw blurRad="38100" dist="38100" dir="2700000" algn="tl">
                    <a:srgbClr val="000000">
                      <a:alpha val="43137"/>
                    </a:srgbClr>
                  </a:outerShdw>
                </a:effectLst>
              </a:rPr>
              <a:t>Tomo II. Equipamientos.</a:t>
            </a:r>
          </a:p>
          <a:p>
            <a:r>
              <a:rPr lang="es-MX" b="1" dirty="0" smtClean="0">
                <a:solidFill>
                  <a:srgbClr val="C00000"/>
                </a:solidFill>
                <a:effectLst>
                  <a:outerShdw blurRad="38100" dist="38100" dir="2700000" algn="tl">
                    <a:srgbClr val="000000">
                      <a:alpha val="43137"/>
                    </a:srgbClr>
                  </a:outerShdw>
                </a:effectLst>
              </a:rPr>
              <a:t>II.6. Sistema de Cobro de Pasajes.</a:t>
            </a:r>
          </a:p>
        </p:txBody>
      </p:sp>
      <p:sp>
        <p:nvSpPr>
          <p:cNvPr id="13" name="12 CuadroTexto"/>
          <p:cNvSpPr txBox="1"/>
          <p:nvPr/>
        </p:nvSpPr>
        <p:spPr>
          <a:xfrm>
            <a:off x="4355976" y="35429"/>
            <a:ext cx="2632733" cy="707886"/>
          </a:xfrm>
          <a:prstGeom prst="rect">
            <a:avLst/>
          </a:prstGeom>
          <a:noFill/>
        </p:spPr>
        <p:txBody>
          <a:bodyPr wrap="square" rtlCol="0">
            <a:spAutoFit/>
          </a:bodyPr>
          <a:lstStyle/>
          <a:p>
            <a:pPr algn="r"/>
            <a:r>
              <a:rPr lang="es-ES" sz="2000" b="1" i="1" dirty="0" smtClean="0">
                <a:solidFill>
                  <a:srgbClr val="FF0000"/>
                </a:solidFill>
              </a:rPr>
              <a:t>CONDICIONES CONTRACTUALES</a:t>
            </a:r>
            <a:endParaRPr lang="es-ES" sz="2000" b="1" i="1" dirty="0">
              <a:solidFill>
                <a:srgbClr val="FF0000"/>
              </a:solidFill>
            </a:endParaRPr>
          </a:p>
        </p:txBody>
      </p:sp>
      <p:sp>
        <p:nvSpPr>
          <p:cNvPr id="3" name="2 CuadroTexto"/>
          <p:cNvSpPr txBox="1"/>
          <p:nvPr/>
        </p:nvSpPr>
        <p:spPr>
          <a:xfrm>
            <a:off x="720000" y="1557947"/>
            <a:ext cx="7596416" cy="4247317"/>
          </a:xfrm>
          <a:prstGeom prst="rect">
            <a:avLst/>
          </a:prstGeom>
          <a:noFill/>
        </p:spPr>
        <p:txBody>
          <a:bodyPr wrap="square" rtlCol="0">
            <a:spAutoFit/>
          </a:bodyPr>
          <a:lstStyle/>
          <a:p>
            <a:r>
              <a:rPr lang="es-ES" dirty="0" smtClean="0"/>
              <a:t>Todo el proceso:</a:t>
            </a:r>
          </a:p>
          <a:p>
            <a:pPr marL="285750" indent="-285750">
              <a:buFont typeface="Arial" pitchFamily="34" charset="0"/>
              <a:buChar char="•"/>
            </a:pPr>
            <a:r>
              <a:rPr lang="es-ES" dirty="0" smtClean="0"/>
              <a:t>Diseño e ingeniería de detalle</a:t>
            </a:r>
          </a:p>
          <a:p>
            <a:pPr marL="285750" indent="-285750">
              <a:buFont typeface="Arial" pitchFamily="34" charset="0"/>
              <a:buChar char="•"/>
            </a:pPr>
            <a:r>
              <a:rPr lang="es-ES" dirty="0" smtClean="0"/>
              <a:t>Procura de materiales y equipos</a:t>
            </a:r>
          </a:p>
          <a:p>
            <a:pPr marL="285750" indent="-285750">
              <a:buFont typeface="Arial" pitchFamily="34" charset="0"/>
              <a:buChar char="•"/>
            </a:pPr>
            <a:r>
              <a:rPr lang="es-ES" dirty="0" smtClean="0"/>
              <a:t>Instalación y montaje</a:t>
            </a:r>
          </a:p>
          <a:p>
            <a:pPr marL="285750" indent="-285750">
              <a:buFont typeface="Arial" pitchFamily="34" charset="0"/>
              <a:buChar char="•"/>
            </a:pPr>
            <a:r>
              <a:rPr lang="es-ES" dirty="0" smtClean="0"/>
              <a:t>Pruebas y puesta en servicio</a:t>
            </a:r>
          </a:p>
          <a:p>
            <a:pPr marL="285750" indent="-285750">
              <a:buFont typeface="Arial" pitchFamily="34" charset="0"/>
              <a:buChar char="•"/>
            </a:pPr>
            <a:r>
              <a:rPr lang="es-ES" dirty="0" smtClean="0"/>
              <a:t>Capacitación </a:t>
            </a:r>
          </a:p>
          <a:p>
            <a:pPr marL="285750" indent="-285750">
              <a:buFont typeface="Arial" pitchFamily="34" charset="0"/>
              <a:buChar char="•"/>
            </a:pPr>
            <a:r>
              <a:rPr lang="es-ES" dirty="0" smtClean="0"/>
              <a:t>Operación</a:t>
            </a:r>
          </a:p>
          <a:p>
            <a:pPr marL="285750" indent="-285750">
              <a:buFont typeface="Arial" pitchFamily="34" charset="0"/>
              <a:buChar char="•"/>
            </a:pPr>
            <a:r>
              <a:rPr lang="es-ES" dirty="0" smtClean="0"/>
              <a:t>Mantenimiento</a:t>
            </a:r>
          </a:p>
          <a:p>
            <a:pPr marL="285750" indent="-285750">
              <a:buFont typeface="Arial" pitchFamily="34" charset="0"/>
              <a:buChar char="•"/>
            </a:pPr>
            <a:r>
              <a:rPr lang="es-ES" dirty="0" smtClean="0"/>
              <a:t>Integración con la Administración Financiera</a:t>
            </a:r>
          </a:p>
          <a:p>
            <a:pPr marL="285750" indent="-285750">
              <a:buFont typeface="Arial" pitchFamily="34" charset="0"/>
              <a:buChar char="•"/>
            </a:pPr>
            <a:r>
              <a:rPr lang="es-ES" dirty="0" smtClean="0"/>
              <a:t>Etc…</a:t>
            </a:r>
          </a:p>
          <a:p>
            <a:r>
              <a:rPr lang="es-ES" dirty="0" smtClean="0"/>
              <a:t>se exigirá el cumplimiento de las condiciones contractuales mediante un plan que verifique la validez e integración del sistema de Línea 2 en el marco del Sistema Integrado de Transporte Público Urbano, de acuerdo a su operación actual.</a:t>
            </a:r>
          </a:p>
          <a:p>
            <a:r>
              <a:rPr lang="es-ES" dirty="0" smtClean="0"/>
              <a:t> </a:t>
            </a:r>
            <a:endParaRPr lang="es-ES" dirty="0"/>
          </a:p>
        </p:txBody>
      </p:sp>
    </p:spTree>
    <p:extLst>
      <p:ext uri="{BB962C8B-B14F-4D97-AF65-F5344CB8AC3E}">
        <p14:creationId xmlns:p14="http://schemas.microsoft.com/office/powerpoint/2010/main" val="24015644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extLst>
              <a:ext uri="{BEBA8EAE-BF5A-486C-A8C5-ECC9F3942E4B}">
                <a14:imgProps xmlns:a14="http://schemas.microsoft.com/office/drawing/2010/main">
                  <a14:imgLayer r:embed="rId3">
                    <a14:imgEffect>
                      <a14:sharpenSoften amount="-100000"/>
                    </a14:imgEffect>
                  </a14:imgLayer>
                </a14:imgProps>
              </a:ext>
            </a:extLst>
          </a:blip>
          <a:srcRect/>
          <a:stretch>
            <a:fillRect t="-10000" b="-10000"/>
          </a:stretch>
        </a:blipFill>
        <a:effectLst/>
      </p:bgPr>
    </p:bg>
    <p:spTree>
      <p:nvGrpSpPr>
        <p:cNvPr id="1" name=""/>
        <p:cNvGrpSpPr/>
        <p:nvPr/>
      </p:nvGrpSpPr>
      <p:grpSpPr>
        <a:xfrm>
          <a:off x="0" y="0"/>
          <a:ext cx="0" cy="0"/>
          <a:chOff x="0" y="0"/>
          <a:chExt cx="0" cy="0"/>
        </a:xfrm>
      </p:grpSpPr>
      <p:cxnSp>
        <p:nvCxnSpPr>
          <p:cNvPr id="14" name="13 Conector recto"/>
          <p:cNvCxnSpPr/>
          <p:nvPr/>
        </p:nvCxnSpPr>
        <p:spPr>
          <a:xfrm>
            <a:off x="179512" y="9807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1 Título"/>
          <p:cNvSpPr>
            <a:spLocks noGrp="1"/>
          </p:cNvSpPr>
          <p:nvPr>
            <p:ph type="ctrTitle"/>
          </p:nvPr>
        </p:nvSpPr>
        <p:spPr>
          <a:xfrm>
            <a:off x="824533" y="2321446"/>
            <a:ext cx="7772400" cy="1899642"/>
          </a:xfrm>
        </p:spPr>
        <p:txBody>
          <a:bodyPr>
            <a:normAutofit fontScale="90000"/>
          </a:bodyPr>
          <a:lstStyle/>
          <a:p>
            <a:r>
              <a:rPr lang="es-ES" sz="6000" b="1" i="1" dirty="0" smtClean="0">
                <a:solidFill>
                  <a:srgbClr val="0033CC"/>
                </a:solidFill>
                <a:effectLst>
                  <a:outerShdw blurRad="38100" dist="38100" dir="2700000" algn="tl">
                    <a:srgbClr val="000000">
                      <a:alpha val="43137"/>
                    </a:srgbClr>
                  </a:outerShdw>
                </a:effectLst>
              </a:rPr>
              <a:t>Gracias </a:t>
            </a:r>
            <a:br>
              <a:rPr lang="es-ES" sz="6000" b="1" i="1" dirty="0" smtClean="0">
                <a:solidFill>
                  <a:srgbClr val="0033CC"/>
                </a:solidFill>
                <a:effectLst>
                  <a:outerShdw blurRad="38100" dist="38100" dir="2700000" algn="tl">
                    <a:srgbClr val="000000">
                      <a:alpha val="43137"/>
                    </a:srgbClr>
                  </a:outerShdw>
                </a:effectLst>
              </a:rPr>
            </a:br>
            <a:r>
              <a:rPr lang="es-ES" sz="6000" b="1" i="1" dirty="0" smtClean="0">
                <a:solidFill>
                  <a:srgbClr val="0033CC"/>
                </a:solidFill>
                <a:effectLst>
                  <a:outerShdw blurRad="38100" dist="38100" dir="2700000" algn="tl">
                    <a:srgbClr val="000000">
                      <a:alpha val="43137"/>
                    </a:srgbClr>
                  </a:outerShdw>
                </a:effectLst>
              </a:rPr>
              <a:t>por su atención</a:t>
            </a:r>
            <a:endParaRPr lang="es-ES" sz="6000" b="1" i="1" dirty="0">
              <a:solidFill>
                <a:srgbClr val="0033CC"/>
              </a:solidFill>
              <a:effectLst>
                <a:outerShdw blurRad="38100" dist="38100" dir="2700000" algn="tl">
                  <a:srgbClr val="000000">
                    <a:alpha val="43137"/>
                  </a:srgbClr>
                </a:outerShdw>
              </a:effectLst>
            </a:endParaRPr>
          </a:p>
        </p:txBody>
      </p:sp>
      <p:pic>
        <p:nvPicPr>
          <p:cNvPr id="12" name="Picture 4" descr="http://www.minsa.gob.pa/sites/all/themes/minsa/images/gobierno_nacional.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0" y="270000"/>
            <a:ext cx="1260000"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12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21"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t>9</a:t>
            </a:fld>
            <a:endParaRPr lang="es-ES" dirty="0"/>
          </a:p>
        </p:txBody>
      </p:sp>
      <p:sp>
        <p:nvSpPr>
          <p:cNvPr id="22"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10" name="9 CuadroTexto"/>
          <p:cNvSpPr txBox="1"/>
          <p:nvPr/>
        </p:nvSpPr>
        <p:spPr>
          <a:xfrm>
            <a:off x="720000" y="108000"/>
            <a:ext cx="3635976" cy="646331"/>
          </a:xfrm>
          <a:prstGeom prst="rect">
            <a:avLst/>
          </a:prstGeom>
          <a:noFill/>
        </p:spPr>
        <p:txBody>
          <a:bodyPr wrap="square" rtlCol="0">
            <a:spAutoFit/>
          </a:bodyPr>
          <a:lstStyle/>
          <a:p>
            <a:r>
              <a:rPr lang="es-MX" dirty="0" smtClean="0">
                <a:solidFill>
                  <a:srgbClr val="C00000"/>
                </a:solidFill>
                <a:effectLst>
                  <a:outerShdw blurRad="38100" dist="38100" dir="2700000" algn="tl">
                    <a:srgbClr val="000000">
                      <a:alpha val="43137"/>
                    </a:srgbClr>
                  </a:outerShdw>
                </a:effectLst>
              </a:rPr>
              <a:t>Tomo II. Equipamientos.</a:t>
            </a:r>
          </a:p>
          <a:p>
            <a:r>
              <a:rPr lang="es-MX" b="1" dirty="0" smtClean="0">
                <a:solidFill>
                  <a:srgbClr val="C00000"/>
                </a:solidFill>
                <a:effectLst>
                  <a:outerShdw blurRad="38100" dist="38100" dir="2700000" algn="tl">
                    <a:srgbClr val="000000">
                      <a:alpha val="43137"/>
                    </a:srgbClr>
                  </a:outerShdw>
                </a:effectLst>
              </a:rPr>
              <a:t>II.6. Sistema de Cobro </a:t>
            </a:r>
            <a:r>
              <a:rPr lang="es-MX" b="1" smtClean="0">
                <a:solidFill>
                  <a:srgbClr val="C00000"/>
                </a:solidFill>
                <a:effectLst>
                  <a:outerShdw blurRad="38100" dist="38100" dir="2700000" algn="tl">
                    <a:srgbClr val="000000">
                      <a:alpha val="43137"/>
                    </a:srgbClr>
                  </a:outerShdw>
                </a:effectLst>
              </a:rPr>
              <a:t>de Pasajes.</a:t>
            </a:r>
            <a:endParaRPr lang="es-MX" b="1" dirty="0" smtClean="0">
              <a:solidFill>
                <a:srgbClr val="C00000"/>
              </a:solidFill>
              <a:effectLst>
                <a:outerShdw blurRad="38100" dist="38100" dir="2700000" algn="tl">
                  <a:srgbClr val="000000">
                    <a:alpha val="43137"/>
                  </a:srgbClr>
                </a:outerShdw>
              </a:effectLst>
            </a:endParaRPr>
          </a:p>
        </p:txBody>
      </p:sp>
      <p:sp>
        <p:nvSpPr>
          <p:cNvPr id="11" name="10 CuadroTexto"/>
          <p:cNvSpPr txBox="1"/>
          <p:nvPr/>
        </p:nvSpPr>
        <p:spPr>
          <a:xfrm>
            <a:off x="4567267" y="108000"/>
            <a:ext cx="2632733" cy="707886"/>
          </a:xfrm>
          <a:prstGeom prst="rect">
            <a:avLst/>
          </a:prstGeom>
          <a:noFill/>
        </p:spPr>
        <p:txBody>
          <a:bodyPr wrap="square" rtlCol="0">
            <a:spAutoFit/>
          </a:bodyPr>
          <a:lstStyle/>
          <a:p>
            <a:pPr algn="r"/>
            <a:r>
              <a:rPr lang="es-ES" sz="4000" b="1" i="1" dirty="0" smtClean="0">
                <a:solidFill>
                  <a:srgbClr val="FF0000"/>
                </a:solidFill>
              </a:rPr>
              <a:t>GRACIAS !!</a:t>
            </a:r>
            <a:endParaRPr lang="es-ES" sz="4000" b="1" i="1" dirty="0">
              <a:solidFill>
                <a:srgbClr val="FF0000"/>
              </a:solidFill>
            </a:endParaRPr>
          </a:p>
        </p:txBody>
      </p:sp>
    </p:spTree>
    <p:extLst>
      <p:ext uri="{BB962C8B-B14F-4D97-AF65-F5344CB8AC3E}">
        <p14:creationId xmlns:p14="http://schemas.microsoft.com/office/powerpoint/2010/main" val="569612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o Presentaci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Modelo Presentación</Template>
  <TotalTime>1990</TotalTime>
  <Words>1109</Words>
  <Application>Microsoft Office PowerPoint</Application>
  <PresentationFormat>Presentación en pantalla (4:3)</PresentationFormat>
  <Paragraphs>104</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Modelo Presentación</vt:lpstr>
      <vt:lpstr> Reunión previa y de homologación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Servicios  de ingeniería de diseño, construcción de las obras civiles, instalaciones auxiliares de línea y estaciones, suministro e instalación del sistema integral ferroviario que incluye el material rodante y  puesta en marcha de la Línea 2 del Metro de Panamá  Reunión previa y de homologación</dc:title>
  <dc:creator>DELL</dc:creator>
  <cp:lastModifiedBy>Ciro Limone</cp:lastModifiedBy>
  <cp:revision>72</cp:revision>
  <cp:lastPrinted>2014-09-23T14:59:12Z</cp:lastPrinted>
  <dcterms:created xsi:type="dcterms:W3CDTF">2014-09-18T14:23:54Z</dcterms:created>
  <dcterms:modified xsi:type="dcterms:W3CDTF">2014-10-03T14:53:56Z</dcterms:modified>
</cp:coreProperties>
</file>