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92" r:id="rId2"/>
    <p:sldId id="294" r:id="rId3"/>
    <p:sldId id="333" r:id="rId4"/>
    <p:sldId id="321" r:id="rId5"/>
    <p:sldId id="322" r:id="rId6"/>
    <p:sldId id="334" r:id="rId7"/>
    <p:sldId id="317" r:id="rId8"/>
    <p:sldId id="329" r:id="rId9"/>
    <p:sldId id="335" r:id="rId10"/>
    <p:sldId id="319" r:id="rId11"/>
    <p:sldId id="308" r:id="rId12"/>
  </p:sldIdLst>
  <p:sldSz cx="9144000" cy="6858000" type="screen4x3"/>
  <p:notesSz cx="6858000" cy="9296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0033CC"/>
    <a:srgbClr val="FFFF99"/>
    <a:srgbClr val="33CCCC"/>
    <a:srgbClr val="00CC66"/>
    <a:srgbClr val="FF33CC"/>
    <a:srgbClr val="00FF99"/>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68771" autoAdjust="0"/>
  </p:normalViewPr>
  <p:slideViewPr>
    <p:cSldViewPr>
      <p:cViewPr varScale="1">
        <p:scale>
          <a:sx n="83" d="100"/>
          <a:sy n="83" d="100"/>
        </p:scale>
        <p:origin x="-2430" y="-84"/>
      </p:cViewPr>
      <p:guideLst>
        <p:guide orient="horz" pos="2160"/>
        <p:guide pos="2880"/>
      </p:guideLst>
    </p:cSldViewPr>
  </p:slideViewPr>
  <p:outlineViewPr>
    <p:cViewPr>
      <p:scale>
        <a:sx n="33" d="100"/>
        <a:sy n="33" d="100"/>
      </p:scale>
      <p:origin x="0" y="138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3DA2A14E-AC02-45E5-B77F-B477FA0F8C9F}" type="datetimeFigureOut">
              <a:rPr lang="es-ES" smtClean="0"/>
              <a:t>03/10/2014</a:t>
            </a:fld>
            <a:endParaRPr lang="es-ES"/>
          </a:p>
        </p:txBody>
      </p:sp>
      <p:sp>
        <p:nvSpPr>
          <p:cNvPr id="4" name="3 Marcador de imagen de diapositiva"/>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1743880E-113A-439C-8088-8EB88C7BC934}" type="slidenum">
              <a:rPr lang="es-ES" smtClean="0"/>
              <a:t>‹Nº›</a:t>
            </a:fld>
            <a:endParaRPr lang="es-ES"/>
          </a:p>
        </p:txBody>
      </p:sp>
    </p:spTree>
    <p:extLst>
      <p:ext uri="{BB962C8B-B14F-4D97-AF65-F5344CB8AC3E}">
        <p14:creationId xmlns:p14="http://schemas.microsoft.com/office/powerpoint/2010/main" val="1746096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_tradnl" dirty="0" smtClean="0"/>
              <a:t>Sistema de detección de incendios será</a:t>
            </a:r>
            <a:r>
              <a:rPr lang="es-ES_tradnl" baseline="0" dirty="0" smtClean="0"/>
              <a:t> el encargado de</a:t>
            </a:r>
            <a:r>
              <a:rPr lang="es-ES_tradnl" dirty="0" smtClean="0"/>
              <a:t>:</a:t>
            </a:r>
          </a:p>
          <a:p>
            <a:pPr marL="171450" indent="-171450">
              <a:buFontTx/>
              <a:buChar char="-"/>
            </a:pPr>
            <a:r>
              <a:rPr lang="es-ES_tradnl" dirty="0" smtClean="0"/>
              <a:t>Realizar la detección temprana del incendio, con detectores</a:t>
            </a:r>
            <a:r>
              <a:rPr lang="es-ES_tradnl" baseline="0" dirty="0" smtClean="0"/>
              <a:t> de humos y gases.</a:t>
            </a:r>
          </a:p>
          <a:p>
            <a:pPr marL="171450" indent="-171450">
              <a:buFontTx/>
              <a:buChar char="-"/>
            </a:pPr>
            <a:r>
              <a:rPr lang="es-ES_tradnl" baseline="0" dirty="0" smtClean="0"/>
              <a:t>Reducir su impacto o propagación, lo cual se efectuará mediante medidas pasivas ya que se basará en el comportamiento ante el fuego de los elementos constitutivos, cuyas características se encontrarán contenidas dentro de la propia técnica a controlar.</a:t>
            </a:r>
          </a:p>
          <a:p>
            <a:pPr marL="171450" indent="-171450">
              <a:buFontTx/>
              <a:buChar char="-"/>
            </a:pPr>
            <a:r>
              <a:rPr lang="es-ES_tradnl" dirty="0" smtClean="0"/>
              <a:t>Equipos automáticos de extinción, basados en agua nebulizada.</a:t>
            </a:r>
            <a:r>
              <a:rPr lang="es-ES_tradnl" baseline="0" dirty="0" smtClean="0"/>
              <a:t> Para aquellos cuartos técnicos cuyo equipamiento así lo aconseje (cuartos de enclavamiento, cómputo) </a:t>
            </a:r>
            <a:r>
              <a:rPr lang="es-ES_tradnl" dirty="0" smtClean="0"/>
              <a:t>se basará en agente gaseoso.</a:t>
            </a:r>
          </a:p>
          <a:p>
            <a:pPr marL="171450" indent="-171450">
              <a:buFontTx/>
              <a:buChar char="-"/>
            </a:pPr>
            <a:r>
              <a:rPr lang="es-ES_tradnl" dirty="0" smtClean="0"/>
              <a:t>Equipamiento</a:t>
            </a:r>
            <a:r>
              <a:rPr lang="es-ES_tradnl" baseline="0" dirty="0" smtClean="0"/>
              <a:t> manual de extinción, como extintores, </a:t>
            </a:r>
            <a:r>
              <a:rPr lang="es-ES_tradnl" baseline="0" dirty="0" err="1" smtClean="0"/>
              <a:t>BIEs</a:t>
            </a:r>
            <a:r>
              <a:rPr lang="es-ES_tradnl" baseline="0" dirty="0" smtClean="0"/>
              <a:t>, columna seca, etc.</a:t>
            </a:r>
          </a:p>
        </p:txBody>
      </p:sp>
      <p:sp>
        <p:nvSpPr>
          <p:cNvPr id="4" name="3 Marcador de número de diapositiva"/>
          <p:cNvSpPr>
            <a:spLocks noGrp="1"/>
          </p:cNvSpPr>
          <p:nvPr>
            <p:ph type="sldNum" sz="quarter" idx="10"/>
          </p:nvPr>
        </p:nvSpPr>
        <p:spPr/>
        <p:txBody>
          <a:bodyPr/>
          <a:lstStyle/>
          <a:p>
            <a:fld id="{1743880E-113A-439C-8088-8EB88C7BC934}" type="slidenum">
              <a:rPr lang="es-ES" smtClean="0"/>
              <a:t>4</a:t>
            </a:fld>
            <a:endParaRPr lang="es-ES"/>
          </a:p>
        </p:txBody>
      </p:sp>
    </p:spTree>
    <p:extLst>
      <p:ext uri="{BB962C8B-B14F-4D97-AF65-F5344CB8AC3E}">
        <p14:creationId xmlns:p14="http://schemas.microsoft.com/office/powerpoint/2010/main" val="1268420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171450" indent="-171450">
              <a:buFontTx/>
              <a:buChar char="-"/>
            </a:pPr>
            <a:r>
              <a:rPr lang="es-ES_tradnl" dirty="0" smtClean="0"/>
              <a:t>El sistema dispondrá de un panel anunciador y controlador en cada estación, así como un panel centralizado en los CCO como el que se muestra en la foto (es de la línea 1) para poder gestionarlo de forma centralizada.</a:t>
            </a:r>
          </a:p>
          <a:p>
            <a:pPr marL="171450" indent="-171450">
              <a:buFontTx/>
              <a:buChar char="-"/>
            </a:pPr>
            <a:r>
              <a:rPr lang="es-ES" sz="1200" kern="1200" baseline="0" dirty="0" smtClean="0">
                <a:solidFill>
                  <a:schemeClr val="tx1"/>
                </a:solidFill>
                <a:effectLst/>
                <a:latin typeface="+mn-lt"/>
                <a:ea typeface="+mn-ea"/>
                <a:cs typeface="+mn-cs"/>
              </a:rPr>
              <a:t>En cada estación, habrá una centralita que reconocerá cada detector, pulsador, o módulo del sistema, identificando el punto exacto donde se produce. Los </a:t>
            </a:r>
            <a:r>
              <a:rPr lang="es-ES_tradnl" dirty="0" smtClean="0"/>
              <a:t>detectores serán </a:t>
            </a:r>
            <a:r>
              <a:rPr lang="es-ES" sz="1200" kern="1200" dirty="0" smtClean="0">
                <a:solidFill>
                  <a:schemeClr val="tx1"/>
                </a:solidFill>
                <a:effectLst/>
                <a:latin typeface="+mn-lt"/>
                <a:ea typeface="+mn-ea"/>
                <a:cs typeface="+mn-cs"/>
              </a:rPr>
              <a:t>del tipo iónico, óptico o de aspiración (escaleras).</a:t>
            </a:r>
            <a:endParaRPr lang="es-ES" sz="1200" kern="1200" baseline="0" dirty="0" smtClean="0">
              <a:solidFill>
                <a:schemeClr val="tx1"/>
              </a:solidFill>
              <a:effectLst/>
              <a:latin typeface="+mn-lt"/>
              <a:ea typeface="+mn-ea"/>
              <a:cs typeface="+mn-cs"/>
            </a:endParaRPr>
          </a:p>
          <a:p>
            <a:pPr marL="171450" indent="-171450">
              <a:buFontTx/>
              <a:buChar char="-"/>
            </a:pPr>
            <a:r>
              <a:rPr lang="es-ES_tradnl" sz="1200" kern="1200" baseline="0" dirty="0" smtClean="0">
                <a:solidFill>
                  <a:schemeClr val="tx1"/>
                </a:solidFill>
                <a:effectLst/>
                <a:latin typeface="+mn-lt"/>
                <a:ea typeface="+mn-ea"/>
                <a:cs typeface="+mn-cs"/>
              </a:rPr>
              <a:t>El sistema de extinción se basará en agua nebulizada o agente gaseoso según las características de la zona a proteger.</a:t>
            </a:r>
            <a:endParaRPr lang="es-ES_tradnl" dirty="0" smtClean="0"/>
          </a:p>
          <a:p>
            <a:pPr marL="0" indent="0">
              <a:buFontTx/>
              <a:buNone/>
            </a:pPr>
            <a:endParaRPr lang="es-ES_tradnl" dirty="0" smtClean="0"/>
          </a:p>
          <a:p>
            <a:pPr marL="0" indent="0">
              <a:buFontTx/>
              <a:buNone/>
            </a:pPr>
            <a:r>
              <a:rPr lang="es-ES_tradnl" dirty="0" smtClean="0"/>
              <a:t>El sistema contra</a:t>
            </a:r>
            <a:r>
              <a:rPr lang="es-ES_tradnl" baseline="0" dirty="0" smtClean="0"/>
              <a:t> incendios tendrá interfases con otros sistemas las cuales podrán ser gestionadas a través del sistema SCADA, con objeto de poner (automática o manualmente) la estación en el nivel relativo de alarma.</a:t>
            </a:r>
            <a:endParaRPr lang="es-ES" dirty="0" smtClean="0"/>
          </a:p>
        </p:txBody>
      </p:sp>
      <p:sp>
        <p:nvSpPr>
          <p:cNvPr id="4" name="3 Marcador de número de diapositiva"/>
          <p:cNvSpPr>
            <a:spLocks noGrp="1"/>
          </p:cNvSpPr>
          <p:nvPr>
            <p:ph type="sldNum" sz="quarter" idx="10"/>
          </p:nvPr>
        </p:nvSpPr>
        <p:spPr/>
        <p:txBody>
          <a:bodyPr/>
          <a:lstStyle/>
          <a:p>
            <a:fld id="{1743880E-113A-439C-8088-8EB88C7BC934}" type="slidenum">
              <a:rPr lang="es-ES" smtClean="0"/>
              <a:t>5</a:t>
            </a:fld>
            <a:endParaRPr lang="es-ES"/>
          </a:p>
        </p:txBody>
      </p:sp>
    </p:spTree>
    <p:extLst>
      <p:ext uri="{BB962C8B-B14F-4D97-AF65-F5344CB8AC3E}">
        <p14:creationId xmlns:p14="http://schemas.microsoft.com/office/powerpoint/2010/main" val="440813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85000" lnSpcReduction="20000"/>
          </a:bodyPr>
          <a:lstStyle/>
          <a:p>
            <a:r>
              <a:rPr lang="es-MX" sz="1200" b="1" kern="1200" dirty="0" smtClean="0">
                <a:solidFill>
                  <a:schemeClr val="tx1"/>
                </a:solidFill>
                <a:effectLst/>
                <a:latin typeface="+mn-lt"/>
                <a:ea typeface="+mn-ea"/>
                <a:cs typeface="+mn-cs"/>
              </a:rPr>
              <a:t>Los aspectos de diseño serán:</a:t>
            </a:r>
          </a:p>
          <a:p>
            <a:r>
              <a:rPr lang="es-MX" sz="1200" b="1" kern="1200" dirty="0" smtClean="0">
                <a:solidFill>
                  <a:schemeClr val="tx1"/>
                </a:solidFill>
                <a:effectLst/>
                <a:latin typeface="+mn-lt"/>
                <a:ea typeface="+mn-ea"/>
                <a:cs typeface="+mn-cs"/>
              </a:rPr>
              <a:t>Dimensionales</a:t>
            </a:r>
            <a:r>
              <a:rPr lang="es-MX" sz="1200" kern="1200" dirty="0" smtClean="0">
                <a:solidFill>
                  <a:schemeClr val="tx1"/>
                </a:solidFill>
                <a:effectLst/>
                <a:latin typeface="+mn-lt"/>
                <a:ea typeface="+mn-ea"/>
                <a:cs typeface="+mn-cs"/>
              </a:rPr>
              <a:t>, de forma que los encajes de las dimensiones propuestas por el suministrador, y aquellas que aparezcan en el diseño de la obra civil sean coherentes entre sí, para permitir no sólo la instalación de las escaleras sino la existencia de espacio suficiente para poder llevar a cabo las tareas de mantenimiento. Se verificará que las dimensiones, alturas, velocidades e inclinaciones son compatibles según la norma EN-115. </a:t>
            </a:r>
            <a:endParaRPr lang="es-E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Estructurales</a:t>
            </a:r>
            <a:r>
              <a:rPr lang="es-MX" sz="1200" kern="1200" dirty="0" smtClean="0">
                <a:solidFill>
                  <a:schemeClr val="tx1"/>
                </a:solidFill>
                <a:effectLst/>
                <a:latin typeface="+mn-lt"/>
                <a:ea typeface="+mn-ea"/>
                <a:cs typeface="+mn-cs"/>
              </a:rPr>
              <a:t>, validando que los esfuerzos de trabajo son soportados tanto por las estructuras de las estaciones como por el propio equipo, estudiando la necesidad de puntos de apoyo intermedios en las escaleras con grandes desniveles a cubrir. Dentro de este </a:t>
            </a:r>
            <a:r>
              <a:rPr lang="es-MX" sz="1200" kern="1200" dirty="0" err="1" smtClean="0">
                <a:solidFill>
                  <a:schemeClr val="tx1"/>
                </a:solidFill>
                <a:effectLst/>
                <a:latin typeface="+mn-lt"/>
                <a:ea typeface="+mn-ea"/>
                <a:cs typeface="+mn-cs"/>
              </a:rPr>
              <a:t>apartdo</a:t>
            </a:r>
            <a:r>
              <a:rPr lang="es-MX" sz="1200" kern="1200" dirty="0" smtClean="0">
                <a:solidFill>
                  <a:schemeClr val="tx1"/>
                </a:solidFill>
                <a:effectLst/>
                <a:latin typeface="+mn-lt"/>
                <a:ea typeface="+mn-ea"/>
                <a:cs typeface="+mn-cs"/>
              </a:rPr>
              <a:t> se tendrá especial atención al acople antisísmico entre las estructuras y las escaleras.</a:t>
            </a:r>
            <a:endParaRPr lang="es-E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Drenaje</a:t>
            </a:r>
            <a:r>
              <a:rPr lang="es-MX" sz="1200" kern="1200" dirty="0" smtClean="0">
                <a:solidFill>
                  <a:schemeClr val="tx1"/>
                </a:solidFill>
                <a:effectLst/>
                <a:latin typeface="+mn-lt"/>
                <a:ea typeface="+mn-ea"/>
                <a:cs typeface="+mn-cs"/>
              </a:rPr>
              <a:t>. Se han de prever los sistemas de drenaje que solicite el fabricante, de forma que el vertido se haga siempre hacia una arqueta principal colectora de la estación directamente sin necesidad de bombas o equipos cuyo fallo pueda provocar la inutilización de la instalación.</a:t>
            </a:r>
            <a:endParaRPr lang="es-E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Contraincendios</a:t>
            </a:r>
            <a:r>
              <a:rPr lang="es-MX" sz="1200" kern="1200" dirty="0" smtClean="0">
                <a:solidFill>
                  <a:schemeClr val="tx1"/>
                </a:solidFill>
                <a:effectLst/>
                <a:latin typeface="+mn-lt"/>
                <a:ea typeface="+mn-ea"/>
                <a:cs typeface="+mn-cs"/>
              </a:rPr>
              <a:t>, dejando los espacios y sistemas de evacuación de persona, extracción de humos, bloqueo de la escalera, transmisión de alarmas, e incluso equipos de extinción propios del ascensor.</a:t>
            </a:r>
            <a:endParaRPr lang="es-E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Eléctricos</a:t>
            </a:r>
            <a:r>
              <a:rPr lang="es-MX" sz="1200" kern="1200" dirty="0" smtClean="0">
                <a:solidFill>
                  <a:schemeClr val="tx1"/>
                </a:solidFill>
                <a:effectLst/>
                <a:latin typeface="+mn-lt"/>
                <a:ea typeface="+mn-ea"/>
                <a:cs typeface="+mn-cs"/>
              </a:rPr>
              <a:t>, con conducciones eléctricas y cableado dedicado hacia el cuadro de maniobra y la alimentación de la escalera. Para tener la mayor disponibilidad posible del sistema, la alimentación de la escalera y el diseño de los cuadros debe de ser tal que el fallo de otros equipos de la estación no debe de provocar la interrupción del suministro eléctrico de la escalera. Además se ha de prever la alimentación de todos los equipos auxiliares, desde extinción de incendios hasta cuadros de maniobra o elementos de comunicaciones.</a:t>
            </a:r>
            <a:endParaRPr lang="es-E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Comunicaciones</a:t>
            </a:r>
            <a:r>
              <a:rPr lang="es-MX" sz="1200" kern="1200" dirty="0" smtClean="0">
                <a:solidFill>
                  <a:schemeClr val="tx1"/>
                </a:solidFill>
                <a:effectLst/>
                <a:latin typeface="+mn-lt"/>
                <a:ea typeface="+mn-ea"/>
                <a:cs typeface="+mn-cs"/>
              </a:rPr>
              <a:t>, haciendo entrega del listado de señales para su integración en el SCADA, y permitiendo las comunicaciones en un protocolo de comunicaciones abierto y de reputada fiabilidad, el cual será acordado por ambas partes. Tendrá en cuenta las canalizaciones para los tendidos de cableado desde el cuarto de comunicaciones hasta el ascensor. Las señales a compartir serán aquellas sobre el funcionamiento (operativa, no operativa), estado (ascendente, descendente, baja velocidad, parada, etc.) y las alarmas y eventos de la misma (fallo escalón, placa </a:t>
            </a:r>
            <a:r>
              <a:rPr lang="es-MX" sz="1200" kern="1200" dirty="0" err="1" smtClean="0">
                <a:solidFill>
                  <a:schemeClr val="tx1"/>
                </a:solidFill>
                <a:effectLst/>
                <a:latin typeface="+mn-lt"/>
                <a:ea typeface="+mn-ea"/>
                <a:cs typeface="+mn-cs"/>
              </a:rPr>
              <a:t>portapeines</a:t>
            </a:r>
            <a:r>
              <a:rPr lang="es-MX" sz="1200" kern="1200" dirty="0" smtClean="0">
                <a:solidFill>
                  <a:schemeClr val="tx1"/>
                </a:solidFill>
                <a:effectLst/>
                <a:latin typeface="+mn-lt"/>
                <a:ea typeface="+mn-ea"/>
                <a:cs typeface="+mn-cs"/>
              </a:rPr>
              <a:t>, averías de motor, etc.). Asimismo podrá ser </a:t>
            </a:r>
            <a:r>
              <a:rPr lang="es-MX" sz="1200" kern="1200" dirty="0" err="1" smtClean="0">
                <a:solidFill>
                  <a:schemeClr val="tx1"/>
                </a:solidFill>
                <a:effectLst/>
                <a:latin typeface="+mn-lt"/>
                <a:ea typeface="+mn-ea"/>
                <a:cs typeface="+mn-cs"/>
              </a:rPr>
              <a:t>telemandada</a:t>
            </a:r>
            <a:r>
              <a:rPr lang="es-MX" sz="1200" kern="1200" dirty="0" smtClean="0">
                <a:solidFill>
                  <a:schemeClr val="tx1"/>
                </a:solidFill>
                <a:effectLst/>
                <a:latin typeface="+mn-lt"/>
                <a:ea typeface="+mn-ea"/>
                <a:cs typeface="+mn-cs"/>
              </a:rPr>
              <a:t> para poder ponerlas fuera de servicio, activarlas, o en una posición específica. Se tendrá especial atención en las distancias relativas desde el cuarto de comunicaciones al controlador de la escalera, y de este a los equipos, asegurando un desempeño adecuado de las comunicaciones.</a:t>
            </a:r>
            <a:endParaRPr lang="es-ES" sz="1200" kern="1200" dirty="0" smtClean="0">
              <a:solidFill>
                <a:schemeClr val="tx1"/>
              </a:solidFill>
              <a:effectLst/>
              <a:latin typeface="+mn-lt"/>
              <a:ea typeface="+mn-ea"/>
              <a:cs typeface="+mn-cs"/>
            </a:endParaRPr>
          </a:p>
          <a:p>
            <a:endParaRPr lang="es-ES" dirty="0"/>
          </a:p>
        </p:txBody>
      </p:sp>
      <p:sp>
        <p:nvSpPr>
          <p:cNvPr id="4" name="3 Marcador de número de diapositiva"/>
          <p:cNvSpPr>
            <a:spLocks noGrp="1"/>
          </p:cNvSpPr>
          <p:nvPr>
            <p:ph type="sldNum" sz="quarter" idx="10"/>
          </p:nvPr>
        </p:nvSpPr>
        <p:spPr/>
        <p:txBody>
          <a:bodyPr/>
          <a:lstStyle/>
          <a:p>
            <a:fld id="{1743880E-113A-439C-8088-8EB88C7BC934}" type="slidenum">
              <a:rPr lang="es-ES" smtClean="0"/>
              <a:t>7</a:t>
            </a:fld>
            <a:endParaRPr lang="es-ES"/>
          </a:p>
        </p:txBody>
      </p:sp>
    </p:spTree>
    <p:extLst>
      <p:ext uri="{BB962C8B-B14F-4D97-AF65-F5344CB8AC3E}">
        <p14:creationId xmlns:p14="http://schemas.microsoft.com/office/powerpoint/2010/main" val="4020924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lvl="1"/>
            <a:r>
              <a:rPr lang="es-ES_tradnl" dirty="0" smtClean="0"/>
              <a:t>Velocidad mínima</a:t>
            </a:r>
            <a:r>
              <a:rPr lang="es-ES_tradnl" baseline="0" dirty="0" smtClean="0"/>
              <a:t> 0,65m/s</a:t>
            </a:r>
          </a:p>
          <a:p>
            <a:pPr marL="0" lvl="1"/>
            <a:r>
              <a:rPr lang="es-ES_tradnl" baseline="0" dirty="0" smtClean="0"/>
              <a:t>Capacidad mínima 11.700 personas/hora</a:t>
            </a:r>
          </a:p>
          <a:p>
            <a:pPr marL="0" lvl="1"/>
            <a:r>
              <a:rPr lang="es-ES_tradnl" baseline="0" dirty="0" smtClean="0"/>
              <a:t>Inclinación 30º</a:t>
            </a:r>
            <a:endParaRPr lang="es-ES_tradnl" dirty="0" smtClean="0"/>
          </a:p>
          <a:p>
            <a:pPr marL="0" lvl="1"/>
            <a:endParaRPr lang="es-ES_tradnl" dirty="0" smtClean="0"/>
          </a:p>
          <a:p>
            <a:pPr marL="0" lvl="1"/>
            <a:r>
              <a:rPr lang="es-ES_tradnl" dirty="0" smtClean="0"/>
              <a:t>Las escaleras serán un sistema de alta capacidad con las siguientes características funcionales:</a:t>
            </a:r>
          </a:p>
          <a:p>
            <a:pPr marL="285750" lvl="0" indent="-285750">
              <a:buFontTx/>
              <a:buChar char="-"/>
            </a:pPr>
            <a:r>
              <a:rPr lang="es-ES" dirty="0" smtClean="0"/>
              <a:t>Sentido de marcha reversible.</a:t>
            </a:r>
          </a:p>
          <a:p>
            <a:pPr marL="285750" indent="-285750">
              <a:buFontTx/>
              <a:buChar char="-"/>
            </a:pPr>
            <a:r>
              <a:rPr lang="es-ES_tradnl" dirty="0" smtClean="0"/>
              <a:t>Sistema de arranque suave.</a:t>
            </a:r>
            <a:endParaRPr lang="es-ES" dirty="0" smtClean="0"/>
          </a:p>
          <a:p>
            <a:pPr marL="285750" indent="-285750">
              <a:buFontTx/>
              <a:buChar char="-"/>
            </a:pPr>
            <a:r>
              <a:rPr lang="es-ES" dirty="0" smtClean="0"/>
              <a:t>Peldaños antideslizantes de aluminio anticorrosivo inyectado en una sola pieza.</a:t>
            </a:r>
          </a:p>
          <a:p>
            <a:pPr marL="285750" indent="-285750">
              <a:buFontTx/>
              <a:buChar char="-"/>
            </a:pPr>
            <a:r>
              <a:rPr lang="es-ES" dirty="0" smtClean="0"/>
              <a:t>Luz de emergencia con alimentación desde baterías.</a:t>
            </a:r>
          </a:p>
          <a:p>
            <a:pPr marL="285750" indent="-285750">
              <a:buFontTx/>
              <a:buChar char="-"/>
            </a:pPr>
            <a:r>
              <a:rPr lang="es-ES" dirty="0" smtClean="0"/>
              <a:t>Chapas con llave de seguridad. </a:t>
            </a:r>
          </a:p>
          <a:p>
            <a:pPr marL="285750" indent="-285750">
              <a:buFontTx/>
              <a:buChar char="-"/>
            </a:pPr>
            <a:r>
              <a:rPr lang="es-ES" dirty="0" smtClean="0"/>
              <a:t>Los armarios de los equipos deberán estar sellados contra la entrada de polvo y humedad, ser resistentes a la intemperie y su construcción será a prueba o resistente al vandalismo.</a:t>
            </a:r>
          </a:p>
          <a:p>
            <a:pPr marL="285750" indent="-285750">
              <a:buFontTx/>
              <a:buChar char="-"/>
            </a:pPr>
            <a:r>
              <a:rPr lang="es-ES" dirty="0" smtClean="0"/>
              <a:t>Freno automático de emergencia.</a:t>
            </a:r>
          </a:p>
          <a:p>
            <a:pPr marL="285750" indent="-285750">
              <a:buFontTx/>
              <a:buChar char="-"/>
            </a:pPr>
            <a:r>
              <a:rPr lang="es-ES_tradnl" dirty="0" smtClean="0"/>
              <a:t>Señales y sensores de presencia (fotocélulas) a lo largo de toda su longitud.</a:t>
            </a:r>
          </a:p>
          <a:p>
            <a:endParaRPr lang="es-ES" dirty="0"/>
          </a:p>
        </p:txBody>
      </p:sp>
      <p:sp>
        <p:nvSpPr>
          <p:cNvPr id="4" name="3 Marcador de número de diapositiva"/>
          <p:cNvSpPr>
            <a:spLocks noGrp="1"/>
          </p:cNvSpPr>
          <p:nvPr>
            <p:ph type="sldNum" sz="quarter" idx="10"/>
          </p:nvPr>
        </p:nvSpPr>
        <p:spPr/>
        <p:txBody>
          <a:bodyPr/>
          <a:lstStyle/>
          <a:p>
            <a:fld id="{1743880E-113A-439C-8088-8EB88C7BC934}" type="slidenum">
              <a:rPr lang="es-ES" smtClean="0"/>
              <a:t>8</a:t>
            </a:fld>
            <a:endParaRPr lang="es-ES"/>
          </a:p>
        </p:txBody>
      </p:sp>
    </p:spTree>
    <p:extLst>
      <p:ext uri="{BB962C8B-B14F-4D97-AF65-F5344CB8AC3E}">
        <p14:creationId xmlns:p14="http://schemas.microsoft.com/office/powerpoint/2010/main" val="2809015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lvl="1"/>
            <a:r>
              <a:rPr lang="es-ES_tradnl" dirty="0" smtClean="0"/>
              <a:t>Dentro de las características de diseño se consideran los siguientes puntos clave: </a:t>
            </a:r>
          </a:p>
          <a:p>
            <a:pPr marL="0" lvl="1"/>
            <a:endParaRPr lang="es-ES_tradnl" dirty="0" smtClean="0"/>
          </a:p>
          <a:p>
            <a:pPr marL="0" lvl="1"/>
            <a:r>
              <a:rPr lang="es-ES_tradnl" dirty="0" smtClean="0"/>
              <a:t>Los elevadores serán </a:t>
            </a:r>
            <a:r>
              <a:rPr lang="es-ES" dirty="0" smtClean="0"/>
              <a:t>de tipo “zócalo” (sin cuartos de máquinas), </a:t>
            </a:r>
            <a:r>
              <a:rPr lang="es-ES_tradnl" dirty="0" smtClean="0"/>
              <a:t>de alta capacidad y tendrán las siguientes características funcionales:</a:t>
            </a:r>
            <a:endParaRPr lang="es-ES" dirty="0" smtClean="0"/>
          </a:p>
          <a:p>
            <a:pPr marL="285750" lvl="1" indent="-285750">
              <a:buFontTx/>
              <a:buChar char="-"/>
            </a:pPr>
            <a:r>
              <a:rPr lang="es-ES_tradnl" dirty="0" smtClean="0"/>
              <a:t>Capacidad: 13 personas/1000kg.</a:t>
            </a:r>
          </a:p>
          <a:p>
            <a:pPr marL="285750" lvl="1" indent="-285750">
              <a:buFontTx/>
              <a:buChar char="-"/>
            </a:pPr>
            <a:r>
              <a:rPr lang="es-ES_tradnl" dirty="0" smtClean="0"/>
              <a:t>Arranques: 180 por hora.</a:t>
            </a:r>
          </a:p>
          <a:p>
            <a:pPr marL="285750" lvl="1" indent="-285750">
              <a:buFontTx/>
              <a:buChar char="-"/>
            </a:pPr>
            <a:r>
              <a:rPr lang="es-ES_tradnl" dirty="0" smtClean="0"/>
              <a:t>Velocidad: 1m/s mínimo.</a:t>
            </a:r>
          </a:p>
          <a:p>
            <a:pPr marL="285750" lvl="1" indent="-285750">
              <a:buFontTx/>
              <a:buChar char="-"/>
            </a:pPr>
            <a:r>
              <a:rPr lang="es-ES_tradnl" dirty="0" smtClean="0"/>
              <a:t>Confort: acondicionamiento del aire de la cabina y evacuación de aire caliente en el pozo. </a:t>
            </a:r>
          </a:p>
          <a:p>
            <a:pPr marL="285750" lvl="1" indent="-285750">
              <a:buFontTx/>
              <a:buChar char="-"/>
            </a:pPr>
            <a:r>
              <a:rPr lang="es-ES_tradnl" dirty="0" smtClean="0"/>
              <a:t>Arranque suave</a:t>
            </a:r>
          </a:p>
          <a:p>
            <a:pPr marL="285750" lvl="1" indent="-285750">
              <a:buFontTx/>
              <a:buChar char="-"/>
            </a:pPr>
            <a:endParaRPr lang="es-ES_tradnl" dirty="0" smtClean="0"/>
          </a:p>
          <a:p>
            <a:pPr marL="0" lvl="1"/>
            <a:endParaRPr lang="es-ES_tradnl" dirty="0" smtClean="0"/>
          </a:p>
          <a:p>
            <a:pPr marL="0" lvl="1"/>
            <a:endParaRPr lang="es-ES_tradnl" dirty="0" smtClean="0"/>
          </a:p>
          <a:p>
            <a:pPr marL="285750" lvl="1" indent="-285750">
              <a:buFontTx/>
              <a:buChar char="-"/>
            </a:pPr>
            <a:r>
              <a:rPr lang="es-ES_tradnl" b="1" dirty="0" smtClean="0"/>
              <a:t>Diseño y suministro</a:t>
            </a:r>
            <a:r>
              <a:rPr lang="es-ES_tradnl" dirty="0" smtClean="0"/>
              <a:t>: Como principal aspecto de diseño, suministro e implementación se tendrá en cuenta el aspecto de integración comentado anteriormente (Dimensionales, Estructurales, Drenaje, Contraincendios, Eléctricos y de Comunicaciones).</a:t>
            </a:r>
          </a:p>
          <a:p>
            <a:pPr marL="285750" lvl="1" indent="-285750">
              <a:buFontTx/>
              <a:buChar char="-"/>
            </a:pPr>
            <a:r>
              <a:rPr lang="es-ES_tradnl" b="1" dirty="0" smtClean="0"/>
              <a:t>Seguridad</a:t>
            </a:r>
            <a:r>
              <a:rPr lang="es-ES_tradnl" dirty="0" smtClean="0"/>
              <a:t>: Los aspectos relacionados con la seguridad (extinción de incendios, marcha y fueras de servicio, sistema de rescate automático en ascensores, </a:t>
            </a:r>
            <a:r>
              <a:rPr lang="es-ES_tradnl" dirty="0" err="1" smtClean="0"/>
              <a:t>etc</a:t>
            </a:r>
            <a:r>
              <a:rPr lang="es-ES_tradnl" dirty="0" smtClean="0"/>
              <a:t>).</a:t>
            </a:r>
          </a:p>
          <a:p>
            <a:pPr marL="285750" lvl="1" indent="-285750">
              <a:buFontTx/>
              <a:buChar char="-"/>
            </a:pPr>
            <a:r>
              <a:rPr lang="es-ES_tradnl" b="1" dirty="0" smtClean="0"/>
              <a:t>Operación</a:t>
            </a:r>
            <a:r>
              <a:rPr lang="es-ES_tradnl" dirty="0" smtClean="0"/>
              <a:t>: La interrelación con el telemando de estaciones, y la transmisión de todas estas señales de estado.</a:t>
            </a:r>
          </a:p>
          <a:p>
            <a:pPr marL="285750" lvl="1" indent="-285750">
              <a:buFontTx/>
              <a:buChar char="-"/>
            </a:pPr>
            <a:r>
              <a:rPr lang="es-ES_tradnl" b="1" dirty="0" smtClean="0"/>
              <a:t>Confort</a:t>
            </a:r>
            <a:r>
              <a:rPr lang="es-ES_tradnl" dirty="0" smtClean="0"/>
              <a:t>: Situaciones de confort, principalmente de acondicionamiento del aire de la cabina y evacuación de aire caliente en el pozo.</a:t>
            </a:r>
          </a:p>
          <a:p>
            <a:pPr marL="285750" lvl="1" indent="-285750">
              <a:buFontTx/>
              <a:buChar char="-"/>
            </a:pPr>
            <a:r>
              <a:rPr lang="es-ES_tradnl" b="1" dirty="0" smtClean="0"/>
              <a:t>Desempeño</a:t>
            </a:r>
            <a:r>
              <a:rPr lang="es-ES_tradnl" dirty="0" smtClean="0"/>
              <a:t>: Situaciones de funcionamiento y de vandalismo.</a:t>
            </a:r>
          </a:p>
          <a:p>
            <a:endParaRPr lang="es-ES" dirty="0"/>
          </a:p>
        </p:txBody>
      </p:sp>
      <p:sp>
        <p:nvSpPr>
          <p:cNvPr id="4" name="3 Marcador de número de diapositiva"/>
          <p:cNvSpPr>
            <a:spLocks noGrp="1"/>
          </p:cNvSpPr>
          <p:nvPr>
            <p:ph type="sldNum" sz="quarter" idx="10"/>
          </p:nvPr>
        </p:nvSpPr>
        <p:spPr/>
        <p:txBody>
          <a:bodyPr/>
          <a:lstStyle/>
          <a:p>
            <a:fld id="{1743880E-113A-439C-8088-8EB88C7BC934}" type="slidenum">
              <a:rPr lang="es-ES" smtClean="0"/>
              <a:t>9</a:t>
            </a:fld>
            <a:endParaRPr lang="es-ES"/>
          </a:p>
        </p:txBody>
      </p:sp>
    </p:spTree>
    <p:extLst>
      <p:ext uri="{BB962C8B-B14F-4D97-AF65-F5344CB8AC3E}">
        <p14:creationId xmlns:p14="http://schemas.microsoft.com/office/powerpoint/2010/main" val="2640720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lvl="1"/>
            <a:r>
              <a:rPr lang="es-ES_tradnl" dirty="0" smtClean="0"/>
              <a:t>Dentro de las características de diseño se consideran los siguientes puntos clave: </a:t>
            </a:r>
          </a:p>
          <a:p>
            <a:pPr marL="285750" lvl="1" indent="-285750">
              <a:buFontTx/>
              <a:buChar char="-"/>
            </a:pPr>
            <a:r>
              <a:rPr lang="es-ES_tradnl" b="1" dirty="0" smtClean="0"/>
              <a:t>Diseño y suministro</a:t>
            </a:r>
            <a:r>
              <a:rPr lang="es-ES_tradnl" dirty="0" smtClean="0"/>
              <a:t>: Como principal aspecto de diseño, suministro e implementación se tendrá en cuenta el aspecto de integración comentado anteriormente (Dimensionales, Estructurales, Drenaje, Contraincendios, Eléctricos y de Comunicaciones).</a:t>
            </a:r>
          </a:p>
          <a:p>
            <a:pPr marL="285750" lvl="1" indent="-285750">
              <a:buFontTx/>
              <a:buChar char="-"/>
            </a:pPr>
            <a:r>
              <a:rPr lang="es-ES_tradnl" b="1" dirty="0" smtClean="0"/>
              <a:t>Seguridad</a:t>
            </a:r>
            <a:r>
              <a:rPr lang="es-ES_tradnl" dirty="0" smtClean="0"/>
              <a:t>: Los aspectos relacionados con la seguridad (extinción de incendios, marcha y fueras de servicio, sistema de rescate automático en ascensores, </a:t>
            </a:r>
            <a:r>
              <a:rPr lang="es-ES_tradnl" dirty="0" err="1" smtClean="0"/>
              <a:t>etc</a:t>
            </a:r>
            <a:r>
              <a:rPr lang="es-ES_tradnl" dirty="0" smtClean="0"/>
              <a:t>).</a:t>
            </a:r>
          </a:p>
          <a:p>
            <a:pPr marL="285750" lvl="1" indent="-285750">
              <a:buFontTx/>
              <a:buChar char="-"/>
            </a:pPr>
            <a:r>
              <a:rPr lang="es-ES_tradnl" b="1" dirty="0" smtClean="0"/>
              <a:t>Operación</a:t>
            </a:r>
            <a:r>
              <a:rPr lang="es-ES_tradnl" dirty="0" smtClean="0"/>
              <a:t>: La interrelación con el telemando de estaciones, y la transmisión de todas estas señales de estado.</a:t>
            </a:r>
          </a:p>
          <a:p>
            <a:pPr marL="285750" lvl="1" indent="-285750">
              <a:buFontTx/>
              <a:buChar char="-"/>
            </a:pPr>
            <a:r>
              <a:rPr lang="es-ES_tradnl" b="1" dirty="0" smtClean="0"/>
              <a:t>Confort</a:t>
            </a:r>
            <a:r>
              <a:rPr lang="es-ES_tradnl" dirty="0" smtClean="0"/>
              <a:t>: Situaciones de confort, principalmente de acondicionamiento del aire de la cabina y evacuación de aire caliente en el pozo.</a:t>
            </a:r>
          </a:p>
          <a:p>
            <a:pPr marL="285750" lvl="1" indent="-285750">
              <a:buFontTx/>
              <a:buChar char="-"/>
            </a:pPr>
            <a:r>
              <a:rPr lang="es-ES_tradnl" b="1" dirty="0" smtClean="0"/>
              <a:t>Desempeño</a:t>
            </a:r>
            <a:r>
              <a:rPr lang="es-ES_tradnl" dirty="0" smtClean="0"/>
              <a:t>: Situaciones de funcionamiento y de vandalismo.</a:t>
            </a:r>
          </a:p>
          <a:p>
            <a:endParaRPr lang="es-ES" dirty="0"/>
          </a:p>
        </p:txBody>
      </p:sp>
      <p:sp>
        <p:nvSpPr>
          <p:cNvPr id="4" name="3 Marcador de número de diapositiva"/>
          <p:cNvSpPr>
            <a:spLocks noGrp="1"/>
          </p:cNvSpPr>
          <p:nvPr>
            <p:ph type="sldNum" sz="quarter" idx="10"/>
          </p:nvPr>
        </p:nvSpPr>
        <p:spPr/>
        <p:txBody>
          <a:bodyPr/>
          <a:lstStyle/>
          <a:p>
            <a:fld id="{1743880E-113A-439C-8088-8EB88C7BC934}" type="slidenum">
              <a:rPr lang="es-ES" smtClean="0"/>
              <a:t>10</a:t>
            </a:fld>
            <a:endParaRPr lang="es-ES"/>
          </a:p>
        </p:txBody>
      </p:sp>
    </p:spTree>
    <p:extLst>
      <p:ext uri="{BB962C8B-B14F-4D97-AF65-F5344CB8AC3E}">
        <p14:creationId xmlns:p14="http://schemas.microsoft.com/office/powerpoint/2010/main" val="2640720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B098D60-E3A2-4FB3-839B-3EFC75643F11}" type="datetimeFigureOut">
              <a:rPr lang="es-ES" smtClean="0"/>
              <a:pPr/>
              <a:t>03/10/2014</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97B30FA8-CFAC-43FF-BA6B-0CA44571A447}"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98D60-E3A2-4FB3-839B-3EFC75643F11}" type="datetimeFigureOut">
              <a:rPr lang="es-ES" smtClean="0"/>
              <a:pPr/>
              <a:t>03/10/2014</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B30FA8-CFAC-43FF-BA6B-0CA44571A447}" type="slidenum">
              <a:rPr lang="es-ES" smtClean="0"/>
              <a:pPr/>
              <a:t>‹Nº›</a:t>
            </a:fld>
            <a:endParaRPr lang="es-ES" dirty="0"/>
          </a:p>
        </p:txBody>
      </p:sp>
      <p:sp>
        <p:nvSpPr>
          <p:cNvPr id="7" name="6 CuadroTexto"/>
          <p:cNvSpPr txBox="1"/>
          <p:nvPr userDrawn="1"/>
        </p:nvSpPr>
        <p:spPr>
          <a:xfrm rot="19800000">
            <a:off x="1035151" y="2695225"/>
            <a:ext cx="7253830" cy="1477328"/>
          </a:xfrm>
          <a:prstGeom prst="rect">
            <a:avLst/>
          </a:prstGeom>
          <a:noFill/>
        </p:spPr>
        <p:txBody>
          <a:bodyPr wrap="square" rtlCol="0">
            <a:spAutoFit/>
          </a:bodyPr>
          <a:lstStyle/>
          <a:p>
            <a:pPr algn="ctr"/>
            <a:r>
              <a:rPr lang="es-ES_tradnl" sz="3000" b="1" baseline="0" dirty="0" smtClean="0">
                <a:solidFill>
                  <a:schemeClr val="bg1">
                    <a:lumMod val="65000"/>
                  </a:schemeClr>
                </a:solidFill>
              </a:rPr>
              <a:t>DOCUMENTO SÓLO INFORMATIVO QUE NO CONSTITUYE NI FORMA PARTE DE LOS PLIEGOS DE LICITACIÓN</a:t>
            </a:r>
            <a:endParaRPr lang="es-ES" sz="3000" b="1" dirty="0">
              <a:solidFill>
                <a:schemeClr val="bg1">
                  <a:lumMod val="65000"/>
                </a:scheme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0000"/>
            <a:lum/>
            <a:extLst>
              <a:ext uri="{BEBA8EAE-BF5A-486C-A8C5-ECC9F3942E4B}">
                <a14:imgProps xmlns:a14="http://schemas.microsoft.com/office/drawing/2010/main">
                  <a14:imgLayer r:embed="rId3">
                    <a14:imgEffect>
                      <a14:sharpenSoften amount="-100000"/>
                    </a14:imgEffect>
                  </a14:imgLayer>
                </a14:imgProps>
              </a:ext>
            </a:extLst>
          </a:blip>
          <a:srcRect/>
          <a:stretch>
            <a:fillRect t="-10000" b="-10000"/>
          </a:stretch>
        </a:blipFill>
        <a:effectLst/>
      </p:bgPr>
    </p:bg>
    <p:spTree>
      <p:nvGrpSpPr>
        <p:cNvPr id="1" name=""/>
        <p:cNvGrpSpPr/>
        <p:nvPr/>
      </p:nvGrpSpPr>
      <p:grpSpPr>
        <a:xfrm>
          <a:off x="0" y="0"/>
          <a:ext cx="0" cy="0"/>
          <a:chOff x="0" y="0"/>
          <a:chExt cx="0" cy="0"/>
        </a:xfrm>
      </p:grpSpPr>
      <p:sp>
        <p:nvSpPr>
          <p:cNvPr id="15" name="1 Título"/>
          <p:cNvSpPr>
            <a:spLocks noGrp="1"/>
          </p:cNvSpPr>
          <p:nvPr>
            <p:ph type="ctrTitle"/>
          </p:nvPr>
        </p:nvSpPr>
        <p:spPr>
          <a:xfrm>
            <a:off x="743662" y="3140968"/>
            <a:ext cx="7772400" cy="576000"/>
          </a:xfrm>
        </p:spPr>
        <p:txBody>
          <a:bodyPr>
            <a:normAutofit fontScale="90000"/>
          </a:bodyPr>
          <a:lstStyle/>
          <a:p>
            <a:pPr algn="l"/>
            <a:r>
              <a:rPr lang="es-PA" sz="2400" b="1" dirty="0" smtClean="0">
                <a:solidFill>
                  <a:prstClr val="black"/>
                </a:solidFill>
                <a:effectLst>
                  <a:outerShdw blurRad="38100" dist="38100" dir="2700000" algn="tl">
                    <a:srgbClr val="000000">
                      <a:alpha val="43137"/>
                    </a:srgbClr>
                  </a:outerShdw>
                </a:effectLst>
              </a:rPr>
              <a:t/>
            </a:r>
            <a:br>
              <a:rPr lang="es-PA" sz="2400" b="1" dirty="0" smtClean="0">
                <a:solidFill>
                  <a:prstClr val="black"/>
                </a:solidFill>
                <a:effectLst>
                  <a:outerShdw blurRad="38100" dist="38100" dir="2700000" algn="tl">
                    <a:srgbClr val="000000">
                      <a:alpha val="43137"/>
                    </a:srgbClr>
                  </a:outerShdw>
                </a:effectLst>
              </a:rPr>
            </a:br>
            <a:r>
              <a:rPr lang="es-PA" sz="4600" b="1" dirty="0" smtClean="0">
                <a:solidFill>
                  <a:srgbClr val="0033CC"/>
                </a:solidFill>
                <a:effectLst>
                  <a:outerShdw blurRad="38100" dist="38100" dir="2700000" algn="tl">
                    <a:srgbClr val="000000">
                      <a:alpha val="43137"/>
                    </a:srgbClr>
                  </a:outerShdw>
                </a:effectLst>
              </a:rPr>
              <a:t>Reunión previa y de homologación</a:t>
            </a:r>
            <a:r>
              <a:rPr lang="es-PA" b="1" dirty="0" smtClean="0">
                <a:solidFill>
                  <a:prstClr val="black"/>
                </a:solidFill>
                <a:effectLst>
                  <a:outerShdw blurRad="38100" dist="38100" dir="2700000" algn="tl">
                    <a:srgbClr val="000000">
                      <a:alpha val="43137"/>
                    </a:srgbClr>
                  </a:outerShdw>
                </a:effectLst>
              </a:rPr>
              <a:t/>
            </a:r>
            <a:br>
              <a:rPr lang="es-PA" b="1" dirty="0" smtClean="0">
                <a:solidFill>
                  <a:prstClr val="black"/>
                </a:solidFill>
                <a:effectLst>
                  <a:outerShdw blurRad="38100" dist="38100" dir="2700000" algn="tl">
                    <a:srgbClr val="000000">
                      <a:alpha val="43137"/>
                    </a:srgbClr>
                  </a:outerShdw>
                </a:effectLst>
              </a:rPr>
            </a:br>
            <a:endParaRPr lang="es-ES" sz="3100" b="1" dirty="0">
              <a:solidFill>
                <a:prstClr val="black"/>
              </a:solidFill>
              <a:effectLst>
                <a:outerShdw blurRad="38100" dist="38100" dir="2700000" algn="tl">
                  <a:srgbClr val="000000">
                    <a:alpha val="43137"/>
                  </a:srgbClr>
                </a:outerShdw>
              </a:effectLst>
            </a:endParaRPr>
          </a:p>
        </p:txBody>
      </p:sp>
      <p:sp>
        <p:nvSpPr>
          <p:cNvPr id="16" name="3 Marcador de fecha"/>
          <p:cNvSpPr>
            <a:spLocks noGrp="1"/>
          </p:cNvSpPr>
          <p:nvPr>
            <p:ph type="dt" sz="half" idx="10"/>
          </p:nvPr>
        </p:nvSpPr>
        <p:spPr>
          <a:xfrm>
            <a:off x="179512" y="6381328"/>
            <a:ext cx="1296144" cy="365125"/>
          </a:xfrm>
        </p:spPr>
        <p:txBody>
          <a:bodyPr/>
          <a:lstStyle/>
          <a:p>
            <a:r>
              <a:rPr lang="es-ES" dirty="0" smtClean="0"/>
              <a:t>Septiembre 2014</a:t>
            </a:r>
            <a:endParaRPr lang="es-ES" dirty="0"/>
          </a:p>
        </p:txBody>
      </p:sp>
      <p:sp>
        <p:nvSpPr>
          <p:cNvPr id="21" name="4 Marcador de número de diapositiva"/>
          <p:cNvSpPr>
            <a:spLocks noGrp="1"/>
          </p:cNvSpPr>
          <p:nvPr>
            <p:ph type="sldNum" sz="quarter" idx="12"/>
          </p:nvPr>
        </p:nvSpPr>
        <p:spPr>
          <a:xfrm>
            <a:off x="6826155" y="6381328"/>
            <a:ext cx="2133600" cy="365125"/>
          </a:xfrm>
        </p:spPr>
        <p:txBody>
          <a:bodyPr/>
          <a:lstStyle/>
          <a:p>
            <a:fld id="{132FADFE-3B8F-471C-ABF0-DBC7717ECBBC}" type="slidenum">
              <a:rPr lang="es-ES" smtClean="0"/>
              <a:t>1</a:t>
            </a:fld>
            <a:endParaRPr lang="es-ES" dirty="0"/>
          </a:p>
        </p:txBody>
      </p:sp>
      <p:sp>
        <p:nvSpPr>
          <p:cNvPr id="22" name="9 Marcador de pie de página"/>
          <p:cNvSpPr>
            <a:spLocks noGrp="1"/>
          </p:cNvSpPr>
          <p:nvPr>
            <p:ph type="ftr" sz="quarter" idx="11"/>
          </p:nvPr>
        </p:nvSpPr>
        <p:spPr>
          <a:xfrm>
            <a:off x="2339752" y="6381328"/>
            <a:ext cx="4644640" cy="365125"/>
          </a:xfrm>
        </p:spPr>
        <p:txBody>
          <a:bodyPr/>
          <a:lstStyle/>
          <a:p>
            <a:pPr algn="l"/>
            <a:r>
              <a:rPr lang="es-ES" b="1" dirty="0" smtClean="0"/>
              <a:t>Gobierno de la República de Panamá - Línea </a:t>
            </a:r>
            <a:r>
              <a:rPr lang="es-ES" b="1" dirty="0"/>
              <a:t>2</a:t>
            </a:r>
            <a:r>
              <a:rPr lang="es-ES" b="1" dirty="0" smtClean="0"/>
              <a:t> del Metro de Panamá</a:t>
            </a:r>
            <a:endParaRPr lang="es-ES" b="1" dirty="0"/>
          </a:p>
        </p:txBody>
      </p:sp>
      <p:cxnSp>
        <p:nvCxnSpPr>
          <p:cNvPr id="23" name="22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 name="2 CuadroTexto"/>
          <p:cNvSpPr txBox="1"/>
          <p:nvPr/>
        </p:nvSpPr>
        <p:spPr>
          <a:xfrm>
            <a:off x="5940416" y="5373160"/>
            <a:ext cx="2520000" cy="468000"/>
          </a:xfrm>
          <a:prstGeom prst="rect">
            <a:avLst/>
          </a:prstGeom>
        </p:spPr>
        <p:txBody>
          <a:bodyPr wrap="square" rtlCol="0">
            <a:spAutoFit/>
          </a:bodyPr>
          <a:lstStyle/>
          <a:p>
            <a:r>
              <a:rPr lang="es-PA" sz="2400" b="1" dirty="0">
                <a:solidFill>
                  <a:srgbClr val="C00000"/>
                </a:solidFill>
                <a:effectLst>
                  <a:outerShdw blurRad="38100" dist="38100" dir="2700000" algn="tl">
                    <a:srgbClr val="000000">
                      <a:alpha val="43137"/>
                    </a:srgbClr>
                  </a:outerShdw>
                </a:effectLst>
              </a:rPr>
              <a:t>09.30-10.03 </a:t>
            </a:r>
            <a:r>
              <a:rPr lang="es-PA" sz="2400" b="1" dirty="0" smtClean="0">
                <a:solidFill>
                  <a:srgbClr val="C00000"/>
                </a:solidFill>
                <a:effectLst>
                  <a:outerShdw blurRad="38100" dist="38100" dir="2700000" algn="tl">
                    <a:srgbClr val="000000">
                      <a:alpha val="43137"/>
                    </a:srgbClr>
                  </a:outerShdw>
                </a:effectLst>
              </a:rPr>
              <a:t>/2014</a:t>
            </a:r>
            <a:endParaRPr lang="es-ES" sz="2400" dirty="0">
              <a:solidFill>
                <a:srgbClr val="C00000"/>
              </a:solidFill>
            </a:endParaRPr>
          </a:p>
        </p:txBody>
      </p:sp>
      <p:sp>
        <p:nvSpPr>
          <p:cNvPr id="4" name="3 CuadroTexto"/>
          <p:cNvSpPr txBox="1"/>
          <p:nvPr/>
        </p:nvSpPr>
        <p:spPr>
          <a:xfrm>
            <a:off x="972416" y="1700808"/>
            <a:ext cx="7344000" cy="1200329"/>
          </a:xfrm>
          <a:prstGeom prst="rect">
            <a:avLst/>
          </a:prstGeom>
          <a:noFill/>
        </p:spPr>
        <p:txBody>
          <a:bodyPr wrap="square" rtlCol="0">
            <a:spAutoFit/>
          </a:bodyPr>
          <a:lstStyle/>
          <a:p>
            <a:pPr algn="just"/>
            <a:r>
              <a:rPr lang="es-PA" b="1" dirty="0">
                <a:solidFill>
                  <a:prstClr val="black"/>
                </a:solidFill>
                <a:effectLst>
                  <a:outerShdw blurRad="38100" dist="38100" dir="2700000" algn="tl">
                    <a:srgbClr val="000000">
                      <a:alpha val="43137"/>
                    </a:srgbClr>
                  </a:outerShdw>
                </a:effectLst>
              </a:rPr>
              <a:t>Servicios  de ingeniería de diseño, construcción de las obras civiles, instalaciones auxiliares de línea y estaciones, suministro e instalación del sistema integral ferroviario que incluye el material rodante y  puesta en marcha de la Línea 2 del Metro de Panamá</a:t>
            </a:r>
            <a:endParaRPr lang="es-ES" dirty="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0000" y="270000"/>
            <a:ext cx="1260000"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0349377"/>
      </p:ext>
    </p:extLst>
  </p:cSld>
  <p:clrMapOvr>
    <a:masterClrMapping/>
  </p:clrMapOvr>
  <mc:AlternateContent xmlns:mc="http://schemas.openxmlformats.org/markup-compatibility/2006" xmlns:p14="http://schemas.microsoft.com/office/powerpoint/2010/main">
    <mc:Choice Requires="p14">
      <p:transition spd="slow" p14:dur="2000" advTm="14848"/>
    </mc:Choice>
    <mc:Fallback xmlns="">
      <p:transition spd="slow" advTm="1484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28000" r="-28000"/>
          </a:stretch>
        </a:blipFill>
        <a:effectLst/>
      </p:bgPr>
    </p:bg>
    <p:spTree>
      <p:nvGrpSpPr>
        <p:cNvPr id="1" name=""/>
        <p:cNvGrpSpPr/>
        <p:nvPr/>
      </p:nvGrpSpPr>
      <p:grpSpPr>
        <a:xfrm>
          <a:off x="0" y="0"/>
          <a:ext cx="0" cy="0"/>
          <a:chOff x="0" y="0"/>
          <a:chExt cx="0" cy="0"/>
        </a:xfrm>
      </p:grpSpPr>
      <p:cxnSp>
        <p:nvCxnSpPr>
          <p:cNvPr id="17" name="16 Conector recto"/>
          <p:cNvCxnSpPr/>
          <p:nvPr/>
        </p:nvCxnSpPr>
        <p:spPr>
          <a:xfrm>
            <a:off x="174779" y="666031"/>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3" name="92 CuadroTexto"/>
          <p:cNvSpPr txBox="1"/>
          <p:nvPr/>
        </p:nvSpPr>
        <p:spPr>
          <a:xfrm>
            <a:off x="720000" y="692696"/>
            <a:ext cx="7776000" cy="523220"/>
          </a:xfrm>
          <a:prstGeom prst="rect">
            <a:avLst/>
          </a:prstGeom>
          <a:noFill/>
        </p:spPr>
        <p:txBody>
          <a:bodyPr wrap="square" rtlCol="0">
            <a:spAutoFit/>
          </a:bodyPr>
          <a:lstStyle/>
          <a:p>
            <a:r>
              <a:rPr lang="es-ES_tradnl" sz="2800" b="1" cap="small" dirty="0" smtClean="0">
                <a:effectLst>
                  <a:outerShdw blurRad="38100" dist="38100" dir="2700000" algn="tl">
                    <a:srgbClr val="000000">
                      <a:alpha val="43137"/>
                    </a:srgbClr>
                  </a:outerShdw>
                </a:effectLst>
              </a:rPr>
              <a:t>Detalles clave en la propuesta</a:t>
            </a:r>
            <a:endParaRPr lang="es-ES" sz="2800" b="1" cap="small" dirty="0">
              <a:effectLst>
                <a:outerShdw blurRad="38100" dist="38100" dir="2700000" algn="tl">
                  <a:srgbClr val="000000">
                    <a:alpha val="43137"/>
                  </a:srgbClr>
                </a:outerShdw>
              </a:effectLst>
            </a:endParaRPr>
          </a:p>
        </p:txBody>
      </p:sp>
      <p:cxnSp>
        <p:nvCxnSpPr>
          <p:cNvPr id="94" name="93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5" name="3 Marcador de fecha"/>
          <p:cNvSpPr>
            <a:spLocks noGrp="1"/>
          </p:cNvSpPr>
          <p:nvPr>
            <p:ph type="dt" sz="half" idx="10"/>
          </p:nvPr>
        </p:nvSpPr>
        <p:spPr>
          <a:xfrm>
            <a:off x="179512" y="6381328"/>
            <a:ext cx="1296144" cy="365125"/>
          </a:xfrm>
        </p:spPr>
        <p:txBody>
          <a:bodyPr/>
          <a:lstStyle/>
          <a:p>
            <a:r>
              <a:rPr lang="es-ES" dirty="0" smtClean="0"/>
              <a:t>Septiembre 2014</a:t>
            </a:r>
            <a:endParaRPr lang="es-ES" dirty="0"/>
          </a:p>
        </p:txBody>
      </p:sp>
      <p:sp>
        <p:nvSpPr>
          <p:cNvPr id="96" name="4 Marcador de número de diapositiva"/>
          <p:cNvSpPr>
            <a:spLocks noGrp="1"/>
          </p:cNvSpPr>
          <p:nvPr>
            <p:ph type="sldNum" sz="quarter" idx="12"/>
          </p:nvPr>
        </p:nvSpPr>
        <p:spPr>
          <a:xfrm>
            <a:off x="6826155" y="6381328"/>
            <a:ext cx="2133600" cy="365125"/>
          </a:xfrm>
        </p:spPr>
        <p:txBody>
          <a:bodyPr/>
          <a:lstStyle/>
          <a:p>
            <a:fld id="{132FADFE-3B8F-471C-ABF0-DBC7717ECBBC}" type="slidenum">
              <a:rPr lang="es-ES" smtClean="0"/>
              <a:t>10</a:t>
            </a:fld>
            <a:endParaRPr lang="es-ES" dirty="0"/>
          </a:p>
        </p:txBody>
      </p:sp>
      <p:sp>
        <p:nvSpPr>
          <p:cNvPr id="97" name="9 Marcador de pie de página"/>
          <p:cNvSpPr>
            <a:spLocks noGrp="1"/>
          </p:cNvSpPr>
          <p:nvPr>
            <p:ph type="ftr" sz="quarter" idx="11"/>
          </p:nvPr>
        </p:nvSpPr>
        <p:spPr>
          <a:xfrm>
            <a:off x="2555776" y="6381328"/>
            <a:ext cx="4392488" cy="365125"/>
          </a:xfrm>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9" name="8 CuadroTexto"/>
          <p:cNvSpPr txBox="1"/>
          <p:nvPr/>
        </p:nvSpPr>
        <p:spPr>
          <a:xfrm>
            <a:off x="720000" y="108000"/>
            <a:ext cx="6192000" cy="430887"/>
          </a:xfrm>
          <a:prstGeom prst="rect">
            <a:avLst/>
          </a:prstGeom>
          <a:noFill/>
        </p:spPr>
        <p:txBody>
          <a:bodyPr wrap="square" rtlCol="0">
            <a:spAutoFit/>
          </a:bodyPr>
          <a:lstStyle/>
          <a:p>
            <a:r>
              <a:rPr lang="es-MX" sz="2200" b="1" dirty="0">
                <a:solidFill>
                  <a:srgbClr val="C00000"/>
                </a:solidFill>
                <a:effectLst>
                  <a:outerShdw blurRad="38100" dist="38100" dir="2700000" algn="tl">
                    <a:srgbClr val="000000">
                      <a:alpha val="43137"/>
                    </a:srgbClr>
                  </a:outerShdw>
                </a:effectLst>
              </a:rPr>
              <a:t>Accesibilidad: Escaleras y Ascensores</a:t>
            </a:r>
          </a:p>
        </p:txBody>
      </p:sp>
      <p:pic>
        <p:nvPicPr>
          <p:cNvPr id="10" name="Picture 4" descr="http://www.minsa.gob.pa/sites/all/themes/minsa/images/gobierno_nacional.png"/>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00" y="108000"/>
            <a:ext cx="954000" cy="540000"/>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720000" y="1484785"/>
            <a:ext cx="7884448" cy="2031325"/>
          </a:xfrm>
          <a:prstGeom prst="rect">
            <a:avLst/>
          </a:prstGeom>
          <a:noFill/>
        </p:spPr>
        <p:txBody>
          <a:bodyPr wrap="square" rtlCol="0">
            <a:spAutoFit/>
          </a:bodyPr>
          <a:lstStyle/>
          <a:p>
            <a:pPr marL="0" lvl="1"/>
            <a:r>
              <a:rPr lang="es-ES_tradnl" dirty="0" smtClean="0"/>
              <a:t>Se consideran los siguientes puntos clave: </a:t>
            </a:r>
          </a:p>
          <a:p>
            <a:pPr marL="285750" lvl="1" indent="-285750">
              <a:buFontTx/>
              <a:buChar char="-"/>
            </a:pPr>
            <a:r>
              <a:rPr lang="es-ES_tradnl" b="1" dirty="0" smtClean="0"/>
              <a:t>Diseño y suministro</a:t>
            </a:r>
            <a:r>
              <a:rPr lang="es-ES_tradnl" dirty="0" smtClean="0"/>
              <a:t>: Integración dimensional, estructural, drenaje, contraincendios, eléctrica y de comunicaciones.</a:t>
            </a:r>
          </a:p>
          <a:p>
            <a:pPr marL="285750" lvl="1" indent="-285750">
              <a:buFontTx/>
              <a:buChar char="-"/>
            </a:pPr>
            <a:r>
              <a:rPr lang="es-ES_tradnl" b="1" dirty="0" smtClean="0"/>
              <a:t>Seguridad</a:t>
            </a:r>
            <a:r>
              <a:rPr lang="es-ES_tradnl" dirty="0" smtClean="0"/>
              <a:t>: extinción de incendios, marcha y fueras de servicio, Rescates automáticos, etc.</a:t>
            </a:r>
          </a:p>
          <a:p>
            <a:pPr marL="285750" lvl="1" indent="-285750">
              <a:buFontTx/>
              <a:buChar char="-"/>
            </a:pPr>
            <a:r>
              <a:rPr lang="es-ES_tradnl" b="1" dirty="0" smtClean="0"/>
              <a:t>Operación</a:t>
            </a:r>
            <a:r>
              <a:rPr lang="es-ES_tradnl" dirty="0" smtClean="0"/>
              <a:t>: Integración total en el telemando de estaciones.</a:t>
            </a:r>
          </a:p>
          <a:p>
            <a:pPr marL="285750" lvl="1" indent="-285750">
              <a:buFontTx/>
              <a:buChar char="-"/>
            </a:pPr>
            <a:r>
              <a:rPr lang="es-ES_tradnl" b="1" dirty="0" smtClean="0"/>
              <a:t>Desempeño</a:t>
            </a:r>
            <a:r>
              <a:rPr lang="es-ES_tradnl" dirty="0" smtClean="0"/>
              <a:t> y protección antivandálica.</a:t>
            </a:r>
          </a:p>
        </p:txBody>
      </p:sp>
    </p:spTree>
    <p:extLst>
      <p:ext uri="{BB962C8B-B14F-4D97-AF65-F5344CB8AC3E}">
        <p14:creationId xmlns:p14="http://schemas.microsoft.com/office/powerpoint/2010/main" val="1975283681"/>
      </p:ext>
    </p:extLst>
  </p:cSld>
  <p:clrMapOvr>
    <a:masterClrMapping/>
  </p:clrMapOvr>
  <p:transition advTm="87495">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0000"/>
            <a:lum/>
            <a:extLst>
              <a:ext uri="{BEBA8EAE-BF5A-486C-A8C5-ECC9F3942E4B}">
                <a14:imgProps xmlns:a14="http://schemas.microsoft.com/office/drawing/2010/main">
                  <a14:imgLayer r:embed="rId3">
                    <a14:imgEffect>
                      <a14:sharpenSoften amount="-100000"/>
                    </a14:imgEffect>
                  </a14:imgLayer>
                </a14:imgProps>
              </a:ext>
            </a:extLst>
          </a:blip>
          <a:srcRect/>
          <a:stretch>
            <a:fillRect t="-10000" b="-10000"/>
          </a:stretch>
        </a:blipFill>
        <a:effectLst/>
      </p:bgPr>
    </p:bg>
    <p:spTree>
      <p:nvGrpSpPr>
        <p:cNvPr id="1" name=""/>
        <p:cNvGrpSpPr/>
        <p:nvPr/>
      </p:nvGrpSpPr>
      <p:grpSpPr>
        <a:xfrm>
          <a:off x="0" y="0"/>
          <a:ext cx="0" cy="0"/>
          <a:chOff x="0" y="0"/>
          <a:chExt cx="0" cy="0"/>
        </a:xfrm>
      </p:grpSpPr>
      <p:cxnSp>
        <p:nvCxnSpPr>
          <p:cNvPr id="14" name="13 Conector recto"/>
          <p:cNvCxnSpPr/>
          <p:nvPr/>
        </p:nvCxnSpPr>
        <p:spPr>
          <a:xfrm>
            <a:off x="179512" y="9807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5" name="1 Título"/>
          <p:cNvSpPr>
            <a:spLocks noGrp="1"/>
          </p:cNvSpPr>
          <p:nvPr>
            <p:ph type="ctrTitle"/>
          </p:nvPr>
        </p:nvSpPr>
        <p:spPr>
          <a:xfrm>
            <a:off x="824533" y="2321446"/>
            <a:ext cx="7772400" cy="1899642"/>
          </a:xfrm>
        </p:spPr>
        <p:txBody>
          <a:bodyPr>
            <a:normAutofit fontScale="90000"/>
          </a:bodyPr>
          <a:lstStyle/>
          <a:p>
            <a:r>
              <a:rPr lang="es-ES" sz="6000" b="1" i="1" dirty="0" smtClean="0">
                <a:solidFill>
                  <a:srgbClr val="0033CC"/>
                </a:solidFill>
                <a:effectLst>
                  <a:outerShdw blurRad="38100" dist="38100" dir="2700000" algn="tl">
                    <a:srgbClr val="000000">
                      <a:alpha val="43137"/>
                    </a:srgbClr>
                  </a:outerShdw>
                </a:effectLst>
              </a:rPr>
              <a:t>Gracias </a:t>
            </a:r>
            <a:br>
              <a:rPr lang="es-ES" sz="6000" b="1" i="1" dirty="0" smtClean="0">
                <a:solidFill>
                  <a:srgbClr val="0033CC"/>
                </a:solidFill>
                <a:effectLst>
                  <a:outerShdw blurRad="38100" dist="38100" dir="2700000" algn="tl">
                    <a:srgbClr val="000000">
                      <a:alpha val="43137"/>
                    </a:srgbClr>
                  </a:outerShdw>
                </a:effectLst>
              </a:rPr>
            </a:br>
            <a:r>
              <a:rPr lang="es-ES" sz="6000" b="1" i="1" dirty="0" smtClean="0">
                <a:solidFill>
                  <a:srgbClr val="0033CC"/>
                </a:solidFill>
                <a:effectLst>
                  <a:outerShdw blurRad="38100" dist="38100" dir="2700000" algn="tl">
                    <a:srgbClr val="000000">
                      <a:alpha val="43137"/>
                    </a:srgbClr>
                  </a:outerShdw>
                </a:effectLst>
              </a:rPr>
              <a:t>por su atención</a:t>
            </a:r>
            <a:endParaRPr lang="es-ES" sz="6000" b="1" i="1" dirty="0">
              <a:solidFill>
                <a:srgbClr val="0033CC"/>
              </a:solidFill>
              <a:effectLst>
                <a:outerShdw blurRad="38100" dist="38100" dir="2700000" algn="tl">
                  <a:srgbClr val="000000">
                    <a:alpha val="43137"/>
                  </a:srgbClr>
                </a:outerShdw>
              </a:effectLst>
            </a:endParaRPr>
          </a:p>
        </p:txBody>
      </p:sp>
      <p:pic>
        <p:nvPicPr>
          <p:cNvPr id="12" name="Picture 4" descr="http://www.minsa.gob.pa/sites/all/themes/minsa/images/gobierno_nacional.png"/>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00" y="270000"/>
            <a:ext cx="1260000" cy="720000"/>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12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6" name="3 Marcador de fecha"/>
          <p:cNvSpPr>
            <a:spLocks noGrp="1"/>
          </p:cNvSpPr>
          <p:nvPr>
            <p:ph type="dt" sz="half" idx="10"/>
          </p:nvPr>
        </p:nvSpPr>
        <p:spPr>
          <a:xfrm>
            <a:off x="179512" y="6381328"/>
            <a:ext cx="1296144" cy="365125"/>
          </a:xfrm>
        </p:spPr>
        <p:txBody>
          <a:bodyPr/>
          <a:lstStyle/>
          <a:p>
            <a:r>
              <a:rPr lang="es-ES" dirty="0" smtClean="0"/>
              <a:t>Septiembre 2014</a:t>
            </a:r>
            <a:endParaRPr lang="es-ES" dirty="0"/>
          </a:p>
        </p:txBody>
      </p:sp>
      <p:sp>
        <p:nvSpPr>
          <p:cNvPr id="21" name="4 Marcador de número de diapositiva"/>
          <p:cNvSpPr>
            <a:spLocks noGrp="1"/>
          </p:cNvSpPr>
          <p:nvPr>
            <p:ph type="sldNum" sz="quarter" idx="12"/>
          </p:nvPr>
        </p:nvSpPr>
        <p:spPr>
          <a:xfrm>
            <a:off x="6826155" y="6381328"/>
            <a:ext cx="2133600" cy="365125"/>
          </a:xfrm>
        </p:spPr>
        <p:txBody>
          <a:bodyPr/>
          <a:lstStyle/>
          <a:p>
            <a:fld id="{132FADFE-3B8F-471C-ABF0-DBC7717ECBBC}" type="slidenum">
              <a:rPr lang="es-ES" smtClean="0"/>
              <a:t>11</a:t>
            </a:fld>
            <a:endParaRPr lang="es-ES" dirty="0"/>
          </a:p>
        </p:txBody>
      </p:sp>
      <p:sp>
        <p:nvSpPr>
          <p:cNvPr id="22" name="9 Marcador de pie de página"/>
          <p:cNvSpPr>
            <a:spLocks noGrp="1"/>
          </p:cNvSpPr>
          <p:nvPr>
            <p:ph type="ftr" sz="quarter" idx="11"/>
          </p:nvPr>
        </p:nvSpPr>
        <p:spPr>
          <a:xfrm>
            <a:off x="2555776" y="6381328"/>
            <a:ext cx="4392488" cy="365125"/>
          </a:xfrm>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9" name="8 CuadroTexto"/>
          <p:cNvSpPr txBox="1"/>
          <p:nvPr/>
        </p:nvSpPr>
        <p:spPr>
          <a:xfrm>
            <a:off x="694915" y="414556"/>
            <a:ext cx="6192000" cy="430887"/>
          </a:xfrm>
          <a:prstGeom prst="rect">
            <a:avLst/>
          </a:prstGeom>
          <a:noFill/>
        </p:spPr>
        <p:txBody>
          <a:bodyPr wrap="square" rtlCol="0">
            <a:spAutoFit/>
          </a:bodyPr>
          <a:lstStyle/>
          <a:p>
            <a:r>
              <a:rPr lang="es-MX" sz="2200" b="1" dirty="0" smtClean="0">
                <a:solidFill>
                  <a:srgbClr val="C00000"/>
                </a:solidFill>
                <a:effectLst>
                  <a:outerShdw blurRad="38100" dist="38100" dir="2700000" algn="tl">
                    <a:srgbClr val="000000">
                      <a:alpha val="43137"/>
                    </a:srgbClr>
                  </a:outerShdw>
                </a:effectLst>
              </a:rPr>
              <a:t>Anotar el título del tema que está siendo explicado</a:t>
            </a:r>
          </a:p>
        </p:txBody>
      </p:sp>
    </p:spTree>
    <p:extLst>
      <p:ext uri="{BB962C8B-B14F-4D97-AF65-F5344CB8AC3E}">
        <p14:creationId xmlns:p14="http://schemas.microsoft.com/office/powerpoint/2010/main" val="569612084"/>
      </p:ext>
    </p:extLst>
  </p:cSld>
  <p:clrMapOvr>
    <a:masterClrMapping/>
  </p:clrMapOvr>
  <mc:AlternateContent xmlns:mc="http://schemas.openxmlformats.org/markup-compatibility/2006" xmlns:p14="http://schemas.microsoft.com/office/powerpoint/2010/main">
    <mc:Choice Requires="p14">
      <p:transition spd="slow" p14:dur="2000" advTm="547"/>
    </mc:Choice>
    <mc:Fallback xmlns="">
      <p:transition spd="slow" advTm="54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28000" r="-28000"/>
          </a:stretch>
        </a:blipFill>
        <a:effectLst/>
      </p:bgPr>
    </p:bg>
    <p:spTree>
      <p:nvGrpSpPr>
        <p:cNvPr id="1" name=""/>
        <p:cNvGrpSpPr/>
        <p:nvPr/>
      </p:nvGrpSpPr>
      <p:grpSpPr>
        <a:xfrm>
          <a:off x="0" y="0"/>
          <a:ext cx="0" cy="0"/>
          <a:chOff x="0" y="0"/>
          <a:chExt cx="0" cy="0"/>
        </a:xfrm>
      </p:grpSpPr>
      <p:cxnSp>
        <p:nvCxnSpPr>
          <p:cNvPr id="11" name="10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3 Marcador de fecha"/>
          <p:cNvSpPr>
            <a:spLocks noGrp="1"/>
          </p:cNvSpPr>
          <p:nvPr>
            <p:ph type="dt" sz="half" idx="10"/>
          </p:nvPr>
        </p:nvSpPr>
        <p:spPr>
          <a:xfrm>
            <a:off x="179512" y="6381328"/>
            <a:ext cx="1296144" cy="365125"/>
          </a:xfrm>
        </p:spPr>
        <p:txBody>
          <a:bodyPr/>
          <a:lstStyle/>
          <a:p>
            <a:r>
              <a:rPr lang="es-ES" dirty="0" smtClean="0"/>
              <a:t>Septiembre 2014</a:t>
            </a:r>
            <a:endParaRPr lang="es-ES" dirty="0"/>
          </a:p>
        </p:txBody>
      </p:sp>
      <p:sp>
        <p:nvSpPr>
          <p:cNvPr id="13" name="4 Marcador de número de diapositiva"/>
          <p:cNvSpPr>
            <a:spLocks noGrp="1"/>
          </p:cNvSpPr>
          <p:nvPr>
            <p:ph type="sldNum" sz="quarter" idx="12"/>
          </p:nvPr>
        </p:nvSpPr>
        <p:spPr>
          <a:xfrm>
            <a:off x="6826155" y="6381328"/>
            <a:ext cx="2133600" cy="365125"/>
          </a:xfrm>
        </p:spPr>
        <p:txBody>
          <a:bodyPr/>
          <a:lstStyle/>
          <a:p>
            <a:fld id="{132FADFE-3B8F-471C-ABF0-DBC7717ECBBC}" type="slidenum">
              <a:rPr lang="es-ES" smtClean="0"/>
              <a:t>2</a:t>
            </a:fld>
            <a:endParaRPr lang="es-ES" dirty="0"/>
          </a:p>
        </p:txBody>
      </p:sp>
      <p:sp>
        <p:nvSpPr>
          <p:cNvPr id="14" name="9 Marcador de pie de página"/>
          <p:cNvSpPr>
            <a:spLocks noGrp="1"/>
          </p:cNvSpPr>
          <p:nvPr>
            <p:ph type="ftr" sz="quarter" idx="11"/>
          </p:nvPr>
        </p:nvSpPr>
        <p:spPr>
          <a:xfrm>
            <a:off x="2555776" y="6381328"/>
            <a:ext cx="4392488" cy="365125"/>
          </a:xfrm>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15" name="2 Marcador de contenido"/>
          <p:cNvSpPr txBox="1">
            <a:spLocks/>
          </p:cNvSpPr>
          <p:nvPr/>
        </p:nvSpPr>
        <p:spPr>
          <a:xfrm>
            <a:off x="452467" y="1556792"/>
            <a:ext cx="8229600" cy="43204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00" lvl="1" indent="-457200">
              <a:lnSpc>
                <a:spcPct val="150000"/>
              </a:lnSpc>
              <a:buFont typeface="+mj-lt"/>
              <a:buAutoNum type="romanUcPeriod"/>
            </a:pPr>
            <a:r>
              <a:rPr lang="es-ES_tradnl" sz="2000" dirty="0" smtClean="0">
                <a:effectLst>
                  <a:outerShdw blurRad="38100" dist="38100" dir="2700000" algn="tl">
                    <a:srgbClr val="000000">
                      <a:alpha val="43137"/>
                    </a:srgbClr>
                  </a:outerShdw>
                </a:effectLst>
              </a:rPr>
              <a:t>Sistema Contraincendios.</a:t>
            </a:r>
          </a:p>
          <a:p>
            <a:pPr marL="914400" lvl="1" indent="-457200">
              <a:lnSpc>
                <a:spcPct val="150000"/>
              </a:lnSpc>
              <a:buFont typeface="+mj-lt"/>
              <a:buAutoNum type="romanUcPeriod"/>
            </a:pPr>
            <a:r>
              <a:rPr lang="es-ES_tradnl" sz="2000" dirty="0">
                <a:effectLst>
                  <a:outerShdw blurRad="38100" dist="38100" dir="2700000" algn="tl">
                    <a:srgbClr val="000000">
                      <a:alpha val="43137"/>
                    </a:srgbClr>
                  </a:outerShdw>
                </a:effectLst>
              </a:rPr>
              <a:t>Accesibilidad: Ascensores y Escaleras</a:t>
            </a:r>
            <a:r>
              <a:rPr lang="es-ES_tradnl" sz="2000" dirty="0" smtClean="0">
                <a:effectLst>
                  <a:outerShdw blurRad="38100" dist="38100" dir="2700000" algn="tl">
                    <a:srgbClr val="000000">
                      <a:alpha val="43137"/>
                    </a:srgbClr>
                  </a:outerShdw>
                </a:effectLst>
              </a:rPr>
              <a:t>.</a:t>
            </a:r>
          </a:p>
        </p:txBody>
      </p:sp>
      <p:sp>
        <p:nvSpPr>
          <p:cNvPr id="16" name="15 CuadroTexto"/>
          <p:cNvSpPr txBox="1"/>
          <p:nvPr/>
        </p:nvSpPr>
        <p:spPr>
          <a:xfrm>
            <a:off x="2001193" y="692696"/>
            <a:ext cx="5307111" cy="646331"/>
          </a:xfrm>
          <a:prstGeom prst="rect">
            <a:avLst/>
          </a:prstGeom>
          <a:noFill/>
        </p:spPr>
        <p:txBody>
          <a:bodyPr wrap="square" rtlCol="0">
            <a:spAutoFit/>
          </a:bodyPr>
          <a:lstStyle/>
          <a:p>
            <a:pPr algn="ctr"/>
            <a:r>
              <a:rPr lang="es-ES" sz="3600" b="1" cap="small" dirty="0" smtClean="0">
                <a:effectLst>
                  <a:outerShdw blurRad="38100" dist="38100" dir="2700000" algn="tl">
                    <a:srgbClr val="000000">
                      <a:alpha val="43137"/>
                    </a:srgbClr>
                  </a:outerShdw>
                </a:effectLst>
              </a:rPr>
              <a:t>CONTENIDO</a:t>
            </a:r>
            <a:endParaRPr lang="es-ES" sz="3600" b="1" cap="small" dirty="0">
              <a:effectLst>
                <a:outerShdw blurRad="38100" dist="38100" dir="2700000" algn="tl">
                  <a:srgbClr val="000000">
                    <a:alpha val="43137"/>
                  </a:srgbClr>
                </a:outerShdw>
              </a:effectLst>
            </a:endParaRPr>
          </a:p>
        </p:txBody>
      </p:sp>
      <p:cxnSp>
        <p:nvCxnSpPr>
          <p:cNvPr id="17" name="16 Conector recto"/>
          <p:cNvCxnSpPr/>
          <p:nvPr/>
        </p:nvCxnSpPr>
        <p:spPr>
          <a:xfrm>
            <a:off x="174779" y="666031"/>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28" name="Picture 4" descr="http://www.minsa.gob.pa/sites/all/themes/minsa/images/gobierno_nacional.png"/>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000" y="108000"/>
            <a:ext cx="954000" cy="540000"/>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720000" y="108000"/>
            <a:ext cx="6192000" cy="430887"/>
          </a:xfrm>
          <a:prstGeom prst="rect">
            <a:avLst/>
          </a:prstGeom>
          <a:noFill/>
        </p:spPr>
        <p:txBody>
          <a:bodyPr wrap="square" rtlCol="0">
            <a:spAutoFit/>
          </a:bodyPr>
          <a:lstStyle/>
          <a:p>
            <a:r>
              <a:rPr lang="es-MX" sz="2200" b="1" dirty="0" smtClean="0">
                <a:solidFill>
                  <a:srgbClr val="C00000"/>
                </a:solidFill>
                <a:effectLst>
                  <a:outerShdw blurRad="38100" dist="38100" dir="2700000" algn="tl">
                    <a:srgbClr val="000000">
                      <a:alpha val="43137"/>
                    </a:srgbClr>
                  </a:outerShdw>
                </a:effectLst>
              </a:rPr>
              <a:t>Instalaciones Electromecánicas</a:t>
            </a:r>
          </a:p>
        </p:txBody>
      </p:sp>
    </p:spTree>
    <p:extLst>
      <p:ext uri="{BB962C8B-B14F-4D97-AF65-F5344CB8AC3E}">
        <p14:creationId xmlns:p14="http://schemas.microsoft.com/office/powerpoint/2010/main" val="3598539270"/>
      </p:ext>
    </p:extLst>
  </p:cSld>
  <p:clrMapOvr>
    <a:masterClrMapping/>
  </p:clrMapOvr>
  <p:transition advTm="6215">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28000" r="-28000"/>
          </a:stretch>
        </a:blipFill>
        <a:effectLst/>
      </p:bgPr>
    </p:bg>
    <p:spTree>
      <p:nvGrpSpPr>
        <p:cNvPr id="1" name=""/>
        <p:cNvGrpSpPr/>
        <p:nvPr/>
      </p:nvGrpSpPr>
      <p:grpSpPr>
        <a:xfrm>
          <a:off x="0" y="0"/>
          <a:ext cx="0" cy="0"/>
          <a:chOff x="0" y="0"/>
          <a:chExt cx="0" cy="0"/>
        </a:xfrm>
      </p:grpSpPr>
      <p:cxnSp>
        <p:nvCxnSpPr>
          <p:cNvPr id="11" name="10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 name="2 Título"/>
          <p:cNvSpPr>
            <a:spLocks noGrp="1"/>
          </p:cNvSpPr>
          <p:nvPr>
            <p:ph type="title"/>
          </p:nvPr>
        </p:nvSpPr>
        <p:spPr/>
        <p:txBody>
          <a:bodyPr/>
          <a:lstStyle/>
          <a:p>
            <a:r>
              <a:rPr lang="es-ES_tradnl" dirty="0" smtClean="0"/>
              <a:t>Sistema contra incendios</a:t>
            </a:r>
            <a:endParaRPr lang="es-ES" dirty="0"/>
          </a:p>
        </p:txBody>
      </p:sp>
      <p:sp>
        <p:nvSpPr>
          <p:cNvPr id="4" name="3 Marcador de texto"/>
          <p:cNvSpPr>
            <a:spLocks noGrp="1"/>
          </p:cNvSpPr>
          <p:nvPr>
            <p:ph type="body" idx="1"/>
          </p:nvPr>
        </p:nvSpPr>
        <p:spPr/>
        <p:txBody>
          <a:bodyPr/>
          <a:lstStyle/>
          <a:p>
            <a:endParaRPr lang="es-ES" dirty="0"/>
          </a:p>
        </p:txBody>
      </p:sp>
      <p:sp>
        <p:nvSpPr>
          <p:cNvPr id="12" name="3 Marcador de fecha"/>
          <p:cNvSpPr>
            <a:spLocks noGrp="1"/>
          </p:cNvSpPr>
          <p:nvPr>
            <p:ph type="dt" sz="half" idx="10"/>
          </p:nvPr>
        </p:nvSpPr>
        <p:spPr/>
        <p:txBody>
          <a:bodyPr/>
          <a:lstStyle/>
          <a:p>
            <a:r>
              <a:rPr lang="es-ES" dirty="0" smtClean="0"/>
              <a:t>Septiembre 2014</a:t>
            </a:r>
            <a:endParaRPr lang="es-ES" dirty="0"/>
          </a:p>
        </p:txBody>
      </p:sp>
      <p:sp>
        <p:nvSpPr>
          <p:cNvPr id="14" name="9 Marcador de pie de página"/>
          <p:cNvSpPr>
            <a:spLocks noGrp="1"/>
          </p:cNvSpPr>
          <p:nvPr>
            <p:ph type="ftr" sz="quarter" idx="11"/>
          </p:nvPr>
        </p:nvSpPr>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13" name="4 Marcador de número de diapositiva"/>
          <p:cNvSpPr>
            <a:spLocks noGrp="1"/>
          </p:cNvSpPr>
          <p:nvPr>
            <p:ph type="sldNum" sz="quarter" idx="12"/>
          </p:nvPr>
        </p:nvSpPr>
        <p:spPr/>
        <p:txBody>
          <a:bodyPr/>
          <a:lstStyle/>
          <a:p>
            <a:fld id="{132FADFE-3B8F-471C-ABF0-DBC7717ECBBC}" type="slidenum">
              <a:rPr lang="es-ES" smtClean="0"/>
              <a:t>3</a:t>
            </a:fld>
            <a:endParaRPr lang="es-ES" dirty="0"/>
          </a:p>
        </p:txBody>
      </p:sp>
      <p:cxnSp>
        <p:nvCxnSpPr>
          <p:cNvPr id="17" name="16 Conector recto"/>
          <p:cNvCxnSpPr/>
          <p:nvPr/>
        </p:nvCxnSpPr>
        <p:spPr>
          <a:xfrm>
            <a:off x="174779" y="666031"/>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28" name="Picture 4" descr="http://www.minsa.gob.pa/sites/all/themes/minsa/images/gobierno_nacional.png"/>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000" y="108000"/>
            <a:ext cx="954000" cy="540000"/>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720000" y="108000"/>
            <a:ext cx="6192000" cy="430887"/>
          </a:xfrm>
          <a:prstGeom prst="rect">
            <a:avLst/>
          </a:prstGeom>
          <a:noFill/>
        </p:spPr>
        <p:txBody>
          <a:bodyPr wrap="square" rtlCol="0">
            <a:spAutoFit/>
          </a:bodyPr>
          <a:lstStyle/>
          <a:p>
            <a:r>
              <a:rPr lang="es-MX" sz="2200" b="1" dirty="0" smtClean="0">
                <a:solidFill>
                  <a:srgbClr val="C00000"/>
                </a:solidFill>
                <a:effectLst>
                  <a:outerShdw blurRad="38100" dist="38100" dir="2700000" algn="tl">
                    <a:srgbClr val="000000">
                      <a:alpha val="43137"/>
                    </a:srgbClr>
                  </a:outerShdw>
                </a:effectLst>
              </a:rPr>
              <a:t>Instalaciones Electromecánicas</a:t>
            </a:r>
          </a:p>
        </p:txBody>
      </p:sp>
    </p:spTree>
    <p:extLst>
      <p:ext uri="{BB962C8B-B14F-4D97-AF65-F5344CB8AC3E}">
        <p14:creationId xmlns:p14="http://schemas.microsoft.com/office/powerpoint/2010/main" val="2464426563"/>
      </p:ext>
    </p:extLst>
  </p:cSld>
  <p:clrMapOvr>
    <a:masterClrMapping/>
  </p:clrMapOvr>
  <p:transition advTm="1357">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28000" r="-28000"/>
          </a:stretch>
        </a:blipFill>
        <a:effectLst/>
      </p:bgPr>
    </p:bg>
    <p:spTree>
      <p:nvGrpSpPr>
        <p:cNvPr id="1" name=""/>
        <p:cNvGrpSpPr/>
        <p:nvPr/>
      </p:nvGrpSpPr>
      <p:grpSpPr>
        <a:xfrm>
          <a:off x="0" y="0"/>
          <a:ext cx="0" cy="0"/>
          <a:chOff x="0" y="0"/>
          <a:chExt cx="0" cy="0"/>
        </a:xfrm>
      </p:grpSpPr>
      <p:cxnSp>
        <p:nvCxnSpPr>
          <p:cNvPr id="17" name="16 Conector recto"/>
          <p:cNvCxnSpPr/>
          <p:nvPr/>
        </p:nvCxnSpPr>
        <p:spPr>
          <a:xfrm>
            <a:off x="174779" y="666031"/>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3" name="92 CuadroTexto"/>
          <p:cNvSpPr txBox="1"/>
          <p:nvPr/>
        </p:nvSpPr>
        <p:spPr>
          <a:xfrm>
            <a:off x="720000" y="692696"/>
            <a:ext cx="7776000" cy="523220"/>
          </a:xfrm>
          <a:prstGeom prst="rect">
            <a:avLst/>
          </a:prstGeom>
          <a:noFill/>
        </p:spPr>
        <p:txBody>
          <a:bodyPr wrap="square" rtlCol="0">
            <a:spAutoFit/>
          </a:bodyPr>
          <a:lstStyle/>
          <a:p>
            <a:r>
              <a:rPr lang="es-ES" sz="2800" b="1" cap="small" dirty="0" smtClean="0">
                <a:effectLst>
                  <a:outerShdw blurRad="38100" dist="38100" dir="2700000" algn="tl">
                    <a:srgbClr val="000000">
                      <a:alpha val="43137"/>
                    </a:srgbClr>
                  </a:outerShdw>
                </a:effectLst>
              </a:rPr>
              <a:t>Generalidades</a:t>
            </a:r>
            <a:endParaRPr lang="es-ES" sz="2800" b="1" cap="small" dirty="0">
              <a:effectLst>
                <a:outerShdw blurRad="38100" dist="38100" dir="2700000" algn="tl">
                  <a:srgbClr val="000000">
                    <a:alpha val="43137"/>
                  </a:srgbClr>
                </a:outerShdw>
              </a:effectLst>
            </a:endParaRPr>
          </a:p>
        </p:txBody>
      </p:sp>
      <p:cxnSp>
        <p:nvCxnSpPr>
          <p:cNvPr id="94" name="93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5" name="3 Marcador de fecha"/>
          <p:cNvSpPr>
            <a:spLocks noGrp="1"/>
          </p:cNvSpPr>
          <p:nvPr>
            <p:ph type="dt" sz="half" idx="10"/>
          </p:nvPr>
        </p:nvSpPr>
        <p:spPr>
          <a:xfrm>
            <a:off x="179512" y="6381328"/>
            <a:ext cx="1296144" cy="365125"/>
          </a:xfrm>
        </p:spPr>
        <p:txBody>
          <a:bodyPr/>
          <a:lstStyle/>
          <a:p>
            <a:r>
              <a:rPr lang="es-ES" dirty="0" smtClean="0"/>
              <a:t>Septiembre 2014</a:t>
            </a:r>
            <a:endParaRPr lang="es-ES" dirty="0"/>
          </a:p>
        </p:txBody>
      </p:sp>
      <p:sp>
        <p:nvSpPr>
          <p:cNvPr id="96" name="4 Marcador de número de diapositiva"/>
          <p:cNvSpPr>
            <a:spLocks noGrp="1"/>
          </p:cNvSpPr>
          <p:nvPr>
            <p:ph type="sldNum" sz="quarter" idx="12"/>
          </p:nvPr>
        </p:nvSpPr>
        <p:spPr>
          <a:xfrm>
            <a:off x="6826155" y="6381328"/>
            <a:ext cx="2133600" cy="365125"/>
          </a:xfrm>
        </p:spPr>
        <p:txBody>
          <a:bodyPr/>
          <a:lstStyle/>
          <a:p>
            <a:fld id="{132FADFE-3B8F-471C-ABF0-DBC7717ECBBC}" type="slidenum">
              <a:rPr lang="es-ES" smtClean="0"/>
              <a:t>4</a:t>
            </a:fld>
            <a:endParaRPr lang="es-ES" dirty="0"/>
          </a:p>
        </p:txBody>
      </p:sp>
      <p:sp>
        <p:nvSpPr>
          <p:cNvPr id="97" name="9 Marcador de pie de página"/>
          <p:cNvSpPr>
            <a:spLocks noGrp="1"/>
          </p:cNvSpPr>
          <p:nvPr>
            <p:ph type="ftr" sz="quarter" idx="11"/>
          </p:nvPr>
        </p:nvSpPr>
        <p:spPr>
          <a:xfrm>
            <a:off x="2555776" y="6381328"/>
            <a:ext cx="4392488" cy="365125"/>
          </a:xfrm>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9" name="8 CuadroTexto"/>
          <p:cNvSpPr txBox="1"/>
          <p:nvPr/>
        </p:nvSpPr>
        <p:spPr>
          <a:xfrm>
            <a:off x="720000" y="108000"/>
            <a:ext cx="6192000" cy="430887"/>
          </a:xfrm>
          <a:prstGeom prst="rect">
            <a:avLst/>
          </a:prstGeom>
          <a:noFill/>
        </p:spPr>
        <p:txBody>
          <a:bodyPr wrap="square" rtlCol="0">
            <a:spAutoFit/>
          </a:bodyPr>
          <a:lstStyle/>
          <a:p>
            <a:r>
              <a:rPr lang="es-MX" sz="2200" b="1" dirty="0" smtClean="0">
                <a:solidFill>
                  <a:srgbClr val="C00000"/>
                </a:solidFill>
                <a:effectLst>
                  <a:outerShdw blurRad="38100" dist="38100" dir="2700000" algn="tl">
                    <a:srgbClr val="000000">
                      <a:alpha val="43137"/>
                    </a:srgbClr>
                  </a:outerShdw>
                </a:effectLst>
              </a:rPr>
              <a:t>Sistema Contra Incendios</a:t>
            </a:r>
            <a:endParaRPr lang="es-MX" sz="2200" b="1" dirty="0">
              <a:solidFill>
                <a:srgbClr val="C00000"/>
              </a:solidFill>
              <a:effectLst>
                <a:outerShdw blurRad="38100" dist="38100" dir="2700000" algn="tl">
                  <a:srgbClr val="000000">
                    <a:alpha val="43137"/>
                  </a:srgbClr>
                </a:outerShdw>
              </a:effectLst>
            </a:endParaRPr>
          </a:p>
        </p:txBody>
      </p:sp>
      <p:pic>
        <p:nvPicPr>
          <p:cNvPr id="10" name="Picture 4" descr="http://www.minsa.gob.pa/sites/all/themes/minsa/images/gobierno_nacional.png"/>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00" y="108000"/>
            <a:ext cx="954000" cy="540000"/>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720000" y="1484784"/>
            <a:ext cx="7884448" cy="4247317"/>
          </a:xfrm>
          <a:prstGeom prst="rect">
            <a:avLst/>
          </a:prstGeom>
          <a:noFill/>
        </p:spPr>
        <p:txBody>
          <a:bodyPr wrap="square" rtlCol="0">
            <a:spAutoFit/>
          </a:bodyPr>
          <a:lstStyle/>
          <a:p>
            <a:pPr marL="0" lvl="1"/>
            <a:r>
              <a:rPr lang="es-ES_tradnl" dirty="0" smtClean="0"/>
              <a:t>El sistema contraincendios es el conjunto de equipos y técnicas que:</a:t>
            </a:r>
          </a:p>
          <a:p>
            <a:pPr marL="285750" lvl="1" indent="-285750">
              <a:buFontTx/>
              <a:buChar char="-"/>
            </a:pPr>
            <a:r>
              <a:rPr lang="es-ES_tradnl" dirty="0" smtClean="0"/>
              <a:t>Permite la detección temprana de un incendio o conato de incendio.</a:t>
            </a:r>
          </a:p>
          <a:p>
            <a:pPr marL="285750" lvl="1" indent="-285750">
              <a:buFontTx/>
              <a:buChar char="-"/>
            </a:pPr>
            <a:r>
              <a:rPr lang="es-ES_tradnl" dirty="0" smtClean="0"/>
              <a:t>Reduce su impacto o propagación (medidas pasivas)</a:t>
            </a:r>
          </a:p>
          <a:p>
            <a:pPr marL="285750" lvl="1" indent="-285750">
              <a:buFontTx/>
              <a:buChar char="-"/>
            </a:pPr>
            <a:r>
              <a:rPr lang="es-ES_tradnl" dirty="0" smtClean="0"/>
              <a:t>Realiza la extinción del mismo (medidas activas).</a:t>
            </a:r>
          </a:p>
          <a:p>
            <a:pPr marL="0" lvl="1"/>
            <a:endParaRPr lang="es-ES_tradnl" dirty="0" smtClean="0"/>
          </a:p>
          <a:p>
            <a:pPr marL="0" lvl="1"/>
            <a:r>
              <a:rPr lang="es-ES_tradnl" dirty="0" smtClean="0"/>
              <a:t>Dispondrá de:</a:t>
            </a:r>
          </a:p>
          <a:p>
            <a:pPr marL="285750" lvl="1" indent="-285750">
              <a:buFontTx/>
              <a:buChar char="-"/>
            </a:pPr>
            <a:r>
              <a:rPr lang="es-ES_tradnl" b="1" dirty="0" smtClean="0"/>
              <a:t>Sistemas de detección </a:t>
            </a:r>
            <a:r>
              <a:rPr lang="es-ES_tradnl" dirty="0" smtClean="0"/>
              <a:t>(</a:t>
            </a:r>
            <a:r>
              <a:rPr lang="es-ES" dirty="0" smtClean="0"/>
              <a:t>detectores</a:t>
            </a:r>
            <a:r>
              <a:rPr lang="es-ES" dirty="0"/>
              <a:t>, </a:t>
            </a:r>
            <a:r>
              <a:rPr lang="es-ES" dirty="0" smtClean="0"/>
              <a:t>pulsadores, dispositivos </a:t>
            </a:r>
            <a:r>
              <a:rPr lang="es-ES" dirty="0"/>
              <a:t>de alarma audible y visual, y panel de alarma de </a:t>
            </a:r>
            <a:r>
              <a:rPr lang="es-ES" dirty="0" smtClean="0"/>
              <a:t>incendio).</a:t>
            </a:r>
            <a:endParaRPr lang="es-ES_tradnl" dirty="0" smtClean="0"/>
          </a:p>
          <a:p>
            <a:pPr marL="285750" lvl="1" indent="-285750">
              <a:buFontTx/>
              <a:buChar char="-"/>
            </a:pPr>
            <a:r>
              <a:rPr lang="es-ES_tradnl" b="1" dirty="0"/>
              <a:t>Equipos </a:t>
            </a:r>
            <a:r>
              <a:rPr lang="es-ES_tradnl" b="1" dirty="0" smtClean="0"/>
              <a:t>automáticos de </a:t>
            </a:r>
            <a:r>
              <a:rPr lang="es-ES_tradnl" b="1" dirty="0"/>
              <a:t>extinción </a:t>
            </a:r>
            <a:r>
              <a:rPr lang="es-ES_tradnl" dirty="0"/>
              <a:t>de incendios, </a:t>
            </a:r>
            <a:r>
              <a:rPr lang="es-ES" dirty="0" smtClean="0"/>
              <a:t>(agua nebulizada, agente gaseoso).</a:t>
            </a:r>
            <a:endParaRPr lang="es-ES" dirty="0"/>
          </a:p>
          <a:p>
            <a:pPr marL="285750" lvl="1" indent="-285750">
              <a:buFontTx/>
              <a:buChar char="-"/>
            </a:pPr>
            <a:r>
              <a:rPr lang="es-ES_tradnl" dirty="0"/>
              <a:t>Equipos manuales de extinción de incendios:</a:t>
            </a:r>
            <a:r>
              <a:rPr lang="es-ES" dirty="0"/>
              <a:t> como redes de BIES, extintores portátiles, columna seca o red de hidrantes.</a:t>
            </a:r>
          </a:p>
          <a:p>
            <a:pPr marL="0" lvl="1"/>
            <a:endParaRPr lang="es-ES_tradnl" dirty="0" smtClean="0"/>
          </a:p>
          <a:p>
            <a:pPr marL="0" lvl="1"/>
            <a:r>
              <a:rPr lang="es-ES_tradnl" dirty="0" smtClean="0"/>
              <a:t>Los sistemas contra incendios se instalarán en estaciones, subestaciones, talleres y resto de edificios de la Línea 2 de Metro de Panamá.</a:t>
            </a:r>
          </a:p>
        </p:txBody>
      </p:sp>
    </p:spTree>
    <p:extLst>
      <p:ext uri="{BB962C8B-B14F-4D97-AF65-F5344CB8AC3E}">
        <p14:creationId xmlns:p14="http://schemas.microsoft.com/office/powerpoint/2010/main" val="4241599971"/>
      </p:ext>
    </p:extLst>
  </p:cSld>
  <p:clrMapOvr>
    <a:masterClrMapping/>
  </p:clrMapOvr>
  <p:transition advTm="23587">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28000" r="-28000"/>
          </a:stretch>
        </a:blipFill>
        <a:effectLst/>
      </p:bgPr>
    </p:bg>
    <p:spTree>
      <p:nvGrpSpPr>
        <p:cNvPr id="1" name=""/>
        <p:cNvGrpSpPr/>
        <p:nvPr/>
      </p:nvGrpSpPr>
      <p:grpSpPr>
        <a:xfrm>
          <a:off x="0" y="0"/>
          <a:ext cx="0" cy="0"/>
          <a:chOff x="0" y="0"/>
          <a:chExt cx="0" cy="0"/>
        </a:xfrm>
      </p:grpSpPr>
      <p:cxnSp>
        <p:nvCxnSpPr>
          <p:cNvPr id="17" name="16 Conector recto"/>
          <p:cNvCxnSpPr/>
          <p:nvPr/>
        </p:nvCxnSpPr>
        <p:spPr>
          <a:xfrm>
            <a:off x="174779" y="666031"/>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3" name="92 CuadroTexto"/>
          <p:cNvSpPr txBox="1"/>
          <p:nvPr/>
        </p:nvSpPr>
        <p:spPr>
          <a:xfrm>
            <a:off x="720000" y="692696"/>
            <a:ext cx="7776000" cy="523220"/>
          </a:xfrm>
          <a:prstGeom prst="rect">
            <a:avLst/>
          </a:prstGeom>
          <a:noFill/>
        </p:spPr>
        <p:txBody>
          <a:bodyPr wrap="square" rtlCol="0">
            <a:spAutoFit/>
          </a:bodyPr>
          <a:lstStyle/>
          <a:p>
            <a:r>
              <a:rPr lang="es-ES" sz="2800" b="1" cap="small" dirty="0" smtClean="0">
                <a:effectLst>
                  <a:outerShdw blurRad="38100" dist="38100" dir="2700000" algn="tl">
                    <a:srgbClr val="000000">
                      <a:alpha val="43137"/>
                    </a:srgbClr>
                  </a:outerShdw>
                </a:effectLst>
              </a:rPr>
              <a:t>Funcionalidad requerida</a:t>
            </a:r>
            <a:endParaRPr lang="es-ES" sz="2800" b="1" cap="small" dirty="0">
              <a:effectLst>
                <a:outerShdw blurRad="38100" dist="38100" dir="2700000" algn="tl">
                  <a:srgbClr val="000000">
                    <a:alpha val="43137"/>
                  </a:srgbClr>
                </a:outerShdw>
              </a:effectLst>
            </a:endParaRPr>
          </a:p>
        </p:txBody>
      </p:sp>
      <p:cxnSp>
        <p:nvCxnSpPr>
          <p:cNvPr id="94" name="93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5" name="3 Marcador de fecha"/>
          <p:cNvSpPr>
            <a:spLocks noGrp="1"/>
          </p:cNvSpPr>
          <p:nvPr>
            <p:ph type="dt" sz="half" idx="10"/>
          </p:nvPr>
        </p:nvSpPr>
        <p:spPr>
          <a:xfrm>
            <a:off x="179512" y="6381328"/>
            <a:ext cx="1296144" cy="365125"/>
          </a:xfrm>
        </p:spPr>
        <p:txBody>
          <a:bodyPr/>
          <a:lstStyle/>
          <a:p>
            <a:r>
              <a:rPr lang="es-ES" dirty="0" smtClean="0"/>
              <a:t>Septiembre 2014</a:t>
            </a:r>
            <a:endParaRPr lang="es-ES" dirty="0"/>
          </a:p>
        </p:txBody>
      </p:sp>
      <p:sp>
        <p:nvSpPr>
          <p:cNvPr id="96" name="4 Marcador de número de diapositiva"/>
          <p:cNvSpPr>
            <a:spLocks noGrp="1"/>
          </p:cNvSpPr>
          <p:nvPr>
            <p:ph type="sldNum" sz="quarter" idx="12"/>
          </p:nvPr>
        </p:nvSpPr>
        <p:spPr>
          <a:xfrm>
            <a:off x="6826155" y="6381328"/>
            <a:ext cx="2133600" cy="365125"/>
          </a:xfrm>
        </p:spPr>
        <p:txBody>
          <a:bodyPr/>
          <a:lstStyle/>
          <a:p>
            <a:fld id="{132FADFE-3B8F-471C-ABF0-DBC7717ECBBC}" type="slidenum">
              <a:rPr lang="es-ES" smtClean="0"/>
              <a:t>5</a:t>
            </a:fld>
            <a:endParaRPr lang="es-ES" dirty="0"/>
          </a:p>
        </p:txBody>
      </p:sp>
      <p:sp>
        <p:nvSpPr>
          <p:cNvPr id="97" name="9 Marcador de pie de página"/>
          <p:cNvSpPr>
            <a:spLocks noGrp="1"/>
          </p:cNvSpPr>
          <p:nvPr>
            <p:ph type="ftr" sz="quarter" idx="11"/>
          </p:nvPr>
        </p:nvSpPr>
        <p:spPr>
          <a:xfrm>
            <a:off x="2555776" y="6381328"/>
            <a:ext cx="4392488" cy="365125"/>
          </a:xfrm>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9" name="8 CuadroTexto"/>
          <p:cNvSpPr txBox="1"/>
          <p:nvPr/>
        </p:nvSpPr>
        <p:spPr>
          <a:xfrm>
            <a:off x="720000" y="108000"/>
            <a:ext cx="6192000" cy="430887"/>
          </a:xfrm>
          <a:prstGeom prst="rect">
            <a:avLst/>
          </a:prstGeom>
          <a:noFill/>
        </p:spPr>
        <p:txBody>
          <a:bodyPr wrap="square" rtlCol="0">
            <a:spAutoFit/>
          </a:bodyPr>
          <a:lstStyle/>
          <a:p>
            <a:r>
              <a:rPr lang="es-MX" sz="2200" b="1" dirty="0">
                <a:solidFill>
                  <a:srgbClr val="C00000"/>
                </a:solidFill>
                <a:effectLst>
                  <a:outerShdw blurRad="38100" dist="38100" dir="2700000" algn="tl">
                    <a:srgbClr val="000000">
                      <a:alpha val="43137"/>
                    </a:srgbClr>
                  </a:outerShdw>
                </a:effectLst>
              </a:rPr>
              <a:t>Sistema Contra Incendios</a:t>
            </a:r>
          </a:p>
        </p:txBody>
      </p:sp>
      <p:pic>
        <p:nvPicPr>
          <p:cNvPr id="10" name="Picture 4" descr="http://www.minsa.gob.pa/sites/all/themes/minsa/images/gobierno_nacional.png"/>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00" y="108000"/>
            <a:ext cx="954000" cy="540000"/>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720000" y="1484784"/>
            <a:ext cx="7884448" cy="4524315"/>
          </a:xfrm>
          <a:prstGeom prst="rect">
            <a:avLst/>
          </a:prstGeom>
          <a:noFill/>
        </p:spPr>
        <p:txBody>
          <a:bodyPr wrap="square" rtlCol="0">
            <a:spAutoFit/>
          </a:bodyPr>
          <a:lstStyle/>
          <a:p>
            <a:pPr marL="0" lvl="1"/>
            <a:r>
              <a:rPr lang="es-ES_tradnl" dirty="0" smtClean="0"/>
              <a:t>Como requisitos funcionales principales, el sistema de alarma y control tendrá:</a:t>
            </a:r>
          </a:p>
          <a:p>
            <a:pPr marL="285750" lvl="1" indent="-285750">
              <a:buFontTx/>
              <a:buChar char="-"/>
            </a:pPr>
            <a:r>
              <a:rPr lang="es-ES_tradnl" dirty="0" smtClean="0"/>
              <a:t>Un panel anunciador y controlador en cada estación, sede, etc.</a:t>
            </a:r>
          </a:p>
          <a:p>
            <a:pPr marL="285750" lvl="1" indent="-285750">
              <a:buFontTx/>
              <a:buChar char="-"/>
            </a:pPr>
            <a:r>
              <a:rPr lang="es-ES_tradnl" dirty="0" smtClean="0"/>
              <a:t>Un panel en los CCO que aglutine las alarmas de todos los sistemas.</a:t>
            </a:r>
          </a:p>
          <a:p>
            <a:pPr marL="285750" lvl="1" indent="-285750">
              <a:buFontTx/>
              <a:buChar char="-"/>
            </a:pPr>
            <a:r>
              <a:rPr lang="es-ES_tradnl" dirty="0" smtClean="0"/>
              <a:t>Centralita, detectores, pulsadores... que conformarán el sistema de detección.</a:t>
            </a:r>
          </a:p>
          <a:p>
            <a:pPr marL="285750" lvl="1" indent="-285750">
              <a:buFontTx/>
              <a:buChar char="-"/>
            </a:pPr>
            <a:r>
              <a:rPr lang="es-ES_tradnl" dirty="0" smtClean="0"/>
              <a:t>El sistema de extinción debe de garantizar que no afecte al funcionamiento de los sistemas contenidos en las dependencias que extingue (enclavamientos, cuartos de cómputo, etc.).</a:t>
            </a:r>
          </a:p>
          <a:p>
            <a:pPr marL="0" lvl="1"/>
            <a:r>
              <a:rPr lang="es-ES_tradnl" dirty="0" smtClean="0"/>
              <a:t>Por otra parte, y para cumplir las necesidades en cuanto a evacuación, el sistema tendrá relación con los siguientes sistemas:</a:t>
            </a:r>
          </a:p>
          <a:p>
            <a:pPr marL="285750" lvl="1" indent="-285750">
              <a:buFontTx/>
              <a:buChar char="-"/>
            </a:pPr>
            <a:r>
              <a:rPr lang="es-ES_tradnl" dirty="0"/>
              <a:t>Cobro de </a:t>
            </a:r>
            <a:r>
              <a:rPr lang="es-ES_tradnl" dirty="0" smtClean="0"/>
              <a:t>pasaje.</a:t>
            </a:r>
            <a:endParaRPr lang="es-ES_tradnl" dirty="0"/>
          </a:p>
          <a:p>
            <a:pPr marL="285750" lvl="1" indent="-285750">
              <a:buFontTx/>
              <a:buChar char="-"/>
            </a:pPr>
            <a:r>
              <a:rPr lang="es-ES_tradnl" dirty="0"/>
              <a:t>Ascensores y </a:t>
            </a:r>
            <a:r>
              <a:rPr lang="es-ES_tradnl" dirty="0" smtClean="0"/>
              <a:t>escaleras.</a:t>
            </a:r>
            <a:endParaRPr lang="es-ES_tradnl" dirty="0"/>
          </a:p>
          <a:p>
            <a:pPr marL="285750" lvl="1" indent="-285750">
              <a:buFontTx/>
              <a:buChar char="-"/>
            </a:pPr>
            <a:r>
              <a:rPr lang="es-ES_tradnl" dirty="0"/>
              <a:t>Señalización </a:t>
            </a:r>
            <a:r>
              <a:rPr lang="es-ES_tradnl" dirty="0" smtClean="0"/>
              <a:t>Ferroviaria.</a:t>
            </a:r>
            <a:endParaRPr lang="es-ES_tradnl" dirty="0"/>
          </a:p>
          <a:p>
            <a:pPr marL="285750" lvl="1" indent="-285750">
              <a:buFontTx/>
              <a:buChar char="-"/>
            </a:pPr>
            <a:r>
              <a:rPr lang="es-ES_tradnl" dirty="0" smtClean="0"/>
              <a:t>Sonorización, voceo y teleindicadores.</a:t>
            </a:r>
            <a:endParaRPr lang="es-ES_tradnl" dirty="0"/>
          </a:p>
          <a:p>
            <a:pPr marL="285750" lvl="1" indent="-285750">
              <a:buFontTx/>
              <a:buChar char="-"/>
            </a:pPr>
            <a:r>
              <a:rPr lang="es-ES_tradnl" dirty="0"/>
              <a:t>CCTV.</a:t>
            </a:r>
          </a:p>
          <a:p>
            <a:pPr marL="0" lvl="1"/>
            <a:r>
              <a:rPr lang="es-ES_tradnl" dirty="0" smtClean="0"/>
              <a:t>Estas interrelaciones  se gestionarán y </a:t>
            </a:r>
          </a:p>
          <a:p>
            <a:pPr marL="0" lvl="1"/>
            <a:r>
              <a:rPr lang="es-ES_tradnl" dirty="0" smtClean="0"/>
              <a:t>programarán desde el SCADA de estaciones.</a:t>
            </a:r>
          </a:p>
        </p:txBody>
      </p:sp>
      <p:pic>
        <p:nvPicPr>
          <p:cNvPr id="2" name="1 Imagen"/>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t="4150"/>
          <a:stretch/>
        </p:blipFill>
        <p:spPr>
          <a:xfrm>
            <a:off x="5615856" y="4157029"/>
            <a:ext cx="2592288" cy="1863521"/>
          </a:xfrm>
          <a:prstGeom prst="rect">
            <a:avLst/>
          </a:prstGeom>
        </p:spPr>
      </p:pic>
    </p:spTree>
    <p:extLst>
      <p:ext uri="{BB962C8B-B14F-4D97-AF65-F5344CB8AC3E}">
        <p14:creationId xmlns:p14="http://schemas.microsoft.com/office/powerpoint/2010/main" val="1960185921"/>
      </p:ext>
    </p:extLst>
  </p:cSld>
  <p:clrMapOvr>
    <a:masterClrMapping/>
  </p:clrMapOvr>
  <p:transition advTm="1162">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28000" r="-28000"/>
          </a:stretch>
        </a:blipFill>
        <a:effectLst/>
      </p:bgPr>
    </p:bg>
    <p:spTree>
      <p:nvGrpSpPr>
        <p:cNvPr id="1" name=""/>
        <p:cNvGrpSpPr/>
        <p:nvPr/>
      </p:nvGrpSpPr>
      <p:grpSpPr>
        <a:xfrm>
          <a:off x="0" y="0"/>
          <a:ext cx="0" cy="0"/>
          <a:chOff x="0" y="0"/>
          <a:chExt cx="0" cy="0"/>
        </a:xfrm>
      </p:grpSpPr>
      <p:cxnSp>
        <p:nvCxnSpPr>
          <p:cNvPr id="11" name="10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 name="2 Título"/>
          <p:cNvSpPr>
            <a:spLocks noGrp="1"/>
          </p:cNvSpPr>
          <p:nvPr>
            <p:ph type="title"/>
          </p:nvPr>
        </p:nvSpPr>
        <p:spPr/>
        <p:txBody>
          <a:bodyPr/>
          <a:lstStyle/>
          <a:p>
            <a:r>
              <a:rPr lang="es-ES_tradnl" dirty="0" smtClean="0"/>
              <a:t>Accesibilidad:</a:t>
            </a:r>
            <a:br>
              <a:rPr lang="es-ES_tradnl" dirty="0" smtClean="0"/>
            </a:br>
            <a:r>
              <a:rPr lang="es-ES_tradnl" dirty="0" smtClean="0"/>
              <a:t>escaleras y ascensores</a:t>
            </a:r>
            <a:endParaRPr lang="es-ES" dirty="0"/>
          </a:p>
        </p:txBody>
      </p:sp>
      <p:sp>
        <p:nvSpPr>
          <p:cNvPr id="4" name="3 Marcador de texto"/>
          <p:cNvSpPr>
            <a:spLocks noGrp="1"/>
          </p:cNvSpPr>
          <p:nvPr>
            <p:ph type="body" idx="1"/>
          </p:nvPr>
        </p:nvSpPr>
        <p:spPr/>
        <p:txBody>
          <a:bodyPr/>
          <a:lstStyle/>
          <a:p>
            <a:endParaRPr lang="es-ES" dirty="0"/>
          </a:p>
        </p:txBody>
      </p:sp>
      <p:sp>
        <p:nvSpPr>
          <p:cNvPr id="12" name="3 Marcador de fecha"/>
          <p:cNvSpPr>
            <a:spLocks noGrp="1"/>
          </p:cNvSpPr>
          <p:nvPr>
            <p:ph type="dt" sz="half" idx="10"/>
          </p:nvPr>
        </p:nvSpPr>
        <p:spPr/>
        <p:txBody>
          <a:bodyPr/>
          <a:lstStyle/>
          <a:p>
            <a:r>
              <a:rPr lang="es-ES" dirty="0" smtClean="0"/>
              <a:t>Septiembre 2014</a:t>
            </a:r>
            <a:endParaRPr lang="es-ES" dirty="0"/>
          </a:p>
        </p:txBody>
      </p:sp>
      <p:sp>
        <p:nvSpPr>
          <p:cNvPr id="14" name="9 Marcador de pie de página"/>
          <p:cNvSpPr>
            <a:spLocks noGrp="1"/>
          </p:cNvSpPr>
          <p:nvPr>
            <p:ph type="ftr" sz="quarter" idx="11"/>
          </p:nvPr>
        </p:nvSpPr>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13" name="4 Marcador de número de diapositiva"/>
          <p:cNvSpPr>
            <a:spLocks noGrp="1"/>
          </p:cNvSpPr>
          <p:nvPr>
            <p:ph type="sldNum" sz="quarter" idx="12"/>
          </p:nvPr>
        </p:nvSpPr>
        <p:spPr/>
        <p:txBody>
          <a:bodyPr/>
          <a:lstStyle/>
          <a:p>
            <a:fld id="{132FADFE-3B8F-471C-ABF0-DBC7717ECBBC}" type="slidenum">
              <a:rPr lang="es-ES" smtClean="0"/>
              <a:t>6</a:t>
            </a:fld>
            <a:endParaRPr lang="es-ES" dirty="0"/>
          </a:p>
        </p:txBody>
      </p:sp>
      <p:cxnSp>
        <p:nvCxnSpPr>
          <p:cNvPr id="17" name="16 Conector recto"/>
          <p:cNvCxnSpPr/>
          <p:nvPr/>
        </p:nvCxnSpPr>
        <p:spPr>
          <a:xfrm>
            <a:off x="174779" y="666031"/>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28" name="Picture 4" descr="http://www.minsa.gob.pa/sites/all/themes/minsa/images/gobierno_nacional.png"/>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000" y="108000"/>
            <a:ext cx="954000" cy="540000"/>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720000" y="108000"/>
            <a:ext cx="6192000" cy="430887"/>
          </a:xfrm>
          <a:prstGeom prst="rect">
            <a:avLst/>
          </a:prstGeom>
          <a:noFill/>
        </p:spPr>
        <p:txBody>
          <a:bodyPr wrap="square" rtlCol="0">
            <a:spAutoFit/>
          </a:bodyPr>
          <a:lstStyle/>
          <a:p>
            <a:r>
              <a:rPr lang="es-MX" sz="2200" b="1" dirty="0" smtClean="0">
                <a:solidFill>
                  <a:srgbClr val="C00000"/>
                </a:solidFill>
                <a:effectLst>
                  <a:outerShdw blurRad="38100" dist="38100" dir="2700000" algn="tl">
                    <a:srgbClr val="000000">
                      <a:alpha val="43137"/>
                    </a:srgbClr>
                  </a:outerShdw>
                </a:effectLst>
              </a:rPr>
              <a:t>Instalaciones Electromecánicas</a:t>
            </a:r>
          </a:p>
        </p:txBody>
      </p:sp>
    </p:spTree>
    <p:extLst>
      <p:ext uri="{BB962C8B-B14F-4D97-AF65-F5344CB8AC3E}">
        <p14:creationId xmlns:p14="http://schemas.microsoft.com/office/powerpoint/2010/main" val="3253423502"/>
      </p:ext>
    </p:extLst>
  </p:cSld>
  <p:clrMapOvr>
    <a:masterClrMapping/>
  </p:clrMapOvr>
  <p:transition advTm="211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28000" r="-28000"/>
          </a:stretch>
        </a:blipFill>
        <a:effectLst/>
      </p:bgPr>
    </p:bg>
    <p:spTree>
      <p:nvGrpSpPr>
        <p:cNvPr id="1" name=""/>
        <p:cNvGrpSpPr/>
        <p:nvPr/>
      </p:nvGrpSpPr>
      <p:grpSpPr>
        <a:xfrm>
          <a:off x="0" y="0"/>
          <a:ext cx="0" cy="0"/>
          <a:chOff x="0" y="0"/>
          <a:chExt cx="0" cy="0"/>
        </a:xfrm>
      </p:grpSpPr>
      <p:cxnSp>
        <p:nvCxnSpPr>
          <p:cNvPr id="17" name="16 Conector recto"/>
          <p:cNvCxnSpPr/>
          <p:nvPr/>
        </p:nvCxnSpPr>
        <p:spPr>
          <a:xfrm>
            <a:off x="174779" y="666031"/>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3" name="92 CuadroTexto"/>
          <p:cNvSpPr txBox="1"/>
          <p:nvPr/>
        </p:nvSpPr>
        <p:spPr>
          <a:xfrm>
            <a:off x="720000" y="692696"/>
            <a:ext cx="7776000" cy="523220"/>
          </a:xfrm>
          <a:prstGeom prst="rect">
            <a:avLst/>
          </a:prstGeom>
          <a:noFill/>
        </p:spPr>
        <p:txBody>
          <a:bodyPr wrap="square" rtlCol="0">
            <a:spAutoFit/>
          </a:bodyPr>
          <a:lstStyle/>
          <a:p>
            <a:r>
              <a:rPr lang="es-ES" sz="2800" b="1" cap="small" dirty="0" smtClean="0">
                <a:effectLst>
                  <a:outerShdw blurRad="38100" dist="38100" dir="2700000" algn="tl">
                    <a:srgbClr val="000000">
                      <a:alpha val="43137"/>
                    </a:srgbClr>
                  </a:outerShdw>
                </a:effectLst>
              </a:rPr>
              <a:t>Generalidades</a:t>
            </a:r>
            <a:endParaRPr lang="es-ES" sz="2800" b="1" cap="small" dirty="0">
              <a:effectLst>
                <a:outerShdw blurRad="38100" dist="38100" dir="2700000" algn="tl">
                  <a:srgbClr val="000000">
                    <a:alpha val="43137"/>
                  </a:srgbClr>
                </a:outerShdw>
              </a:effectLst>
            </a:endParaRPr>
          </a:p>
        </p:txBody>
      </p:sp>
      <p:cxnSp>
        <p:nvCxnSpPr>
          <p:cNvPr id="94" name="93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5" name="3 Marcador de fecha"/>
          <p:cNvSpPr>
            <a:spLocks noGrp="1"/>
          </p:cNvSpPr>
          <p:nvPr>
            <p:ph type="dt" sz="half" idx="10"/>
          </p:nvPr>
        </p:nvSpPr>
        <p:spPr>
          <a:xfrm>
            <a:off x="179512" y="6381328"/>
            <a:ext cx="1296144" cy="365125"/>
          </a:xfrm>
        </p:spPr>
        <p:txBody>
          <a:bodyPr/>
          <a:lstStyle/>
          <a:p>
            <a:r>
              <a:rPr lang="es-ES" dirty="0" smtClean="0"/>
              <a:t>Septiembre 2014</a:t>
            </a:r>
            <a:endParaRPr lang="es-ES" dirty="0"/>
          </a:p>
        </p:txBody>
      </p:sp>
      <p:sp>
        <p:nvSpPr>
          <p:cNvPr id="96" name="4 Marcador de número de diapositiva"/>
          <p:cNvSpPr>
            <a:spLocks noGrp="1"/>
          </p:cNvSpPr>
          <p:nvPr>
            <p:ph type="sldNum" sz="quarter" idx="12"/>
          </p:nvPr>
        </p:nvSpPr>
        <p:spPr>
          <a:xfrm>
            <a:off x="6826155" y="6381328"/>
            <a:ext cx="2133600" cy="365125"/>
          </a:xfrm>
        </p:spPr>
        <p:txBody>
          <a:bodyPr/>
          <a:lstStyle/>
          <a:p>
            <a:fld id="{132FADFE-3B8F-471C-ABF0-DBC7717ECBBC}" type="slidenum">
              <a:rPr lang="es-ES" smtClean="0"/>
              <a:t>7</a:t>
            </a:fld>
            <a:endParaRPr lang="es-ES" dirty="0"/>
          </a:p>
        </p:txBody>
      </p:sp>
      <p:sp>
        <p:nvSpPr>
          <p:cNvPr id="97" name="9 Marcador de pie de página"/>
          <p:cNvSpPr>
            <a:spLocks noGrp="1"/>
          </p:cNvSpPr>
          <p:nvPr>
            <p:ph type="ftr" sz="quarter" idx="11"/>
          </p:nvPr>
        </p:nvSpPr>
        <p:spPr>
          <a:xfrm>
            <a:off x="2555776" y="6381328"/>
            <a:ext cx="4392488" cy="365125"/>
          </a:xfrm>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9" name="8 CuadroTexto"/>
          <p:cNvSpPr txBox="1"/>
          <p:nvPr/>
        </p:nvSpPr>
        <p:spPr>
          <a:xfrm>
            <a:off x="720000" y="108000"/>
            <a:ext cx="6192000" cy="430887"/>
          </a:xfrm>
          <a:prstGeom prst="rect">
            <a:avLst/>
          </a:prstGeom>
          <a:noFill/>
        </p:spPr>
        <p:txBody>
          <a:bodyPr wrap="square" rtlCol="0">
            <a:spAutoFit/>
          </a:bodyPr>
          <a:lstStyle/>
          <a:p>
            <a:r>
              <a:rPr lang="es-MX" sz="2200" b="1" dirty="0" smtClean="0">
                <a:solidFill>
                  <a:srgbClr val="C00000"/>
                </a:solidFill>
                <a:effectLst>
                  <a:outerShdw blurRad="38100" dist="38100" dir="2700000" algn="tl">
                    <a:srgbClr val="000000">
                      <a:alpha val="43137"/>
                    </a:srgbClr>
                  </a:outerShdw>
                </a:effectLst>
              </a:rPr>
              <a:t>Accesibilidad: Escaleras y Ascensores</a:t>
            </a:r>
            <a:endParaRPr lang="es-MX" sz="2200" b="1" dirty="0">
              <a:solidFill>
                <a:srgbClr val="C00000"/>
              </a:solidFill>
              <a:effectLst>
                <a:outerShdw blurRad="38100" dist="38100" dir="2700000" algn="tl">
                  <a:srgbClr val="000000">
                    <a:alpha val="43137"/>
                  </a:srgbClr>
                </a:outerShdw>
              </a:effectLst>
            </a:endParaRPr>
          </a:p>
        </p:txBody>
      </p:sp>
      <p:pic>
        <p:nvPicPr>
          <p:cNvPr id="10" name="Picture 4" descr="http://www.minsa.gob.pa/sites/all/themes/minsa/images/gobierno_nacional.png"/>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00" y="108000"/>
            <a:ext cx="954000" cy="540000"/>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720000" y="1484784"/>
            <a:ext cx="7884448" cy="4801314"/>
          </a:xfrm>
          <a:prstGeom prst="rect">
            <a:avLst/>
          </a:prstGeom>
          <a:noFill/>
        </p:spPr>
        <p:txBody>
          <a:bodyPr wrap="square" rtlCol="0">
            <a:spAutoFit/>
          </a:bodyPr>
          <a:lstStyle/>
          <a:p>
            <a:pPr marL="0" lvl="1" algn="just"/>
            <a:r>
              <a:rPr lang="es-ES_tradnl" dirty="0" smtClean="0"/>
              <a:t>Para el sistema de accesibilidad se solicita el suministro, montaje, pruebas, puesta en servicio y mantenimiento de escaleras y ascensores de estaciones y edificios de Línea 2 de Metro de Panamá.</a:t>
            </a:r>
          </a:p>
          <a:p>
            <a:pPr marL="0" lvl="1" algn="just"/>
            <a:endParaRPr lang="es-ES_tradnl" dirty="0"/>
          </a:p>
          <a:p>
            <a:pPr marL="0" lvl="1" algn="just"/>
            <a:r>
              <a:rPr lang="es-ES_tradnl" dirty="0" smtClean="0"/>
              <a:t>Las estaciones serán de exterior, por lo que </a:t>
            </a:r>
            <a:r>
              <a:rPr lang="es-ES_tradnl" dirty="0"/>
              <a:t>las escaleras y ascensores estarán </a:t>
            </a:r>
            <a:r>
              <a:rPr lang="es-ES_tradnl" dirty="0" smtClean="0"/>
              <a:t>preparados para su </a:t>
            </a:r>
            <a:r>
              <a:rPr lang="es-ES_tradnl" b="1" dirty="0" smtClean="0"/>
              <a:t>funcionamiento en intemperie</a:t>
            </a:r>
            <a:r>
              <a:rPr lang="es-ES_tradnl" dirty="0" smtClean="0"/>
              <a:t>, teniendo en cuenta desde el drenaje de pluviales o la estanqueidad de los elementos eléctricos y mecánicos, hasta lo relativo al vandalismo.</a:t>
            </a:r>
          </a:p>
          <a:p>
            <a:pPr marL="0" lvl="1" algn="just"/>
            <a:endParaRPr lang="es-ES_tradnl" dirty="0" smtClean="0"/>
          </a:p>
          <a:p>
            <a:pPr marL="0" lvl="1" algn="just"/>
            <a:r>
              <a:rPr lang="es-ES_tradnl" dirty="0" smtClean="0"/>
              <a:t>El diseño a presentar por la empresa contratista tendrá en cuenta </a:t>
            </a:r>
            <a:r>
              <a:rPr lang="es-ES_tradnl" b="1" dirty="0" smtClean="0"/>
              <a:t>la integración </a:t>
            </a:r>
            <a:r>
              <a:rPr lang="es-ES_tradnl" dirty="0" smtClean="0"/>
              <a:t>de escaleras y ascensores en las edificaciones, destacando los siguientes aspectos:</a:t>
            </a:r>
          </a:p>
          <a:p>
            <a:pPr marL="285750" lvl="1" indent="-285750" algn="just">
              <a:buFontTx/>
              <a:buChar char="-"/>
            </a:pPr>
            <a:r>
              <a:rPr lang="es-ES_tradnl" dirty="0" smtClean="0"/>
              <a:t>Dimensionales.</a:t>
            </a:r>
          </a:p>
          <a:p>
            <a:pPr marL="285750" lvl="1" indent="-285750" algn="just">
              <a:buFontTx/>
              <a:buChar char="-"/>
            </a:pPr>
            <a:r>
              <a:rPr lang="es-ES_tradnl" dirty="0" smtClean="0"/>
              <a:t>Estructurales.</a:t>
            </a:r>
          </a:p>
          <a:p>
            <a:pPr marL="285750" lvl="1" indent="-285750" algn="just">
              <a:buFontTx/>
              <a:buChar char="-"/>
            </a:pPr>
            <a:r>
              <a:rPr lang="es-ES_tradnl" dirty="0" smtClean="0"/>
              <a:t>Drenaje.</a:t>
            </a:r>
          </a:p>
          <a:p>
            <a:pPr marL="285750" lvl="1" indent="-285750" algn="just">
              <a:buFontTx/>
              <a:buChar char="-"/>
            </a:pPr>
            <a:r>
              <a:rPr lang="es-ES_tradnl" dirty="0" smtClean="0"/>
              <a:t>Contraincendios.</a:t>
            </a:r>
          </a:p>
          <a:p>
            <a:pPr marL="285750" lvl="1" indent="-285750" algn="just">
              <a:buFontTx/>
              <a:buChar char="-"/>
            </a:pPr>
            <a:r>
              <a:rPr lang="es-ES_tradnl" dirty="0" smtClean="0"/>
              <a:t>Eléctricos.</a:t>
            </a:r>
          </a:p>
          <a:p>
            <a:pPr marL="285750" lvl="1" indent="-285750" algn="just">
              <a:buFontTx/>
              <a:buChar char="-"/>
            </a:pPr>
            <a:r>
              <a:rPr lang="es-ES_tradnl" dirty="0" smtClean="0"/>
              <a:t>Comunicaciones.</a:t>
            </a:r>
          </a:p>
        </p:txBody>
      </p:sp>
    </p:spTree>
    <p:extLst>
      <p:ext uri="{BB962C8B-B14F-4D97-AF65-F5344CB8AC3E}">
        <p14:creationId xmlns:p14="http://schemas.microsoft.com/office/powerpoint/2010/main" val="1562663691"/>
      </p:ext>
    </p:extLst>
  </p:cSld>
  <p:clrMapOvr>
    <a:masterClrMapping/>
  </p:clrMapOvr>
  <p:transition advTm="32118">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28000" r="-28000"/>
          </a:stretch>
        </a:blipFill>
        <a:effectLst/>
      </p:bgPr>
    </p:bg>
    <p:spTree>
      <p:nvGrpSpPr>
        <p:cNvPr id="1" name=""/>
        <p:cNvGrpSpPr/>
        <p:nvPr/>
      </p:nvGrpSpPr>
      <p:grpSpPr>
        <a:xfrm>
          <a:off x="0" y="0"/>
          <a:ext cx="0" cy="0"/>
          <a:chOff x="0" y="0"/>
          <a:chExt cx="0" cy="0"/>
        </a:xfrm>
      </p:grpSpPr>
      <p:cxnSp>
        <p:nvCxnSpPr>
          <p:cNvPr id="17" name="16 Conector recto"/>
          <p:cNvCxnSpPr/>
          <p:nvPr/>
        </p:nvCxnSpPr>
        <p:spPr>
          <a:xfrm>
            <a:off x="174779" y="666031"/>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3" name="92 CuadroTexto"/>
          <p:cNvSpPr txBox="1"/>
          <p:nvPr/>
        </p:nvSpPr>
        <p:spPr>
          <a:xfrm>
            <a:off x="720000" y="692696"/>
            <a:ext cx="7776000" cy="523220"/>
          </a:xfrm>
          <a:prstGeom prst="rect">
            <a:avLst/>
          </a:prstGeom>
          <a:noFill/>
        </p:spPr>
        <p:txBody>
          <a:bodyPr wrap="square" rtlCol="0">
            <a:spAutoFit/>
          </a:bodyPr>
          <a:lstStyle/>
          <a:p>
            <a:r>
              <a:rPr lang="es-ES_tradnl" sz="2800" b="1" cap="small" dirty="0" smtClean="0">
                <a:effectLst>
                  <a:outerShdw blurRad="38100" dist="38100" dir="2700000" algn="tl">
                    <a:srgbClr val="000000">
                      <a:alpha val="43137"/>
                    </a:srgbClr>
                  </a:outerShdw>
                </a:effectLst>
              </a:rPr>
              <a:t>Escaleras</a:t>
            </a:r>
            <a:endParaRPr lang="es-ES" sz="2800" b="1" cap="small" dirty="0">
              <a:effectLst>
                <a:outerShdw blurRad="38100" dist="38100" dir="2700000" algn="tl">
                  <a:srgbClr val="000000">
                    <a:alpha val="43137"/>
                  </a:srgbClr>
                </a:outerShdw>
              </a:effectLst>
            </a:endParaRPr>
          </a:p>
        </p:txBody>
      </p:sp>
      <p:cxnSp>
        <p:nvCxnSpPr>
          <p:cNvPr id="94" name="93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5" name="3 Marcador de fecha"/>
          <p:cNvSpPr>
            <a:spLocks noGrp="1"/>
          </p:cNvSpPr>
          <p:nvPr>
            <p:ph type="dt" sz="half" idx="10"/>
          </p:nvPr>
        </p:nvSpPr>
        <p:spPr>
          <a:xfrm>
            <a:off x="179512" y="6381328"/>
            <a:ext cx="1296144" cy="365125"/>
          </a:xfrm>
        </p:spPr>
        <p:txBody>
          <a:bodyPr/>
          <a:lstStyle/>
          <a:p>
            <a:r>
              <a:rPr lang="es-ES" dirty="0" smtClean="0"/>
              <a:t>Septiembre 2014</a:t>
            </a:r>
            <a:endParaRPr lang="es-ES" dirty="0"/>
          </a:p>
        </p:txBody>
      </p:sp>
      <p:sp>
        <p:nvSpPr>
          <p:cNvPr id="96" name="4 Marcador de número de diapositiva"/>
          <p:cNvSpPr>
            <a:spLocks noGrp="1"/>
          </p:cNvSpPr>
          <p:nvPr>
            <p:ph type="sldNum" sz="quarter" idx="12"/>
          </p:nvPr>
        </p:nvSpPr>
        <p:spPr>
          <a:xfrm>
            <a:off x="6826155" y="6381328"/>
            <a:ext cx="2133600" cy="365125"/>
          </a:xfrm>
        </p:spPr>
        <p:txBody>
          <a:bodyPr/>
          <a:lstStyle/>
          <a:p>
            <a:fld id="{132FADFE-3B8F-471C-ABF0-DBC7717ECBBC}" type="slidenum">
              <a:rPr lang="es-ES" smtClean="0"/>
              <a:t>8</a:t>
            </a:fld>
            <a:endParaRPr lang="es-ES" dirty="0"/>
          </a:p>
        </p:txBody>
      </p:sp>
      <p:sp>
        <p:nvSpPr>
          <p:cNvPr id="97" name="9 Marcador de pie de página"/>
          <p:cNvSpPr>
            <a:spLocks noGrp="1"/>
          </p:cNvSpPr>
          <p:nvPr>
            <p:ph type="ftr" sz="quarter" idx="11"/>
          </p:nvPr>
        </p:nvSpPr>
        <p:spPr>
          <a:xfrm>
            <a:off x="2555776" y="6381328"/>
            <a:ext cx="4392488" cy="365125"/>
          </a:xfrm>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9" name="8 CuadroTexto"/>
          <p:cNvSpPr txBox="1"/>
          <p:nvPr/>
        </p:nvSpPr>
        <p:spPr>
          <a:xfrm>
            <a:off x="720000" y="108000"/>
            <a:ext cx="6192000" cy="430887"/>
          </a:xfrm>
          <a:prstGeom prst="rect">
            <a:avLst/>
          </a:prstGeom>
          <a:noFill/>
        </p:spPr>
        <p:txBody>
          <a:bodyPr wrap="square" rtlCol="0">
            <a:spAutoFit/>
          </a:bodyPr>
          <a:lstStyle/>
          <a:p>
            <a:r>
              <a:rPr lang="es-MX" sz="2200" b="1" dirty="0">
                <a:solidFill>
                  <a:srgbClr val="C00000"/>
                </a:solidFill>
                <a:effectLst>
                  <a:outerShdw blurRad="38100" dist="38100" dir="2700000" algn="tl">
                    <a:srgbClr val="000000">
                      <a:alpha val="43137"/>
                    </a:srgbClr>
                  </a:outerShdw>
                </a:effectLst>
              </a:rPr>
              <a:t>Accesibilidad: Escaleras y Ascensores</a:t>
            </a:r>
          </a:p>
        </p:txBody>
      </p:sp>
      <p:pic>
        <p:nvPicPr>
          <p:cNvPr id="10" name="Picture 4" descr="http://www.minsa.gob.pa/sites/all/themes/minsa/images/gobierno_nacional.png"/>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000" y="108000"/>
            <a:ext cx="954000" cy="540000"/>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720000" y="1484784"/>
            <a:ext cx="4356056" cy="3693319"/>
          </a:xfrm>
          <a:prstGeom prst="rect">
            <a:avLst/>
          </a:prstGeom>
          <a:noFill/>
        </p:spPr>
        <p:txBody>
          <a:bodyPr wrap="square" rtlCol="0">
            <a:spAutoFit/>
          </a:bodyPr>
          <a:lstStyle/>
          <a:p>
            <a:pPr marL="0" lvl="1"/>
            <a:r>
              <a:rPr lang="es-ES_tradnl" dirty="0" smtClean="0"/>
              <a:t>Las escaleras serán un sistema </a:t>
            </a:r>
            <a:r>
              <a:rPr lang="es-ES_tradnl" b="1" dirty="0" smtClean="0"/>
              <a:t>de alta capacidad </a:t>
            </a:r>
            <a:r>
              <a:rPr lang="es-ES_tradnl" dirty="0" smtClean="0"/>
              <a:t>con las siguientes características funcionales:</a:t>
            </a:r>
          </a:p>
          <a:p>
            <a:pPr marL="285750" lvl="0" indent="-285750">
              <a:buFontTx/>
              <a:buChar char="-"/>
            </a:pPr>
            <a:r>
              <a:rPr lang="es-ES" dirty="0" smtClean="0"/>
              <a:t>Sentido </a:t>
            </a:r>
            <a:r>
              <a:rPr lang="es-ES" dirty="0"/>
              <a:t>de marcha reversible</a:t>
            </a:r>
            <a:r>
              <a:rPr lang="es-ES" dirty="0" smtClean="0"/>
              <a:t>.</a:t>
            </a:r>
          </a:p>
          <a:p>
            <a:pPr marL="285750" indent="-285750">
              <a:buFontTx/>
              <a:buChar char="-"/>
            </a:pPr>
            <a:r>
              <a:rPr lang="es-ES_tradnl" dirty="0"/>
              <a:t>Sistema de arranque suave.</a:t>
            </a:r>
            <a:endParaRPr lang="es-ES" dirty="0"/>
          </a:p>
          <a:p>
            <a:pPr marL="285750" indent="-285750" algn="just">
              <a:buFontTx/>
              <a:buChar char="-"/>
            </a:pPr>
            <a:r>
              <a:rPr lang="es-ES_tradnl" dirty="0"/>
              <a:t>Señales y sensores de presencia (fotocélulas) a lo largo de toda su longitud.</a:t>
            </a:r>
          </a:p>
          <a:p>
            <a:pPr marL="285750" indent="-285750">
              <a:buFontTx/>
              <a:buChar char="-"/>
            </a:pPr>
            <a:r>
              <a:rPr lang="es-ES" dirty="0" smtClean="0"/>
              <a:t>Peldaños antideslizantes de aluminio anticorrosivo inyectado en una sola pieza.</a:t>
            </a:r>
          </a:p>
          <a:p>
            <a:pPr marL="285750" indent="-285750">
              <a:buFontTx/>
              <a:buChar char="-"/>
            </a:pPr>
            <a:r>
              <a:rPr lang="es-ES" dirty="0"/>
              <a:t>Freno automático de emergencia.</a:t>
            </a:r>
          </a:p>
          <a:p>
            <a:pPr marL="285750" indent="-285750">
              <a:buFontTx/>
              <a:buChar char="-"/>
            </a:pPr>
            <a:r>
              <a:rPr lang="es-ES" dirty="0" smtClean="0"/>
              <a:t>Armarios sellados, resistentes </a:t>
            </a:r>
            <a:r>
              <a:rPr lang="es-ES" dirty="0"/>
              <a:t>a la intemperie y </a:t>
            </a:r>
            <a:r>
              <a:rPr lang="es-ES" dirty="0" smtClean="0"/>
              <a:t>al </a:t>
            </a:r>
            <a:r>
              <a:rPr lang="es-ES" dirty="0"/>
              <a:t>vandalismo</a:t>
            </a:r>
            <a:r>
              <a:rPr lang="es-ES" dirty="0" smtClean="0"/>
              <a:t>.</a:t>
            </a:r>
            <a:endParaRPr lang="es-ES" dirty="0"/>
          </a:p>
        </p:txBody>
      </p:sp>
      <p:pic>
        <p:nvPicPr>
          <p:cNvPr id="4" name="3 Imagen"/>
          <p:cNvPicPr>
            <a:picLocks noChangeAspect="1"/>
          </p:cNvPicPr>
          <p:nvPr/>
        </p:nvPicPr>
        <p:blipFill>
          <a:blip r:embed="rId5">
            <a:clrChange>
              <a:clrFrom>
                <a:srgbClr val="FFFFFF"/>
              </a:clrFrom>
              <a:clrTo>
                <a:srgbClr val="FFFFFF">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5122799" y="3933056"/>
            <a:ext cx="3759162" cy="2280727"/>
          </a:xfrm>
          <a:prstGeom prst="rect">
            <a:avLst/>
          </a:prstGeom>
        </p:spPr>
      </p:pic>
      <p:pic>
        <p:nvPicPr>
          <p:cNvPr id="5" name="4 Imagen"/>
          <p:cNvPicPr>
            <a:picLocks noChangeAspect="1"/>
          </p:cNvPicPr>
          <p:nvPr/>
        </p:nvPicPr>
        <p:blipFill>
          <a:blip r:embed="rId6">
            <a:clrChange>
              <a:clrFrom>
                <a:srgbClr val="FFFFFF"/>
              </a:clrFrom>
              <a:clrTo>
                <a:srgbClr val="FFFFFF">
                  <a:alpha val="0"/>
                </a:srgbClr>
              </a:clrTo>
            </a:clrChange>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5130552" y="954306"/>
            <a:ext cx="3751409" cy="2800968"/>
          </a:xfrm>
          <a:prstGeom prst="rect">
            <a:avLst/>
          </a:prstGeom>
          <a:noFill/>
          <a:ln>
            <a:noFill/>
          </a:ln>
        </p:spPr>
      </p:pic>
    </p:spTree>
    <p:extLst>
      <p:ext uri="{BB962C8B-B14F-4D97-AF65-F5344CB8AC3E}">
        <p14:creationId xmlns:p14="http://schemas.microsoft.com/office/powerpoint/2010/main" val="2332056645"/>
      </p:ext>
    </p:extLst>
  </p:cSld>
  <p:clrMapOvr>
    <a:masterClrMapping/>
  </p:clrMapOvr>
  <p:transition advTm="24901">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28000" r="-28000"/>
          </a:stretch>
        </a:blipFill>
        <a:effectLst/>
      </p:bgPr>
    </p:bg>
    <p:spTree>
      <p:nvGrpSpPr>
        <p:cNvPr id="1" name=""/>
        <p:cNvGrpSpPr/>
        <p:nvPr/>
      </p:nvGrpSpPr>
      <p:grpSpPr>
        <a:xfrm>
          <a:off x="0" y="0"/>
          <a:ext cx="0" cy="0"/>
          <a:chOff x="0" y="0"/>
          <a:chExt cx="0" cy="0"/>
        </a:xfrm>
      </p:grpSpPr>
      <p:pic>
        <p:nvPicPr>
          <p:cNvPr id="2" name="1 Imagen"/>
          <p:cNvPicPr>
            <a:picLocks noChangeAspect="1"/>
          </p:cNvPicPr>
          <p:nvPr/>
        </p:nvPicPr>
        <p:blipFill rotWithShape="1">
          <a:blip r:embed="rId4">
            <a:clrChange>
              <a:clrFrom>
                <a:srgbClr val="FFFFFF"/>
              </a:clrFrom>
              <a:clrTo>
                <a:srgbClr val="FFFFFF">
                  <a:alpha val="0"/>
                </a:srgbClr>
              </a:clrTo>
            </a:clrChange>
            <a:duotone>
              <a:prstClr val="black"/>
              <a:schemeClr val="accent4">
                <a:tint val="45000"/>
                <a:satMod val="400000"/>
              </a:schemeClr>
            </a:duotone>
            <a:extLst>
              <a:ext uri="{28A0092B-C50C-407E-A947-70E740481C1C}">
                <a14:useLocalDpi xmlns:a14="http://schemas.microsoft.com/office/drawing/2010/main" val="0"/>
              </a:ext>
            </a:extLst>
          </a:blip>
          <a:srcRect r="2971"/>
          <a:stretch/>
        </p:blipFill>
        <p:spPr>
          <a:xfrm>
            <a:off x="4437084" y="1628799"/>
            <a:ext cx="4671420" cy="4320481"/>
          </a:xfrm>
          <a:prstGeom prst="rect">
            <a:avLst/>
          </a:prstGeom>
        </p:spPr>
      </p:pic>
      <p:cxnSp>
        <p:nvCxnSpPr>
          <p:cNvPr id="17" name="16 Conector recto"/>
          <p:cNvCxnSpPr/>
          <p:nvPr/>
        </p:nvCxnSpPr>
        <p:spPr>
          <a:xfrm>
            <a:off x="174779" y="666031"/>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3" name="92 CuadroTexto"/>
          <p:cNvSpPr txBox="1"/>
          <p:nvPr/>
        </p:nvSpPr>
        <p:spPr>
          <a:xfrm>
            <a:off x="720000" y="692696"/>
            <a:ext cx="7776000" cy="523220"/>
          </a:xfrm>
          <a:prstGeom prst="rect">
            <a:avLst/>
          </a:prstGeom>
          <a:noFill/>
        </p:spPr>
        <p:txBody>
          <a:bodyPr wrap="square" rtlCol="0">
            <a:spAutoFit/>
          </a:bodyPr>
          <a:lstStyle/>
          <a:p>
            <a:r>
              <a:rPr lang="es-ES_tradnl" sz="2800" b="1" cap="small" dirty="0" smtClean="0">
                <a:effectLst>
                  <a:outerShdw blurRad="38100" dist="38100" dir="2700000" algn="tl">
                    <a:srgbClr val="000000">
                      <a:alpha val="43137"/>
                    </a:srgbClr>
                  </a:outerShdw>
                </a:effectLst>
              </a:rPr>
              <a:t>Ascensores</a:t>
            </a:r>
            <a:endParaRPr lang="es-ES" sz="2800" b="1" cap="small" dirty="0">
              <a:effectLst>
                <a:outerShdw blurRad="38100" dist="38100" dir="2700000" algn="tl">
                  <a:srgbClr val="000000">
                    <a:alpha val="43137"/>
                  </a:srgbClr>
                </a:outerShdw>
              </a:effectLst>
            </a:endParaRPr>
          </a:p>
        </p:txBody>
      </p:sp>
      <p:cxnSp>
        <p:nvCxnSpPr>
          <p:cNvPr id="94" name="93 Conector recto"/>
          <p:cNvCxnSpPr/>
          <p:nvPr/>
        </p:nvCxnSpPr>
        <p:spPr>
          <a:xfrm>
            <a:off x="179512" y="6381328"/>
            <a:ext cx="878497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5" name="3 Marcador de fecha"/>
          <p:cNvSpPr>
            <a:spLocks noGrp="1"/>
          </p:cNvSpPr>
          <p:nvPr>
            <p:ph type="dt" sz="half" idx="10"/>
          </p:nvPr>
        </p:nvSpPr>
        <p:spPr>
          <a:xfrm>
            <a:off x="179512" y="6381328"/>
            <a:ext cx="1296144" cy="365125"/>
          </a:xfrm>
        </p:spPr>
        <p:txBody>
          <a:bodyPr/>
          <a:lstStyle/>
          <a:p>
            <a:r>
              <a:rPr lang="es-ES" dirty="0" smtClean="0"/>
              <a:t>Septiembre 2014</a:t>
            </a:r>
            <a:endParaRPr lang="es-ES" dirty="0"/>
          </a:p>
        </p:txBody>
      </p:sp>
      <p:sp>
        <p:nvSpPr>
          <p:cNvPr id="96" name="4 Marcador de número de diapositiva"/>
          <p:cNvSpPr>
            <a:spLocks noGrp="1"/>
          </p:cNvSpPr>
          <p:nvPr>
            <p:ph type="sldNum" sz="quarter" idx="12"/>
          </p:nvPr>
        </p:nvSpPr>
        <p:spPr>
          <a:xfrm>
            <a:off x="6826155" y="6381328"/>
            <a:ext cx="2133600" cy="365125"/>
          </a:xfrm>
        </p:spPr>
        <p:txBody>
          <a:bodyPr/>
          <a:lstStyle/>
          <a:p>
            <a:fld id="{132FADFE-3B8F-471C-ABF0-DBC7717ECBBC}" type="slidenum">
              <a:rPr lang="es-ES" smtClean="0"/>
              <a:t>9</a:t>
            </a:fld>
            <a:endParaRPr lang="es-ES" dirty="0"/>
          </a:p>
        </p:txBody>
      </p:sp>
      <p:sp>
        <p:nvSpPr>
          <p:cNvPr id="97" name="9 Marcador de pie de página"/>
          <p:cNvSpPr>
            <a:spLocks noGrp="1"/>
          </p:cNvSpPr>
          <p:nvPr>
            <p:ph type="ftr" sz="quarter" idx="11"/>
          </p:nvPr>
        </p:nvSpPr>
        <p:spPr>
          <a:xfrm>
            <a:off x="2555776" y="6381328"/>
            <a:ext cx="4392488" cy="365125"/>
          </a:xfrm>
        </p:spPr>
        <p:txBody>
          <a:bodyPr/>
          <a:lstStyle/>
          <a:p>
            <a:pPr algn="l"/>
            <a:r>
              <a:rPr lang="es-ES" dirty="0" smtClean="0"/>
              <a:t>Gobierno de la República de Panamá - Línea </a:t>
            </a:r>
            <a:r>
              <a:rPr lang="es-ES" dirty="0"/>
              <a:t>2</a:t>
            </a:r>
            <a:r>
              <a:rPr lang="es-ES" dirty="0" smtClean="0"/>
              <a:t> del Metro de Panamá</a:t>
            </a:r>
            <a:endParaRPr lang="es-ES" dirty="0"/>
          </a:p>
        </p:txBody>
      </p:sp>
      <p:sp>
        <p:nvSpPr>
          <p:cNvPr id="9" name="8 CuadroTexto"/>
          <p:cNvSpPr txBox="1"/>
          <p:nvPr/>
        </p:nvSpPr>
        <p:spPr>
          <a:xfrm>
            <a:off x="720000" y="108000"/>
            <a:ext cx="6192000" cy="430887"/>
          </a:xfrm>
          <a:prstGeom prst="rect">
            <a:avLst/>
          </a:prstGeom>
          <a:noFill/>
        </p:spPr>
        <p:txBody>
          <a:bodyPr wrap="square" rtlCol="0">
            <a:spAutoFit/>
          </a:bodyPr>
          <a:lstStyle/>
          <a:p>
            <a:r>
              <a:rPr lang="es-MX" sz="2200" b="1" dirty="0">
                <a:solidFill>
                  <a:srgbClr val="C00000"/>
                </a:solidFill>
                <a:effectLst>
                  <a:outerShdw blurRad="38100" dist="38100" dir="2700000" algn="tl">
                    <a:srgbClr val="000000">
                      <a:alpha val="43137"/>
                    </a:srgbClr>
                  </a:outerShdw>
                </a:effectLst>
              </a:rPr>
              <a:t>Accesibilidad: Escaleras y Ascensores</a:t>
            </a:r>
          </a:p>
        </p:txBody>
      </p:sp>
      <p:pic>
        <p:nvPicPr>
          <p:cNvPr id="10" name="Picture 4" descr="http://www.minsa.gob.pa/sites/all/themes/minsa/images/gobierno_nacional.png"/>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00" y="108000"/>
            <a:ext cx="954000" cy="540000"/>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720000" y="1484784"/>
            <a:ext cx="3707984" cy="2862322"/>
          </a:xfrm>
          <a:prstGeom prst="rect">
            <a:avLst/>
          </a:prstGeom>
          <a:noFill/>
        </p:spPr>
        <p:txBody>
          <a:bodyPr wrap="square" rtlCol="0">
            <a:spAutoFit/>
          </a:bodyPr>
          <a:lstStyle/>
          <a:p>
            <a:pPr marL="0" lvl="1"/>
            <a:r>
              <a:rPr lang="es-ES_tradnl" dirty="0" smtClean="0"/>
              <a:t>Los </a:t>
            </a:r>
            <a:r>
              <a:rPr lang="es-ES_tradnl" dirty="0"/>
              <a:t>elevadores serán </a:t>
            </a:r>
            <a:r>
              <a:rPr lang="es-ES" dirty="0" smtClean="0"/>
              <a:t>sin </a:t>
            </a:r>
            <a:r>
              <a:rPr lang="es-ES" dirty="0"/>
              <a:t>cuartos de </a:t>
            </a:r>
            <a:r>
              <a:rPr lang="es-ES" dirty="0" smtClean="0"/>
              <a:t>máquinas, </a:t>
            </a:r>
            <a:r>
              <a:rPr lang="es-ES_tradnl" dirty="0"/>
              <a:t>de alta capacidad y tendrán las siguientes características funcionales:</a:t>
            </a:r>
            <a:endParaRPr lang="es-ES" dirty="0"/>
          </a:p>
          <a:p>
            <a:pPr marL="285750" lvl="1" indent="-285750">
              <a:buFontTx/>
              <a:buChar char="-"/>
            </a:pPr>
            <a:r>
              <a:rPr lang="es-ES_tradnl" dirty="0"/>
              <a:t>Capacidad: 13 personas/1000kg.</a:t>
            </a:r>
          </a:p>
          <a:p>
            <a:pPr marL="285750" lvl="1" indent="-285750">
              <a:buFontTx/>
              <a:buChar char="-"/>
            </a:pPr>
            <a:r>
              <a:rPr lang="es-ES_tradnl" dirty="0"/>
              <a:t>Arranques: 180 por hora.</a:t>
            </a:r>
          </a:p>
          <a:p>
            <a:pPr marL="285750" lvl="1" indent="-285750">
              <a:buFontTx/>
              <a:buChar char="-"/>
            </a:pPr>
            <a:r>
              <a:rPr lang="es-ES_tradnl" dirty="0"/>
              <a:t>Velocidad: 1m/s mínimo.</a:t>
            </a:r>
          </a:p>
          <a:p>
            <a:pPr marL="285750" lvl="1" indent="-285750">
              <a:buFontTx/>
              <a:buChar char="-"/>
            </a:pPr>
            <a:r>
              <a:rPr lang="es-ES_tradnl" dirty="0" smtClean="0"/>
              <a:t>Confort: acondicionamiento del aire de la cabina y evacuación de aire caliente en el pozo</a:t>
            </a:r>
            <a:r>
              <a:rPr lang="es-ES_tradnl" dirty="0"/>
              <a:t>. </a:t>
            </a:r>
            <a:endParaRPr lang="es-ES_tradnl" dirty="0" smtClean="0"/>
          </a:p>
        </p:txBody>
      </p:sp>
    </p:spTree>
    <p:extLst>
      <p:ext uri="{BB962C8B-B14F-4D97-AF65-F5344CB8AC3E}">
        <p14:creationId xmlns:p14="http://schemas.microsoft.com/office/powerpoint/2010/main" val="3717225533"/>
      </p:ext>
    </p:extLst>
  </p:cSld>
  <p:clrMapOvr>
    <a:masterClrMapping/>
  </p:clrMapOvr>
  <p:transition advTm="39508">
    <p:fade/>
  </p:transition>
  <p:timing>
    <p:tnLst>
      <p:par>
        <p:cTn id="1" dur="indefinite" restart="never" nodeType="tmRoot"/>
      </p:par>
    </p:tnLst>
  </p:timing>
</p:sld>
</file>

<file path=ppt/theme/theme1.xml><?xml version="1.0" encoding="utf-8"?>
<a:theme xmlns:a="http://schemas.openxmlformats.org/drawingml/2006/main" name="Modelo Presentació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Modelo Presentación</Template>
  <TotalTime>1129</TotalTime>
  <Words>2010</Words>
  <Application>Microsoft Office PowerPoint</Application>
  <PresentationFormat>Presentación en pantalla (4:3)</PresentationFormat>
  <Paragraphs>168</Paragraphs>
  <Slides>11</Slides>
  <Notes>6</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Modelo Presentación</vt:lpstr>
      <vt:lpstr> Reunión previa y de homologación </vt:lpstr>
      <vt:lpstr>Presentación de PowerPoint</vt:lpstr>
      <vt:lpstr>Sistema contra incendios</vt:lpstr>
      <vt:lpstr>Presentación de PowerPoint</vt:lpstr>
      <vt:lpstr>Presentación de PowerPoint</vt:lpstr>
      <vt:lpstr>Accesibilidad: escaleras y ascensores</vt:lpstr>
      <vt:lpstr>Presentación de PowerPoint</vt:lpstr>
      <vt:lpstr>Presentación de PowerPoint</vt:lpstr>
      <vt:lpstr>Presentación de PowerPoint</vt:lpstr>
      <vt:lpstr>Presentación de PowerPoint</vt:lpstr>
      <vt:lpstr>Gracias  por su atención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Servicios  de ingeniería de diseño, construcción de las obras civiles, instalaciones auxiliares de línea y estaciones, suministro e instalación del sistema integral ferroviario que incluye el material rodante y  puesta en marcha de la Línea 2 del Metro de Panamá  Reunión previa y de homologación</dc:title>
  <dc:creator>DELL</dc:creator>
  <cp:lastModifiedBy>Ciro Limone</cp:lastModifiedBy>
  <cp:revision>66</cp:revision>
  <dcterms:created xsi:type="dcterms:W3CDTF">2014-09-18T14:23:54Z</dcterms:created>
  <dcterms:modified xsi:type="dcterms:W3CDTF">2014-10-03T14:53:20Z</dcterms:modified>
</cp:coreProperties>
</file>