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92" r:id="rId2"/>
    <p:sldId id="294" r:id="rId3"/>
    <p:sldId id="331" r:id="rId4"/>
    <p:sldId id="296" r:id="rId5"/>
    <p:sldId id="310" r:id="rId6"/>
    <p:sldId id="325" r:id="rId7"/>
    <p:sldId id="332" r:id="rId8"/>
    <p:sldId id="313" r:id="rId9"/>
    <p:sldId id="314" r:id="rId10"/>
    <p:sldId id="315" r:id="rId11"/>
    <p:sldId id="333" r:id="rId12"/>
    <p:sldId id="334" r:id="rId13"/>
    <p:sldId id="308" r:id="rId14"/>
  </p:sldIdLst>
  <p:sldSz cx="9144000" cy="6858000" type="screen4x3"/>
  <p:notesSz cx="68580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0033CC"/>
    <a:srgbClr val="FFFF99"/>
    <a:srgbClr val="33CCCC"/>
    <a:srgbClr val="00CC66"/>
    <a:srgbClr val="FF33CC"/>
    <a:srgbClr val="00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6" autoAdjust="0"/>
    <p:restoredTop sz="84551" autoAdjust="0"/>
  </p:normalViewPr>
  <p:slideViewPr>
    <p:cSldViewPr>
      <p:cViewPr>
        <p:scale>
          <a:sx n="50" d="100"/>
          <a:sy n="50" d="100"/>
        </p:scale>
        <p:origin x="-3390" y="-12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2A14E-AC02-45E5-B77F-B477FA0F8C9F}" type="datetimeFigureOut">
              <a:rPr lang="es-ES" smtClean="0"/>
              <a:t>03/10/2014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3880E-113A-439C-8088-8EB88C7BC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09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smtClean="0"/>
              <a:t>El aire acondicionado estará basado en sistemas de expansión directa tipo “</a:t>
            </a:r>
            <a:r>
              <a:rPr lang="es-ES_tradnl" dirty="0" err="1" smtClean="0"/>
              <a:t>split</a:t>
            </a:r>
            <a:r>
              <a:rPr lang="es-ES_tradnl" dirty="0" smtClean="0"/>
              <a:t>”.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b="1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/>
              <a:t>Locales operativos</a:t>
            </a:r>
            <a:r>
              <a:rPr lang="es-ES_tradnl" dirty="0" smtClean="0"/>
              <a:t>, ubicados en estaciones, y en edificaciones (oficinas) de la Línea 2 de Metro de Panamá que dispondrán de un sistema de aire acondicionado para dar a los trabajadores de Metro de Panamá las condiciones de temperatura y humedad convenientes.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/>
              <a:t>Locales técnicos </a:t>
            </a:r>
            <a:r>
              <a:rPr lang="es-ES_tradnl" dirty="0" smtClean="0"/>
              <a:t>(enclavamiento, salas de cómputo, UPS, etc.) para refrigerar los equipos de cuyo desempeño </a:t>
            </a:r>
            <a:r>
              <a:rPr lang="es-ES_tradnl" baseline="0" dirty="0" smtClean="0"/>
              <a:t>depende el correcto funcionamiento de la Línea de Metro.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smtClean="0"/>
              <a:t>con redundancia en equipamiento y conexión a alimentación segura en los locales críticos, como enclavamientos o cuartos principales de comunicaciones.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b="1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/>
              <a:t>Subestaciones y LAP, </a:t>
            </a:r>
            <a:r>
              <a:rPr lang="es-ES_tradnl" dirty="0" smtClean="0"/>
              <a:t>debido al recalentamiento de las mismas experimentadas en la Línea 1 de Metro de Panamá.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3880E-113A-439C-8088-8EB88C7BC93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70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Las unidades evaporadoras se ubicarán en el interior de los cuartos a acondicionar. Las unidades condensadoras se instalarán en el exterior.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3880E-113A-439C-8088-8EB88C7BC93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06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equipo hidroneumático de las estaciones, como mínimo, estará constituido por:</a:t>
            </a:r>
          </a:p>
          <a:p>
            <a:endParaRPr lang="es-ES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Cisterna de almacenamiento del agua suministrada por la red de la ciudad</a:t>
            </a:r>
          </a:p>
          <a:p>
            <a:pPr marL="285750" lvl="0" indent="-285750">
              <a:buFontTx/>
              <a:buChar char="-"/>
            </a:pPr>
            <a:endParaRPr lang="es-ES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Bomba para agua, tipo centrífuga horizontal 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 impulsor cerrado, acoplado directamente al motor eléctrico que deberá ser también del tipo cerrado.</a:t>
            </a:r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Tx/>
              <a:buNone/>
            </a:pPr>
            <a:endParaRPr lang="es-ES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Tanque de presión con sistema de control de volumen de aire 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será cilíndrico, horizontal o vertical (según la disponibilidad de espacio determinado para este equipo en el diseño arquitectónico y civil de cada Estación), con tapas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-elípticas, construido con lamina de acero al carbón de espesor adecuado para soportar la presión de trabajo, certificado y deberá estar perfectamente protegido contra la corrosión.</a:t>
            </a:r>
            <a:endParaRPr lang="es-ES_tradnl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endParaRPr lang="es-ES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Interruptores de control de la bomba por presión y nivel de agua</a:t>
            </a:r>
          </a:p>
          <a:p>
            <a:pPr marL="285750" lvl="0" indent="-285750">
              <a:buFontTx/>
              <a:buChar char="-"/>
            </a:pPr>
            <a:endParaRPr lang="es-ES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Instrumentos para indicación de presión y nivel</a:t>
            </a:r>
          </a:p>
          <a:p>
            <a:pPr marL="285750" lvl="0" indent="-285750">
              <a:buFontTx/>
              <a:buChar char="-"/>
            </a:pPr>
            <a:endParaRPr lang="es-ES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ES_tradnl" sz="15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Tablero de control y alimentación eléctrica con interruptor de seguridad.</a:t>
            </a:r>
            <a:r>
              <a:rPr lang="es-ES_tradnl" sz="15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tablero de control y protección será de tipo NEMA 1, apropiado para realizar las siguientes funciones:</a:t>
            </a:r>
          </a:p>
          <a:p>
            <a:pPr marL="171450" lvl="0" indent="-171450">
              <a:buFontTx/>
              <a:buChar char="-"/>
            </a:pPr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s-ES_tradn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Arrancar a tensión plena el equipo (bombas)</a:t>
            </a:r>
            <a:endParaRPr lang="es-ES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s-ES_tradn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Proporcionar protección contra sobre cargas y corto circuito.</a:t>
            </a:r>
            <a:endParaRPr lang="es-ES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s-ES_tradn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Controlar automáticamente la operación del equipo en base a la demanda de la red.</a:t>
            </a:r>
            <a:endParaRPr lang="es-ES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s-ES_tradn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Proporcionar protección a la bomba por bajo nivel de agua en la cisterna.</a:t>
            </a:r>
            <a:endParaRPr lang="es-ES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s-ES_tradn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 arrancadores magnéticos serán integrales con </a:t>
            </a:r>
            <a:r>
              <a:rPr lang="es-ES_tradn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contactor</a:t>
            </a:r>
            <a:r>
              <a:rPr lang="es-ES_tradn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interruptor y módulos de protección.</a:t>
            </a:r>
            <a:endParaRPr lang="es-ES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Tx/>
              <a:buChar char="-"/>
            </a:pPr>
            <a:endParaRPr lang="es-ES_tradnl" sz="150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3880E-113A-439C-8088-8EB88C7BC934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225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uadroTexto"/>
          <p:cNvSpPr txBox="1"/>
          <p:nvPr userDrawn="1"/>
        </p:nvSpPr>
        <p:spPr>
          <a:xfrm rot="19800000">
            <a:off x="1035151" y="2695225"/>
            <a:ext cx="7253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000" b="1" baseline="0" dirty="0" smtClean="0">
                <a:solidFill>
                  <a:schemeClr val="bg1">
                    <a:lumMod val="65000"/>
                  </a:schemeClr>
                </a:solidFill>
              </a:rPr>
              <a:t>DOCUMENTO SÓLO INFORMATIVO QUE NO CONSTITUYE NI FORMA PARTE DE LOS PLIEGOS DE LICITACIÓN</a:t>
            </a:r>
            <a:endParaRPr lang="es-ES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>
            <a:spLocks noGrp="1"/>
          </p:cNvSpPr>
          <p:nvPr>
            <p:ph type="ctrTitle"/>
          </p:nvPr>
        </p:nvSpPr>
        <p:spPr>
          <a:xfrm>
            <a:off x="743662" y="3140968"/>
            <a:ext cx="7772400" cy="576000"/>
          </a:xfrm>
        </p:spPr>
        <p:txBody>
          <a:bodyPr>
            <a:normAutofit fontScale="90000"/>
          </a:bodyPr>
          <a:lstStyle/>
          <a:p>
            <a:pPr algn="l"/>
            <a:r>
              <a:rPr lang="es-P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P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PA" sz="4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Reunión previa y de homologación</a:t>
            </a:r>
            <a:r>
              <a:rPr lang="es-P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P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3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2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</a:t>
            </a:fld>
            <a:endParaRPr lang="es-ES" dirty="0"/>
          </a:p>
        </p:txBody>
      </p:sp>
      <p:sp>
        <p:nvSpPr>
          <p:cNvPr id="22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39752" y="6381328"/>
            <a:ext cx="4644640" cy="365125"/>
          </a:xfrm>
        </p:spPr>
        <p:txBody>
          <a:bodyPr/>
          <a:lstStyle/>
          <a:p>
            <a:pPr algn="l"/>
            <a:r>
              <a:rPr lang="es-ES" b="1" dirty="0" smtClean="0"/>
              <a:t>Gobierno de la República de Panamá - Línea </a:t>
            </a:r>
            <a:r>
              <a:rPr lang="es-ES" b="1" dirty="0"/>
              <a:t>2</a:t>
            </a:r>
            <a:r>
              <a:rPr lang="es-ES" b="1" dirty="0" smtClean="0"/>
              <a:t> del Metro de Panamá</a:t>
            </a:r>
            <a:endParaRPr lang="es-ES" b="1" dirty="0"/>
          </a:p>
        </p:txBody>
      </p:sp>
      <p:cxnSp>
        <p:nvCxnSpPr>
          <p:cNvPr id="23" name="22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5940416" y="5373160"/>
            <a:ext cx="2520000" cy="468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s-P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09.30-10.03 </a:t>
            </a:r>
            <a:r>
              <a:rPr lang="es-P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/2014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2416" y="1700808"/>
            <a:ext cx="73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A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 de ingeniería de diseño, construcción de las obras civiles, instalaciones auxiliares de línea y estaciones, suministro e instalación del sistema integral ferroviario que incluye el material rodante y  puesta en marcha de la Línea 2 del Metro de Panamá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270000"/>
            <a:ext cx="1260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34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Detalles clave en el diseño y propuesta</a:t>
            </a:r>
            <a:endParaRPr lang="es-ES" sz="28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Bombeo</a:t>
            </a:r>
            <a:endParaRPr lang="es-MX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720000" y="1484784"/>
            <a:ext cx="7884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s-ES_tradnl" dirty="0" smtClean="0"/>
              <a:t>Para el diseño del sistema se tendrá en cuenta que: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Se presentarán los </a:t>
            </a:r>
            <a:r>
              <a:rPr lang="es-ES_tradnl" b="1" dirty="0" smtClean="0"/>
              <a:t>cálculos justificativos </a:t>
            </a:r>
            <a:r>
              <a:rPr lang="es-ES_tradnl" dirty="0" smtClean="0"/>
              <a:t>de que el diseño propuesto cumple con los valores referenciales de consumo de agua.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Se realizará un </a:t>
            </a:r>
            <a:r>
              <a:rPr lang="es-ES_tradnl" b="1" dirty="0" smtClean="0"/>
              <a:t>encaje tridimensional </a:t>
            </a:r>
            <a:r>
              <a:rPr lang="es-ES_tradnl" dirty="0" smtClean="0"/>
              <a:t>de todas las instalaciones para verificar que se cumplen las distancias mínimas entre ellas  y </a:t>
            </a:r>
            <a:r>
              <a:rPr lang="es-ES_tradnl" dirty="0"/>
              <a:t>analizar sus posibles interferencias </a:t>
            </a:r>
            <a:r>
              <a:rPr lang="es-ES_tradnl" dirty="0" smtClean="0"/>
              <a:t>con la obra civil. Se presentarán planos en isométrico para poder realizar estos análisis y verificaciones.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El drenaje por gravedad se ha de realizar a la red de saneamiento o drenaje de la Ciudad de Panamá.</a:t>
            </a:r>
          </a:p>
        </p:txBody>
      </p:sp>
    </p:spTree>
    <p:extLst>
      <p:ext uri="{BB962C8B-B14F-4D97-AF65-F5344CB8AC3E}">
        <p14:creationId xmlns:p14="http://schemas.microsoft.com/office/powerpoint/2010/main" val="12388952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BAJA TENSIÓN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Septiembre 2014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Gobierno de la República de Panamá - Línea </a:t>
            </a:r>
            <a:r>
              <a:rPr lang="es-ES" dirty="0">
                <a:solidFill>
                  <a:prstClr val="black">
                    <a:tint val="75000"/>
                  </a:prstClr>
                </a:solidFill>
              </a:rPr>
              <a:t>2</a:t>
            </a:r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 del Metro de Panamá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Instalaciones Electromecánicas</a:t>
            </a:r>
          </a:p>
        </p:txBody>
      </p:sp>
    </p:spTree>
    <p:extLst>
      <p:ext uri="{BB962C8B-B14F-4D97-AF65-F5344CB8AC3E}">
        <p14:creationId xmlns:p14="http://schemas.microsoft.com/office/powerpoint/2010/main" val="3010051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cap="small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Generalidades</a:t>
            </a:r>
            <a:endParaRPr lang="es-ES" sz="2800" b="1" cap="small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Septiembre 2014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Gobierno de la República de Panamá - Línea </a:t>
            </a:r>
            <a:r>
              <a:rPr lang="es-ES" dirty="0">
                <a:solidFill>
                  <a:prstClr val="black">
                    <a:tint val="75000"/>
                  </a:prstClr>
                </a:solidFill>
              </a:rPr>
              <a:t>2</a:t>
            </a:r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 del Metro de Panamá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Baja tensión</a:t>
            </a:r>
            <a:endParaRPr lang="es-MX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720000" y="1484784"/>
            <a:ext cx="78844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_tradnl" dirty="0" smtClean="0">
                <a:solidFill>
                  <a:prstClr val="black"/>
                </a:solidFill>
              </a:rPr>
              <a:t>Se incluirán las instalaciones de baja tensión con objeto de dar los siguientes servicios: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>
                <a:solidFill>
                  <a:prstClr val="black"/>
                </a:solidFill>
              </a:rPr>
              <a:t>Iluminación y fuerza en estaciones.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>
                <a:solidFill>
                  <a:prstClr val="black"/>
                </a:solidFill>
              </a:rPr>
              <a:t>Iluminación y fuerza en el viaducto.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>
                <a:solidFill>
                  <a:prstClr val="black"/>
                </a:solidFill>
              </a:rPr>
              <a:t>Iluminación y fuera en talleres y edificios corporativos.</a:t>
            </a:r>
          </a:p>
          <a:p>
            <a:pPr marL="0" lvl="1"/>
            <a:endParaRPr lang="es-ES_tradnl" dirty="0" smtClean="0">
              <a:solidFill>
                <a:prstClr val="black"/>
              </a:solidFill>
            </a:endParaRPr>
          </a:p>
          <a:p>
            <a:pPr marL="0" lvl="1"/>
            <a:r>
              <a:rPr lang="es-ES_tradnl" dirty="0" smtClean="0">
                <a:solidFill>
                  <a:prstClr val="black"/>
                </a:solidFill>
              </a:rPr>
              <a:t>Existirá un sistema de alimentación ininterrumpida con objeto de asegurar que: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>
                <a:solidFill>
                  <a:prstClr val="black"/>
                </a:solidFill>
              </a:rPr>
              <a:t>El pasaje pueda tener la iluminación suficiente para realizar una evacuación segura tanto en viaducto como en estación. Estos circuitos seleccionados estarán conectados a una fuente común de alimentación (UPS).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>
                <a:solidFill>
                  <a:prstClr val="black"/>
                </a:solidFill>
              </a:rPr>
              <a:t>Los suministros para aquellos servicios críticos no se interrumpan.</a:t>
            </a:r>
          </a:p>
          <a:p>
            <a:pPr marL="285750" lvl="1" indent="-285750">
              <a:buFontTx/>
              <a:buChar char="-"/>
            </a:pPr>
            <a:endParaRPr lang="es-ES_tradnl" dirty="0">
              <a:solidFill>
                <a:prstClr val="black"/>
              </a:solidFill>
            </a:endParaRPr>
          </a:p>
          <a:p>
            <a:pPr marL="0" lvl="1"/>
            <a:r>
              <a:rPr lang="es-ES_tradnl" dirty="0" smtClean="0">
                <a:solidFill>
                  <a:prstClr val="black"/>
                </a:solidFill>
              </a:rPr>
              <a:t>Se tendrá en cuenta que toda la instalación se hará de acuerdo a las normas vigentes en Panamá, y que permitan que los repuestos y materiales sean de uso extendido y de fácil adquisición en Panamá.</a:t>
            </a:r>
          </a:p>
          <a:p>
            <a:pPr marL="0" lvl="1"/>
            <a:endParaRPr lang="es-ES_trad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507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Conector recto"/>
          <p:cNvCxnSpPr/>
          <p:nvPr/>
        </p:nvCxnSpPr>
        <p:spPr>
          <a:xfrm>
            <a:off x="179512" y="9807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Título"/>
          <p:cNvSpPr>
            <a:spLocks noGrp="1"/>
          </p:cNvSpPr>
          <p:nvPr>
            <p:ph type="ctrTitle"/>
          </p:nvPr>
        </p:nvSpPr>
        <p:spPr>
          <a:xfrm>
            <a:off x="824533" y="2321446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 </a:t>
            </a:r>
            <a:b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 atención</a:t>
            </a:r>
            <a:endParaRPr lang="es-ES" sz="60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270000"/>
            <a:ext cx="126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12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2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13</a:t>
            </a:fld>
            <a:endParaRPr lang="es-ES" dirty="0"/>
          </a:p>
        </p:txBody>
      </p:sp>
      <p:sp>
        <p:nvSpPr>
          <p:cNvPr id="22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94915" y="414556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Anotar el título del tema que está siendo explicado</a:t>
            </a:r>
          </a:p>
        </p:txBody>
      </p:sp>
    </p:spTree>
    <p:extLst>
      <p:ext uri="{BB962C8B-B14F-4D97-AF65-F5344CB8AC3E}">
        <p14:creationId xmlns:p14="http://schemas.microsoft.com/office/powerpoint/2010/main" val="5696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556792"/>
            <a:ext cx="822960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_tradn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Ventilación y Aire Acondicionado.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_tradn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Bombeo.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_tradn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Baja Tensión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001193" y="692696"/>
            <a:ext cx="530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Instalaciones Electromecánicas</a:t>
            </a:r>
          </a:p>
        </p:txBody>
      </p:sp>
    </p:spTree>
    <p:extLst>
      <p:ext uri="{BB962C8B-B14F-4D97-AF65-F5344CB8AC3E}">
        <p14:creationId xmlns:p14="http://schemas.microsoft.com/office/powerpoint/2010/main" val="3598539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Ventilación y aire acondicionado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 dirty="0"/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Instalaciones Electromecánicas</a:t>
            </a:r>
          </a:p>
        </p:txBody>
      </p:sp>
    </p:spTree>
    <p:extLst>
      <p:ext uri="{BB962C8B-B14F-4D97-AF65-F5344CB8AC3E}">
        <p14:creationId xmlns:p14="http://schemas.microsoft.com/office/powerpoint/2010/main" val="3961373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Generalidades</a:t>
            </a:r>
            <a:endParaRPr lang="es-ES" sz="28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Ventilación menor y Aire Acondicionado</a:t>
            </a:r>
            <a:endParaRPr lang="es-MX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0000" y="1484784"/>
            <a:ext cx="78844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El sistema de aire acondicionado y ventilación menor tendrá el objetivo de proporcionar las condiciones de temperatura y humedad específicas para cada área del Metro de Panamá.</a:t>
            </a:r>
          </a:p>
          <a:p>
            <a:endParaRPr lang="es-ES_tradnl" dirty="0" smtClean="0"/>
          </a:p>
          <a:p>
            <a:r>
              <a:rPr lang="es-ES_tradnl" dirty="0" smtClean="0"/>
              <a:t>Debido a que la línea 2 de Metro de Panamá es totalmente en superficie, hace innecesaria la instalación de ventilación mayor.</a:t>
            </a:r>
          </a:p>
          <a:p>
            <a:endParaRPr lang="es-ES_tradnl" dirty="0" smtClean="0"/>
          </a:p>
          <a:p>
            <a:r>
              <a:rPr lang="es-ES_tradnl" dirty="0" smtClean="0"/>
              <a:t>Dispondrá por tanto de: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Un sistema de aire acondicionado local para:</a:t>
            </a:r>
          </a:p>
          <a:p>
            <a:pPr marL="742950" lvl="1" indent="-285750">
              <a:buFontTx/>
              <a:buChar char="-"/>
            </a:pPr>
            <a:r>
              <a:rPr lang="es-ES_tradnl" dirty="0" smtClean="0"/>
              <a:t>Locales operativos y oficinas.</a:t>
            </a:r>
          </a:p>
          <a:p>
            <a:pPr marL="742950" lvl="1" indent="-285750">
              <a:buFontTx/>
              <a:buChar char="-"/>
            </a:pPr>
            <a:r>
              <a:rPr lang="es-ES_tradnl" dirty="0" smtClean="0"/>
              <a:t>Locales técnicos (enclavamiento, salas de cómputo, UPS, etc.).</a:t>
            </a:r>
          </a:p>
          <a:p>
            <a:pPr marL="742950" lvl="1" indent="-285750">
              <a:buFontTx/>
              <a:buChar char="-"/>
            </a:pPr>
            <a:r>
              <a:rPr lang="es-ES_tradnl" dirty="0" smtClean="0"/>
              <a:t>Subestaciones y LAP.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/>
              <a:t>Un </a:t>
            </a:r>
            <a:r>
              <a:rPr lang="es-ES_tradnl" dirty="0"/>
              <a:t>sistema de ventilación local para:</a:t>
            </a:r>
          </a:p>
          <a:p>
            <a:pPr marL="742950" lvl="1" indent="-285750">
              <a:buFontTx/>
              <a:buChar char="-"/>
            </a:pPr>
            <a:r>
              <a:rPr lang="es-ES_tradnl" dirty="0"/>
              <a:t>Locales técnicos </a:t>
            </a:r>
            <a:r>
              <a:rPr lang="es-ES_tradnl" dirty="0" smtClean="0"/>
              <a:t>de </a:t>
            </a:r>
            <a:r>
              <a:rPr lang="es-ES_tradnl" dirty="0"/>
              <a:t>supervisión de </a:t>
            </a:r>
            <a:r>
              <a:rPr lang="es-ES_tradnl" dirty="0" smtClean="0"/>
              <a:t>mantenimiento no </a:t>
            </a:r>
            <a:r>
              <a:rPr lang="es-ES_tradnl" dirty="0"/>
              <a:t>contemplados en el punto anterior.</a:t>
            </a:r>
          </a:p>
          <a:p>
            <a:pPr marL="742950" lvl="1" indent="-285750">
              <a:buFontTx/>
              <a:buChar char="-"/>
            </a:pPr>
            <a:r>
              <a:rPr lang="es-ES_tradnl" dirty="0"/>
              <a:t>Áreas de servicio (baños, vestuarios, etc</a:t>
            </a:r>
            <a:r>
              <a:rPr lang="es-ES_tradnl" dirty="0" smtClean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288830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Funcionalidad requerida.</a:t>
            </a:r>
            <a:endParaRPr lang="es-ES" sz="28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Ventilación menor y Aire Acondicionado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720000" y="1484784"/>
            <a:ext cx="78844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_tradnl" dirty="0" smtClean="0"/>
              <a:t>El diseño será tal que el sistema deberá cumplir ciertos grados de redundancia, así como alcanzar los niveles de temperatura y humedad solicitados para cada área. Estas áreas climatizadas serán :</a:t>
            </a:r>
            <a:endParaRPr lang="es-ES_tradnl" dirty="0"/>
          </a:p>
          <a:p>
            <a:pPr marL="285750" lvl="1" indent="-285750">
              <a:buFontTx/>
              <a:buChar char="-"/>
            </a:pPr>
            <a:r>
              <a:rPr lang="es-ES_tradnl" dirty="0"/>
              <a:t>Estaciones y construcciones </a:t>
            </a:r>
            <a:r>
              <a:rPr lang="es-ES_tradnl" dirty="0" smtClean="0"/>
              <a:t>asociadas </a:t>
            </a:r>
            <a:r>
              <a:rPr lang="es-ES_tradnl" dirty="0"/>
              <a:t>a la línea 2 de Metro de Panamá.</a:t>
            </a:r>
          </a:p>
          <a:p>
            <a:pPr marL="285750" lvl="1" indent="-285750">
              <a:buFontTx/>
              <a:buChar char="-"/>
            </a:pPr>
            <a:r>
              <a:rPr lang="es-ES_tradnl" dirty="0"/>
              <a:t>Talleres y Cocheras de la Línea 2 de Metro de Panamá.</a:t>
            </a:r>
          </a:p>
          <a:p>
            <a:pPr marL="285750" lvl="1" indent="-285750">
              <a:buFontTx/>
              <a:buChar char="-"/>
            </a:pPr>
            <a:r>
              <a:rPr lang="es-ES_tradnl" dirty="0"/>
              <a:t>Edificios de gestión de la Línea 2 de Metro de </a:t>
            </a:r>
            <a:r>
              <a:rPr lang="es-ES_tradnl" dirty="0" smtClean="0"/>
              <a:t>Panamá.</a:t>
            </a:r>
            <a:endParaRPr lang="es-ES_tradnl" dirty="0"/>
          </a:p>
          <a:p>
            <a:pPr marL="0" lvl="1"/>
            <a:r>
              <a:rPr lang="es-ES_tradnl" dirty="0" smtClean="0"/>
              <a:t>Estas dependencias se dividen en los siguientes grupos:</a:t>
            </a:r>
          </a:p>
          <a:p>
            <a:pPr marL="285750" lvl="1" indent="-285750">
              <a:buFontTx/>
              <a:buChar char="-"/>
            </a:pPr>
            <a:r>
              <a:rPr lang="es-ES_tradnl" dirty="0"/>
              <a:t>Locales </a:t>
            </a:r>
            <a:r>
              <a:rPr lang="es-ES_tradnl" dirty="0" smtClean="0"/>
              <a:t>operativos en estaciones, y oficinas en edificaciones de la Línea 2 de Metro de Panamá.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/>
              <a:t>Locales </a:t>
            </a:r>
            <a:r>
              <a:rPr lang="es-ES_tradnl" dirty="0"/>
              <a:t>técnicos (enclavamiento, salas de cómputo, UPS, etc</a:t>
            </a:r>
            <a:r>
              <a:rPr lang="es-ES_tradnl" dirty="0" smtClean="0"/>
              <a:t>.), con redundancia en equipamiento y conexión a alimentación segura en los locales críticos.</a:t>
            </a:r>
            <a:endParaRPr lang="es-ES_tradnl" dirty="0"/>
          </a:p>
          <a:p>
            <a:pPr marL="285750" lvl="1" indent="-285750">
              <a:buFontTx/>
              <a:buChar char="-"/>
            </a:pPr>
            <a:r>
              <a:rPr lang="es-ES_tradnl" dirty="0"/>
              <a:t>Subestaciones y </a:t>
            </a:r>
            <a:r>
              <a:rPr lang="es-ES_tradnl" dirty="0" smtClean="0"/>
              <a:t>LAP.</a:t>
            </a:r>
          </a:p>
          <a:p>
            <a:pPr marL="0" lvl="1"/>
            <a:r>
              <a:rPr lang="es-ES_tradnl" dirty="0"/>
              <a:t>La ventilación </a:t>
            </a:r>
            <a:r>
              <a:rPr lang="es-ES_tradnl" dirty="0" smtClean="0"/>
              <a:t>será </a:t>
            </a:r>
            <a:r>
              <a:rPr lang="es-ES_tradnl" dirty="0"/>
              <a:t>un sistema local de ventilación menor para las áreas de:</a:t>
            </a:r>
          </a:p>
          <a:p>
            <a:pPr marL="285750" lvl="1" indent="-285750">
              <a:buFontTx/>
              <a:buChar char="-"/>
            </a:pPr>
            <a:r>
              <a:rPr lang="es-ES_tradnl" dirty="0"/>
              <a:t>Locales técnicos y de supervisión del mantenimiento no contemplados </a:t>
            </a:r>
            <a:r>
              <a:rPr lang="es-ES_tradnl" dirty="0" smtClean="0"/>
              <a:t>anteriormente.</a:t>
            </a:r>
            <a:endParaRPr lang="es-ES_tradnl" dirty="0"/>
          </a:p>
          <a:p>
            <a:pPr marL="285750" lvl="1" indent="-285750">
              <a:buFontTx/>
              <a:buChar char="-"/>
            </a:pPr>
            <a:r>
              <a:rPr lang="es-ES_tradnl" dirty="0"/>
              <a:t>Áreas de servicio (baños, vestuarios</a:t>
            </a:r>
            <a:r>
              <a:rPr lang="es-ES_tradnl" dirty="0" smtClean="0"/>
              <a:t>…).</a:t>
            </a:r>
          </a:p>
          <a:p>
            <a:pPr marL="285750" lvl="1" indent="-285750">
              <a:buFontTx/>
              <a:buChar char="-"/>
            </a:pPr>
            <a:r>
              <a:rPr lang="es-ES_tradnl" dirty="0" smtClean="0"/>
              <a:t>Sistema de </a:t>
            </a:r>
            <a:r>
              <a:rPr lang="es-ES_tradnl" dirty="0" err="1" smtClean="0"/>
              <a:t>backup</a:t>
            </a:r>
            <a:r>
              <a:rPr lang="es-ES_tradnl" dirty="0" smtClean="0"/>
              <a:t> en subestaciones y LAP (fallo del aire acondicionado).</a:t>
            </a:r>
            <a:endParaRPr lang="es-ES_tradnl" dirty="0"/>
          </a:p>
          <a:p>
            <a:pPr marL="0"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01063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Detalles clave en el diseño y propuesta</a:t>
            </a:r>
            <a:endParaRPr lang="es-ES" sz="28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Ventilación menor y Aire Acondicionado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720000" y="1484784"/>
            <a:ext cx="78844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Tx/>
              <a:buChar char="-"/>
            </a:pPr>
            <a:r>
              <a:rPr lang="es-ES_tradnl" dirty="0" smtClean="0"/>
              <a:t>Se presentarán </a:t>
            </a:r>
            <a:r>
              <a:rPr lang="es-ES_tradnl" b="1" dirty="0" smtClean="0"/>
              <a:t>cálculos justificativos</a:t>
            </a:r>
            <a:r>
              <a:rPr lang="es-ES_tradnl" dirty="0" smtClean="0"/>
              <a:t> de que los equipos propuestos serán suficientes para la temperatura y humedad exigida en cada caso.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Se realizará un </a:t>
            </a:r>
            <a:r>
              <a:rPr lang="es-ES_tradnl" b="1" dirty="0" smtClean="0"/>
              <a:t>encaje tridimensional</a:t>
            </a:r>
            <a:r>
              <a:rPr lang="es-ES_tradnl" dirty="0" smtClean="0"/>
              <a:t> de todas las instalaciones para verificar que se cumplen las distancias mínimas entre ellas  y </a:t>
            </a:r>
            <a:r>
              <a:rPr lang="es-ES_tradnl" dirty="0"/>
              <a:t>analizar sus posibles interferencias </a:t>
            </a:r>
            <a:r>
              <a:rPr lang="es-ES_tradnl" dirty="0" smtClean="0"/>
              <a:t>con la obra civil. Se presentarán planos en isométrico para poder realizar estos análisis y verificaciones.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Se tendrá especial atención en los sistemas colectores de agua proveniente de la condensación, cuya evacuación no estará basada en bombas o sistemas de impulsión alimentados.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Los sistemas serán parametrizables y deberán contar con sistemas de administración y configuración.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Existirán alarmas en el CCO en caso de fallo en el funcionamiento o de incumplimiento de los niveles de temperatura y humedad.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 smtClean="0"/>
              <a:t>En las dependencias críticas no habitadas los sistemas de aire acondicionado deberán de estar energizados desde una alimentación segura (UPS).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547942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bombeo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 dirty="0"/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Instalaciones Electromecánicas</a:t>
            </a:r>
          </a:p>
        </p:txBody>
      </p:sp>
    </p:spTree>
    <p:extLst>
      <p:ext uri="{BB962C8B-B14F-4D97-AF65-F5344CB8AC3E}">
        <p14:creationId xmlns:p14="http://schemas.microsoft.com/office/powerpoint/2010/main" val="147510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Generalidades</a:t>
            </a:r>
            <a:endParaRPr lang="es-ES" sz="28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Bombeo</a:t>
            </a:r>
            <a:endParaRPr lang="es-MX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720000" y="1484784"/>
            <a:ext cx="78844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s-ES_tradnl" dirty="0" smtClean="0"/>
              <a:t>El sistema de bombeo contemplará los siguientes subsistemas:</a:t>
            </a:r>
          </a:p>
          <a:p>
            <a:pPr marL="285750" lvl="1" indent="-285750" algn="just">
              <a:buFontTx/>
              <a:buChar char="-"/>
            </a:pPr>
            <a:r>
              <a:rPr lang="es-ES_tradnl" b="1" dirty="0"/>
              <a:t>Sistema de desalojo </a:t>
            </a:r>
            <a:r>
              <a:rPr lang="es-ES_tradnl" dirty="0"/>
              <a:t>de aguas negras, grises, y pluviales</a:t>
            </a:r>
            <a:r>
              <a:rPr lang="es-ES_tradnl" dirty="0" smtClean="0"/>
              <a:t>.</a:t>
            </a:r>
            <a:r>
              <a:rPr lang="es-ES_tradnl" dirty="0"/>
              <a:t> Debido a las condiciones de la línea (es exterior) no se considera la necesidad de realizar un sistema de bombeo para el desalojo de aguas negras, grises y fecales ya que su evacuación se realizará en su totalidad por </a:t>
            </a:r>
            <a:r>
              <a:rPr lang="es-ES_tradnl" dirty="0" smtClean="0"/>
              <a:t>gravedad, vertiendo directamente a la red de saneamiento de la Ciudad de Panamá.</a:t>
            </a:r>
            <a:endParaRPr lang="es-ES_tradnl" dirty="0"/>
          </a:p>
          <a:p>
            <a:pPr marL="285750" lvl="1" indent="-285750" algn="just">
              <a:buFontTx/>
              <a:buChar char="-"/>
            </a:pPr>
            <a:r>
              <a:rPr lang="es-ES_tradnl" b="1" dirty="0" smtClean="0"/>
              <a:t>Suministro de agua potable</a:t>
            </a:r>
            <a:r>
              <a:rPr lang="es-ES_tradnl" dirty="0" smtClean="0"/>
              <a:t>. Para el caso de suministro de agua potable, en cada estación y edificio será necesario un sistema de alimentación, almacenamiento y distribución de agua potable para poder disponer de ella de forma ininterrumpida, </a:t>
            </a:r>
            <a:r>
              <a:rPr lang="es-ES_tradnl" dirty="0"/>
              <a:t>independientemente de la racionalización o escasez que se pueda dar eventualmente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146653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692696"/>
            <a:ext cx="777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Funcionalidad requerida</a:t>
            </a:r>
            <a:endParaRPr lang="es-ES" sz="28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Bombeo</a:t>
            </a:r>
            <a:endParaRPr lang="es-MX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720000" y="1484784"/>
            <a:ext cx="78844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s-ES_tradnl" dirty="0" smtClean="0"/>
              <a:t>El sistema de bombeo (suministro de agua potable) consistirá en un sistema hidroneumático para la alimentación y distribución de agua potable, con los siguientes elementos (para cada estación o edificio):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Cisterna de almacenamiento del agua suministrada por la red de la </a:t>
            </a:r>
            <a:r>
              <a:rPr lang="es-ES_tradnl" dirty="0" smtClean="0"/>
              <a:t>ciudad.</a:t>
            </a:r>
            <a:endParaRPr lang="es-ES" dirty="0"/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Bomba para </a:t>
            </a:r>
            <a:r>
              <a:rPr lang="es-ES_tradnl" dirty="0" smtClean="0"/>
              <a:t>agua.</a:t>
            </a:r>
            <a:endParaRPr lang="es-ES" dirty="0"/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Tanque de presión con sistema de control de volumen de </a:t>
            </a:r>
            <a:r>
              <a:rPr lang="es-ES_tradnl" dirty="0" smtClean="0"/>
              <a:t>aire.</a:t>
            </a:r>
            <a:endParaRPr lang="es-ES" dirty="0"/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Interruptores de control de la bomba por presión y nivel de </a:t>
            </a:r>
            <a:r>
              <a:rPr lang="es-ES_tradnl" dirty="0" smtClean="0"/>
              <a:t>agua.</a:t>
            </a:r>
            <a:endParaRPr lang="es-ES" dirty="0"/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Instrumentos para indicación de presión y </a:t>
            </a:r>
            <a:r>
              <a:rPr lang="es-ES_tradnl" dirty="0" smtClean="0"/>
              <a:t>nivel.</a:t>
            </a:r>
            <a:endParaRPr lang="es-ES" dirty="0"/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Tablero de control y alimentación eléctrica con interruptor de </a:t>
            </a:r>
            <a:r>
              <a:rPr lang="es-ES_tradnl" dirty="0" smtClean="0"/>
              <a:t>seguridad.</a:t>
            </a:r>
          </a:p>
          <a:p>
            <a:pPr marL="0" lvl="1" algn="just"/>
            <a:endParaRPr lang="es-ES_tradnl" dirty="0" smtClean="0"/>
          </a:p>
          <a:p>
            <a:pPr marL="0" lvl="1" algn="just"/>
            <a:r>
              <a:rPr lang="es-ES_tradnl" dirty="0" smtClean="0"/>
              <a:t>En </a:t>
            </a:r>
            <a:r>
              <a:rPr lang="es-ES_tradnl" dirty="0"/>
              <a:t>caso de ser inevitable el uso de bombas para el desalojo de aguas grises, negras y pluviales: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Se justificará su necesidad mediante </a:t>
            </a:r>
            <a:r>
              <a:rPr lang="es-ES_tradnl" dirty="0" smtClean="0"/>
              <a:t>cálculos justificativos.</a:t>
            </a:r>
            <a:endParaRPr lang="es-ES_tradnl" dirty="0"/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Se evitará el uso de bombas secundarias, intentando centralizarlo en un único sistema de evacuación.</a:t>
            </a:r>
          </a:p>
          <a:p>
            <a:pPr marL="285750" lvl="1" indent="-285750" algn="just">
              <a:buFontTx/>
              <a:buChar char="-"/>
            </a:pPr>
            <a:r>
              <a:rPr lang="es-ES_tradnl" dirty="0"/>
              <a:t>En el sistema SCADA se tendrán indicaciones del estado de dichas bombas, niveles, etc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4269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resenta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Presentación</Template>
  <TotalTime>981</TotalTime>
  <Words>1671</Words>
  <Application>Microsoft Office PowerPoint</Application>
  <PresentationFormat>Presentación en pantalla (4:3)</PresentationFormat>
  <Paragraphs>160</Paragraphs>
  <Slides>13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Modelo Presentación</vt:lpstr>
      <vt:lpstr> Reunión previa y de homologación </vt:lpstr>
      <vt:lpstr>Presentación de PowerPoint</vt:lpstr>
      <vt:lpstr>Ventilación y aire acondicionado</vt:lpstr>
      <vt:lpstr>Presentación de PowerPoint</vt:lpstr>
      <vt:lpstr>Presentación de PowerPoint</vt:lpstr>
      <vt:lpstr>Presentación de PowerPoint</vt:lpstr>
      <vt:lpstr>bombeo</vt:lpstr>
      <vt:lpstr>Presentación de PowerPoint</vt:lpstr>
      <vt:lpstr>Presentación de PowerPoint</vt:lpstr>
      <vt:lpstr>Presentación de PowerPoint</vt:lpstr>
      <vt:lpstr>BAJA TENSIÓN</vt:lpstr>
      <vt:lpstr>Presentación de PowerPoint</vt:lpstr>
      <vt:lpstr>Gracias  por su atención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Servicios  de ingeniería de diseño, construcción de las obras civiles, instalaciones auxiliares de línea y estaciones, suministro e instalación del sistema integral ferroviario que incluye el material rodante y  puesta en marcha de la Línea 2 del Metro de Panamá  Reunión previa y de homologación</dc:title>
  <dc:creator>DELL</dc:creator>
  <cp:lastModifiedBy>Ciro Limone</cp:lastModifiedBy>
  <cp:revision>64</cp:revision>
  <dcterms:created xsi:type="dcterms:W3CDTF">2014-09-18T14:23:54Z</dcterms:created>
  <dcterms:modified xsi:type="dcterms:W3CDTF">2014-10-03T14:52:59Z</dcterms:modified>
</cp:coreProperties>
</file>