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2"/>
  </p:notesMasterIdLst>
  <p:sldIdLst>
    <p:sldId id="281" r:id="rId2"/>
    <p:sldId id="268" r:id="rId3"/>
    <p:sldId id="269" r:id="rId4"/>
    <p:sldId id="270" r:id="rId5"/>
    <p:sldId id="271" r:id="rId6"/>
    <p:sldId id="272" r:id="rId7"/>
    <p:sldId id="279" r:id="rId8"/>
    <p:sldId id="273" r:id="rId9"/>
    <p:sldId id="274" r:id="rId10"/>
    <p:sldId id="280" r:id="rId11"/>
  </p:sldIdLst>
  <p:sldSz cx="9144000" cy="6858000" type="screen4x3"/>
  <p:notesSz cx="6797675" cy="987425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6" d="100"/>
          <a:sy n="116"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5658" cy="493712"/>
          </a:xfrm>
          <a:prstGeom prst="rect">
            <a:avLst/>
          </a:prstGeom>
        </p:spPr>
        <p:txBody>
          <a:bodyPr vert="horz" lIns="91897" tIns="45949" rIns="91897" bIns="45949" rtlCol="0"/>
          <a:lstStyle>
            <a:lvl1pPr algn="l">
              <a:defRPr sz="1200"/>
            </a:lvl1pPr>
          </a:lstStyle>
          <a:p>
            <a:endParaRPr lang="es-ES_tradnl" dirty="0"/>
          </a:p>
        </p:txBody>
      </p:sp>
      <p:sp>
        <p:nvSpPr>
          <p:cNvPr id="3" name="2 Marcador de fecha"/>
          <p:cNvSpPr>
            <a:spLocks noGrp="1"/>
          </p:cNvSpPr>
          <p:nvPr>
            <p:ph type="dt" idx="1"/>
          </p:nvPr>
        </p:nvSpPr>
        <p:spPr>
          <a:xfrm>
            <a:off x="3850444" y="1"/>
            <a:ext cx="2945658" cy="493712"/>
          </a:xfrm>
          <a:prstGeom prst="rect">
            <a:avLst/>
          </a:prstGeom>
        </p:spPr>
        <p:txBody>
          <a:bodyPr vert="horz" lIns="91897" tIns="45949" rIns="91897" bIns="45949" rtlCol="0"/>
          <a:lstStyle>
            <a:lvl1pPr algn="r">
              <a:defRPr sz="1200"/>
            </a:lvl1pPr>
          </a:lstStyle>
          <a:p>
            <a:fld id="{9F232FB5-6DD6-472A-A93B-687B836A31EA}" type="datetimeFigureOut">
              <a:rPr lang="es-ES_tradnl" smtClean="0"/>
              <a:pPr/>
              <a:t>03/10/2014</a:t>
            </a:fld>
            <a:endParaRPr lang="es-ES_tradnl" dirty="0"/>
          </a:p>
        </p:txBody>
      </p:sp>
      <p:sp>
        <p:nvSpPr>
          <p:cNvPr id="4" name="3 Marcador de imagen de diapositiva"/>
          <p:cNvSpPr>
            <a:spLocks noGrp="1" noRot="1" noChangeAspect="1"/>
          </p:cNvSpPr>
          <p:nvPr>
            <p:ph type="sldImg" idx="2"/>
          </p:nvPr>
        </p:nvSpPr>
        <p:spPr>
          <a:xfrm>
            <a:off x="930275" y="739775"/>
            <a:ext cx="4938713" cy="3703638"/>
          </a:xfrm>
          <a:prstGeom prst="rect">
            <a:avLst/>
          </a:prstGeom>
          <a:noFill/>
          <a:ln w="12700">
            <a:solidFill>
              <a:prstClr val="black"/>
            </a:solidFill>
          </a:ln>
        </p:spPr>
        <p:txBody>
          <a:bodyPr vert="horz" lIns="91897" tIns="45949" rIns="91897" bIns="45949" rtlCol="0" anchor="ctr"/>
          <a:lstStyle/>
          <a:p>
            <a:endParaRPr lang="es-ES_tradnl" dirty="0"/>
          </a:p>
        </p:txBody>
      </p:sp>
      <p:sp>
        <p:nvSpPr>
          <p:cNvPr id="5" name="4 Marcador de notas"/>
          <p:cNvSpPr>
            <a:spLocks noGrp="1"/>
          </p:cNvSpPr>
          <p:nvPr>
            <p:ph type="body" sz="quarter" idx="3"/>
          </p:nvPr>
        </p:nvSpPr>
        <p:spPr>
          <a:xfrm>
            <a:off x="679768" y="4690269"/>
            <a:ext cx="5438140" cy="4443413"/>
          </a:xfrm>
          <a:prstGeom prst="rect">
            <a:avLst/>
          </a:prstGeom>
        </p:spPr>
        <p:txBody>
          <a:bodyPr vert="horz" lIns="91897" tIns="45949" rIns="91897" bIns="4594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5 Marcador de pie de página"/>
          <p:cNvSpPr>
            <a:spLocks noGrp="1"/>
          </p:cNvSpPr>
          <p:nvPr>
            <p:ph type="ftr" sz="quarter" idx="4"/>
          </p:nvPr>
        </p:nvSpPr>
        <p:spPr>
          <a:xfrm>
            <a:off x="1" y="9378825"/>
            <a:ext cx="2945658" cy="493712"/>
          </a:xfrm>
          <a:prstGeom prst="rect">
            <a:avLst/>
          </a:prstGeom>
        </p:spPr>
        <p:txBody>
          <a:bodyPr vert="horz" lIns="91897" tIns="45949" rIns="91897" bIns="45949" rtlCol="0" anchor="b"/>
          <a:lstStyle>
            <a:lvl1pPr algn="l">
              <a:defRPr sz="1200"/>
            </a:lvl1pPr>
          </a:lstStyle>
          <a:p>
            <a:endParaRPr lang="es-ES_tradnl" dirty="0"/>
          </a:p>
        </p:txBody>
      </p:sp>
      <p:sp>
        <p:nvSpPr>
          <p:cNvPr id="7" name="6 Marcador de número de diapositiva"/>
          <p:cNvSpPr>
            <a:spLocks noGrp="1"/>
          </p:cNvSpPr>
          <p:nvPr>
            <p:ph type="sldNum" sz="quarter" idx="5"/>
          </p:nvPr>
        </p:nvSpPr>
        <p:spPr>
          <a:xfrm>
            <a:off x="3850444" y="9378825"/>
            <a:ext cx="2945658" cy="493712"/>
          </a:xfrm>
          <a:prstGeom prst="rect">
            <a:avLst/>
          </a:prstGeom>
        </p:spPr>
        <p:txBody>
          <a:bodyPr vert="horz" lIns="91897" tIns="45949" rIns="91897" bIns="45949" rtlCol="0" anchor="b"/>
          <a:lstStyle>
            <a:lvl1pPr algn="r">
              <a:defRPr sz="1200"/>
            </a:lvl1pPr>
          </a:lstStyle>
          <a:p>
            <a:fld id="{FE0FFA9E-9A94-455B-BCA7-8695FF05BB11}" type="slidenum">
              <a:rPr lang="es-ES_tradnl" smtClean="0"/>
              <a:pPr/>
              <a:t>‹Nº›</a:t>
            </a:fld>
            <a:endParaRPr lang="es-ES_tradnl" dirty="0"/>
          </a:p>
        </p:txBody>
      </p:sp>
    </p:spTree>
    <p:extLst>
      <p:ext uri="{BB962C8B-B14F-4D97-AF65-F5344CB8AC3E}">
        <p14:creationId xmlns:p14="http://schemas.microsoft.com/office/powerpoint/2010/main" val="514554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924944"/>
            <a:ext cx="7772400" cy="1470025"/>
          </a:xfrm>
        </p:spPr>
        <p:txBody>
          <a:bodyPr/>
          <a:lstStyle/>
          <a:p>
            <a:r>
              <a:rPr lang="es-ES" dirty="0" smtClean="0"/>
              <a:t>Haga clic para modificar el estilo de título del patrón</a:t>
            </a:r>
            <a:endParaRPr lang="es-ES_tradnl" dirty="0"/>
          </a:p>
        </p:txBody>
      </p:sp>
      <p:pic>
        <p:nvPicPr>
          <p:cNvPr id="7" name="6 Imagen"/>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7584" y="548680"/>
            <a:ext cx="3312368" cy="1512168"/>
          </a:xfrm>
          <a:prstGeom prst="rect">
            <a:avLst/>
          </a:prstGeom>
          <a:noFill/>
        </p:spPr>
      </p:pic>
      <p:pic>
        <p:nvPicPr>
          <p:cNvPr id="8" name="7 Imagen"/>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444208" y="836712"/>
            <a:ext cx="1008112" cy="1152128"/>
          </a:xfrm>
          <a:prstGeom prst="rect">
            <a:avLst/>
          </a:prstGeom>
          <a:noFill/>
        </p:spPr>
      </p:pic>
    </p:spTree>
    <p:extLst>
      <p:ext uri="{BB962C8B-B14F-4D97-AF65-F5344CB8AC3E}">
        <p14:creationId xmlns:p14="http://schemas.microsoft.com/office/powerpoint/2010/main" val="1928080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_tradnl" dirty="0"/>
          </a:p>
        </p:txBody>
      </p:sp>
      <p:pic>
        <p:nvPicPr>
          <p:cNvPr id="7" name="6 Imagen"/>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1520" y="0"/>
            <a:ext cx="725170" cy="895985"/>
          </a:xfrm>
          <a:prstGeom prst="rect">
            <a:avLst/>
          </a:prstGeom>
          <a:noFill/>
        </p:spPr>
      </p:pic>
      <p:sp>
        <p:nvSpPr>
          <p:cNvPr id="8" name="Title Placeholder 1"/>
          <p:cNvSpPr>
            <a:spLocks noGrp="1"/>
          </p:cNvSpPr>
          <p:nvPr>
            <p:ph type="title"/>
          </p:nvPr>
        </p:nvSpPr>
        <p:spPr>
          <a:xfrm>
            <a:off x="1602000" y="0"/>
            <a:ext cx="7542000" cy="727075"/>
          </a:xfrm>
          <a:prstGeom prst="rect">
            <a:avLst/>
          </a:prstGeom>
          <a:solidFill>
            <a:srgbClr val="3399FF"/>
          </a:solidFill>
        </p:spPr>
        <p:txBody>
          <a:bodyPr vert="horz" lIns="91440" tIns="45720" rIns="91440" bIns="45720" rtlCol="0" anchor="ctr">
            <a:noAutofit/>
          </a:bodyPr>
          <a:lstStyle>
            <a:lvl1pPr algn="r">
              <a:defRPr sz="2800" baseline="0">
                <a:latin typeface="Arial" pitchFamily="34" charset="0"/>
              </a:defRPr>
            </a:lvl1pPr>
          </a:lstStyle>
          <a:p>
            <a:r>
              <a:rPr lang="es-ES" dirty="0" smtClean="0"/>
              <a:t>Haga clic para modificar el estilo de título del patrón</a:t>
            </a:r>
            <a:endParaRPr lang="en-US" dirty="0"/>
          </a:p>
        </p:txBody>
      </p:sp>
      <p:sp>
        <p:nvSpPr>
          <p:cNvPr id="14" name="13 Marcador de número de diapositiva"/>
          <p:cNvSpPr>
            <a:spLocks noGrp="1"/>
          </p:cNvSpPr>
          <p:nvPr>
            <p:ph type="sldNum" sz="quarter" idx="12"/>
          </p:nvPr>
        </p:nvSpPr>
        <p:spPr/>
        <p:txBody>
          <a:bodyPr/>
          <a:lstStyle/>
          <a:p>
            <a:fld id="{54CF3CDB-1E46-4A99-966A-D214493C5396}" type="slidenum">
              <a:rPr lang="es-ES_tradnl" smtClean="0"/>
              <a:pPr/>
              <a:t>‹Nº›</a:t>
            </a:fld>
            <a:endParaRPr lang="es-ES_tradnl" dirty="0"/>
          </a:p>
        </p:txBody>
      </p:sp>
    </p:spTree>
    <p:extLst>
      <p:ext uri="{BB962C8B-B14F-4D97-AF65-F5344CB8AC3E}">
        <p14:creationId xmlns:p14="http://schemas.microsoft.com/office/powerpoint/2010/main" val="1974695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9328F931-CB37-4CC7-AB81-A143EA4C6FFE}" type="datetimeFigureOut">
              <a:rPr lang="es-ES"/>
              <a:pPr>
                <a:defRPr/>
              </a:pPr>
              <a:t>03/10/2014</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EC6C1B5F-4BA6-4548-A4B6-882E524FFAD3}" type="slidenum">
              <a:rPr lang="es-ES" altLang="es-ES"/>
              <a:pPr>
                <a:defRPr/>
              </a:pPr>
              <a:t>‹Nº›</a:t>
            </a:fld>
            <a:endParaRPr lang="es-ES" altLang="es-E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S_tradnl"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F3CDB-1E46-4A99-966A-D214493C5396}" type="slidenum">
              <a:rPr lang="es-ES_tradnl" smtClean="0"/>
              <a:pPr/>
              <a:t>‹Nº›</a:t>
            </a:fld>
            <a:endParaRPr lang="es-ES_tradnl" dirty="0"/>
          </a:p>
        </p:txBody>
      </p:sp>
      <p:sp>
        <p:nvSpPr>
          <p:cNvPr id="7" name="6 CuadroTexto"/>
          <p:cNvSpPr txBox="1"/>
          <p:nvPr userDrawn="1"/>
        </p:nvSpPr>
        <p:spPr>
          <a:xfrm rot="19800000">
            <a:off x="1035151" y="2695225"/>
            <a:ext cx="7253830" cy="1477328"/>
          </a:xfrm>
          <a:prstGeom prst="rect">
            <a:avLst/>
          </a:prstGeom>
          <a:noFill/>
        </p:spPr>
        <p:txBody>
          <a:bodyPr wrap="square" rtlCol="0">
            <a:spAutoFit/>
          </a:bodyPr>
          <a:lstStyle/>
          <a:p>
            <a:pPr algn="ctr"/>
            <a:r>
              <a:rPr lang="es-ES_tradnl" sz="3000" b="1" baseline="0" dirty="0" smtClean="0">
                <a:solidFill>
                  <a:schemeClr val="bg1">
                    <a:lumMod val="65000"/>
                  </a:schemeClr>
                </a:solidFill>
              </a:rPr>
              <a:t>DOCUMENTO SÓLO INFORMATIVO QUE NO CONSTITUYE NI FORMA PARTE DE LOS PLIEGOS DE LICITACIÓN</a:t>
            </a:r>
            <a:endParaRPr lang="es-ES" sz="3000" b="1" dirty="0">
              <a:solidFill>
                <a:schemeClr val="bg1">
                  <a:lumMod val="65000"/>
                </a:schemeClr>
              </a:solidFill>
            </a:endParaRPr>
          </a:p>
        </p:txBody>
      </p:sp>
    </p:spTree>
    <p:extLst>
      <p:ext uri="{BB962C8B-B14F-4D97-AF65-F5344CB8AC3E}">
        <p14:creationId xmlns:p14="http://schemas.microsoft.com/office/powerpoint/2010/main" val="2878827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 Título"/>
          <p:cNvSpPr>
            <a:spLocks noGrp="1"/>
          </p:cNvSpPr>
          <p:nvPr>
            <p:ph type="ctrTitle"/>
          </p:nvPr>
        </p:nvSpPr>
        <p:spPr>
          <a:xfrm>
            <a:off x="742950" y="3141663"/>
            <a:ext cx="7772400" cy="574675"/>
          </a:xfrm>
        </p:spPr>
        <p:txBody>
          <a:bodyPr rtlCol="0">
            <a:normAutofit fontScale="90000"/>
          </a:bodyPr>
          <a:lstStyle/>
          <a:p>
            <a:pPr algn="l" eaLnBrk="1" fontAlgn="auto" hangingPunct="1">
              <a:spcAft>
                <a:spcPts val="0"/>
              </a:spcAft>
              <a:defRPr/>
            </a:pPr>
            <a:r>
              <a:rPr lang="es-PA" sz="2400" b="1" dirty="0" smtClean="0">
                <a:solidFill>
                  <a:prstClr val="black"/>
                </a:solidFill>
                <a:effectLst>
                  <a:outerShdw blurRad="38100" dist="38100" dir="2700000" algn="tl">
                    <a:srgbClr val="000000">
                      <a:alpha val="43137"/>
                    </a:srgbClr>
                  </a:outerShdw>
                </a:effectLst>
              </a:rPr>
              <a:t/>
            </a:r>
            <a:br>
              <a:rPr lang="es-PA" sz="2400" b="1" dirty="0" smtClean="0">
                <a:solidFill>
                  <a:prstClr val="black"/>
                </a:solidFill>
                <a:effectLst>
                  <a:outerShdw blurRad="38100" dist="38100" dir="2700000" algn="tl">
                    <a:srgbClr val="000000">
                      <a:alpha val="43137"/>
                    </a:srgbClr>
                  </a:outerShdw>
                </a:effectLst>
              </a:rPr>
            </a:br>
            <a:r>
              <a:rPr lang="es-PA" sz="4600" b="1" dirty="0" smtClean="0">
                <a:solidFill>
                  <a:srgbClr val="0033CC"/>
                </a:solidFill>
                <a:effectLst>
                  <a:outerShdw blurRad="38100" dist="38100" dir="2700000" algn="tl">
                    <a:srgbClr val="000000">
                      <a:alpha val="43137"/>
                    </a:srgbClr>
                  </a:outerShdw>
                </a:effectLst>
              </a:rPr>
              <a:t>Reunión previa y de homologación</a:t>
            </a:r>
            <a:r>
              <a:rPr lang="es-PA" b="1" dirty="0" smtClean="0">
                <a:solidFill>
                  <a:prstClr val="black"/>
                </a:solidFill>
                <a:effectLst>
                  <a:outerShdw blurRad="38100" dist="38100" dir="2700000" algn="tl">
                    <a:srgbClr val="000000">
                      <a:alpha val="43137"/>
                    </a:srgbClr>
                  </a:outerShdw>
                </a:effectLst>
              </a:rPr>
              <a:t/>
            </a:r>
            <a:br>
              <a:rPr lang="es-PA" b="1" dirty="0" smtClean="0">
                <a:solidFill>
                  <a:prstClr val="black"/>
                </a:solidFill>
                <a:effectLst>
                  <a:outerShdw blurRad="38100" dist="38100" dir="2700000" algn="tl">
                    <a:srgbClr val="000000">
                      <a:alpha val="43137"/>
                    </a:srgbClr>
                  </a:outerShdw>
                </a:effectLst>
              </a:rPr>
            </a:br>
            <a:endParaRPr lang="es-ES" sz="3100" b="1" dirty="0">
              <a:solidFill>
                <a:prstClr val="black"/>
              </a:solidFill>
              <a:effectLst>
                <a:outerShdw blurRad="38100" dist="38100" dir="2700000" algn="tl">
                  <a:srgbClr val="000000">
                    <a:alpha val="43137"/>
                  </a:srgbClr>
                </a:outerShdw>
              </a:effectLst>
            </a:endParaRPr>
          </a:p>
        </p:txBody>
      </p:sp>
      <p:sp>
        <p:nvSpPr>
          <p:cNvPr id="16" name="3 Marcador de fecha"/>
          <p:cNvSpPr>
            <a:spLocks noGrp="1"/>
          </p:cNvSpPr>
          <p:nvPr>
            <p:ph type="dt" sz="quarter" idx="10"/>
          </p:nvPr>
        </p:nvSpPr>
        <p:spPr>
          <a:xfrm>
            <a:off x="179388" y="6381750"/>
            <a:ext cx="1296987" cy="365125"/>
          </a:xfrm>
        </p:spPr>
        <p:txBody>
          <a:bodyPr/>
          <a:lstStyle/>
          <a:p>
            <a:pPr>
              <a:defRPr/>
            </a:pPr>
            <a:r>
              <a:rPr lang="es-ES" dirty="0"/>
              <a:t>Septiembre 2014</a:t>
            </a:r>
          </a:p>
        </p:txBody>
      </p:sp>
      <p:sp>
        <p:nvSpPr>
          <p:cNvPr id="2052" name="4 Marcador de número de diapositiva"/>
          <p:cNvSpPr>
            <a:spLocks noGrp="1"/>
          </p:cNvSpPr>
          <p:nvPr>
            <p:ph type="sldNum" sz="quarter" idx="12"/>
          </p:nvPr>
        </p:nvSpPr>
        <p:spPr bwMode="auto">
          <a:xfrm>
            <a:off x="6826250" y="6381750"/>
            <a:ext cx="2133600" cy="365125"/>
          </a:xfrm>
          <a:noFill/>
          <a:ln>
            <a:miter lim="800000"/>
            <a:headEnd/>
            <a:tailEnd/>
          </a:ln>
        </p:spPr>
        <p:txBody>
          <a:bodyPr/>
          <a:lstStyle/>
          <a:p>
            <a:fld id="{7FB16F2B-2D96-42B9-952A-20D81619D955}" type="slidenum">
              <a:rPr lang="es-ES" altLang="es-ES" smtClean="0"/>
              <a:pPr/>
              <a:t>0</a:t>
            </a:fld>
            <a:endParaRPr lang="es-ES" altLang="es-ES" smtClean="0"/>
          </a:p>
        </p:txBody>
      </p:sp>
      <p:sp>
        <p:nvSpPr>
          <p:cNvPr id="22" name="9 Marcador de pie de página"/>
          <p:cNvSpPr>
            <a:spLocks noGrp="1"/>
          </p:cNvSpPr>
          <p:nvPr>
            <p:ph type="ftr" sz="quarter" idx="11"/>
          </p:nvPr>
        </p:nvSpPr>
        <p:spPr>
          <a:xfrm>
            <a:off x="2339975" y="6381750"/>
            <a:ext cx="4645025" cy="365125"/>
          </a:xfrm>
        </p:spPr>
        <p:txBody>
          <a:bodyPr/>
          <a:lstStyle/>
          <a:p>
            <a:pPr algn="l">
              <a:defRPr/>
            </a:pPr>
            <a:r>
              <a:rPr lang="es-ES" b="1" smtClean="0"/>
              <a:t>Gobierno de la República de Panamá - Línea </a:t>
            </a:r>
            <a:r>
              <a:rPr lang="es-ES" b="1"/>
              <a:t>2</a:t>
            </a:r>
            <a:r>
              <a:rPr lang="es-ES" b="1" smtClean="0"/>
              <a:t> del Metro de Panamá</a:t>
            </a:r>
            <a:endParaRPr lang="es-ES" b="1"/>
          </a:p>
        </p:txBody>
      </p:sp>
      <p:cxnSp>
        <p:nvCxnSpPr>
          <p:cNvPr id="23" name="22 Conector recto"/>
          <p:cNvCxnSpPr/>
          <p:nvPr/>
        </p:nvCxnSpPr>
        <p:spPr>
          <a:xfrm>
            <a:off x="179388" y="6381750"/>
            <a:ext cx="878522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 name="2 CuadroTexto"/>
          <p:cNvSpPr txBox="1"/>
          <p:nvPr/>
        </p:nvSpPr>
        <p:spPr>
          <a:xfrm>
            <a:off x="5940425" y="5373688"/>
            <a:ext cx="2519363" cy="466725"/>
          </a:xfrm>
          <a:prstGeom prst="rect">
            <a:avLst/>
          </a:prstGeom>
        </p:spPr>
        <p:txBody>
          <a:bodyPr>
            <a:spAutoFit/>
          </a:bodyPr>
          <a:lstStyle/>
          <a:p>
            <a:pPr eaLnBrk="1" fontAlgn="auto" hangingPunct="1">
              <a:spcBef>
                <a:spcPts val="0"/>
              </a:spcBef>
              <a:spcAft>
                <a:spcPts val="0"/>
              </a:spcAft>
              <a:defRPr/>
            </a:pPr>
            <a:r>
              <a:rPr lang="es-PA" sz="2400" b="1" dirty="0">
                <a:solidFill>
                  <a:srgbClr val="C00000"/>
                </a:solidFill>
                <a:effectLst>
                  <a:outerShdw blurRad="38100" dist="38100" dir="2700000" algn="tl">
                    <a:srgbClr val="000000">
                      <a:alpha val="43137"/>
                    </a:srgbClr>
                  </a:outerShdw>
                </a:effectLst>
                <a:latin typeface="+mn-lt"/>
                <a:cs typeface="+mn-cs"/>
              </a:rPr>
              <a:t>09.30-10.03 /2014</a:t>
            </a:r>
            <a:endParaRPr lang="es-ES" sz="2400" dirty="0">
              <a:solidFill>
                <a:srgbClr val="C00000"/>
              </a:solidFill>
              <a:latin typeface="+mn-lt"/>
              <a:cs typeface="+mn-cs"/>
            </a:endParaRPr>
          </a:p>
        </p:txBody>
      </p:sp>
      <p:sp>
        <p:nvSpPr>
          <p:cNvPr id="4" name="3 CuadroTexto"/>
          <p:cNvSpPr txBox="1"/>
          <p:nvPr/>
        </p:nvSpPr>
        <p:spPr>
          <a:xfrm>
            <a:off x="973138" y="1700213"/>
            <a:ext cx="7343775" cy="1200150"/>
          </a:xfrm>
          <a:prstGeom prst="rect">
            <a:avLst/>
          </a:prstGeom>
          <a:noFill/>
        </p:spPr>
        <p:txBody>
          <a:bodyPr>
            <a:spAutoFit/>
          </a:bodyPr>
          <a:lstStyle/>
          <a:p>
            <a:pPr algn="just" eaLnBrk="1" fontAlgn="auto" hangingPunct="1">
              <a:spcBef>
                <a:spcPts val="0"/>
              </a:spcBef>
              <a:spcAft>
                <a:spcPts val="0"/>
              </a:spcAft>
              <a:defRPr/>
            </a:pPr>
            <a:r>
              <a:rPr lang="es-PA" b="1" dirty="0">
                <a:solidFill>
                  <a:prstClr val="black"/>
                </a:solidFill>
                <a:effectLst>
                  <a:outerShdw blurRad="38100" dist="38100" dir="2700000" algn="tl">
                    <a:srgbClr val="000000">
                      <a:alpha val="43137"/>
                    </a:srgbClr>
                  </a:outerShdw>
                </a:effectLst>
                <a:latin typeface="+mn-lt"/>
                <a:cs typeface="+mn-cs"/>
              </a:rPr>
              <a:t>Servicios  de ingeniería de diseño, construcción de las obras civiles, instalaciones auxiliares de línea y estaciones, suministro e instalación del sistema integral ferroviario que incluye el material rodante y  puesta en marcha de la Línea 2 del Metro de Panamá</a:t>
            </a:r>
            <a:endParaRPr lang="es-ES" dirty="0">
              <a:latin typeface="+mn-lt"/>
              <a:cs typeface="+mn-cs"/>
            </a:endParaRPr>
          </a:p>
        </p:txBody>
      </p:sp>
      <p:pic>
        <p:nvPicPr>
          <p:cNvPr id="2057" name="Picture 2"/>
          <p:cNvPicPr>
            <a:picLocks noChangeAspect="1" noChangeArrowheads="1"/>
          </p:cNvPicPr>
          <p:nvPr/>
        </p:nvPicPr>
        <p:blipFill>
          <a:blip r:embed="rId2" cstate="print"/>
          <a:srcRect/>
          <a:stretch>
            <a:fillRect/>
          </a:stretch>
        </p:blipFill>
        <p:spPr bwMode="auto">
          <a:xfrm>
            <a:off x="720725" y="269875"/>
            <a:ext cx="1258888" cy="7207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1556792"/>
            <a:ext cx="8229600" cy="4525963"/>
          </a:xfrm>
        </p:spPr>
        <p:txBody>
          <a:bodyPr>
            <a:normAutofit lnSpcReduction="10000"/>
          </a:bodyPr>
          <a:lstStyle/>
          <a:p>
            <a:endParaRPr lang="es-ES_tradnl" sz="1400" dirty="0" smtClean="0"/>
          </a:p>
          <a:p>
            <a:r>
              <a:rPr lang="es-ES_tradnl" sz="1400" dirty="0"/>
              <a:t> </a:t>
            </a:r>
            <a:endParaRPr lang="ca-ES" sz="1400" dirty="0"/>
          </a:p>
          <a:p>
            <a:pPr lvl="0"/>
            <a:r>
              <a:rPr lang="es-ES_tradnl" sz="1400" b="1" u="sng" dirty="0"/>
              <a:t>PERÍODO DE GARANTÍA</a:t>
            </a:r>
            <a:endParaRPr lang="ca-ES" sz="1400" b="1" u="sng" dirty="0"/>
          </a:p>
          <a:p>
            <a:r>
              <a:rPr lang="es-ES_tradnl" sz="1400" dirty="0"/>
              <a:t> </a:t>
            </a:r>
            <a:endParaRPr lang="ca-ES" sz="1400" dirty="0"/>
          </a:p>
          <a:p>
            <a:r>
              <a:rPr lang="es-ES_tradnl" sz="1400" dirty="0"/>
              <a:t>El Período de Garantía se iniciará con la Recepción Provisional y se prolongará hasta los doscientos cincuenta mil quilómetros de recorrido o, en el caso de que se produzca antes, durante los veinticuatro (24) meses siguientes.</a:t>
            </a:r>
            <a:endParaRPr lang="ca-ES" sz="1400" dirty="0"/>
          </a:p>
          <a:p>
            <a:r>
              <a:rPr lang="es-ES_tradnl" sz="1400" dirty="0"/>
              <a:t> </a:t>
            </a:r>
            <a:endParaRPr lang="ca-ES" sz="1400" dirty="0"/>
          </a:p>
          <a:p>
            <a:r>
              <a:rPr lang="es-ES_tradnl" sz="1400" dirty="0"/>
              <a:t>Los términos y condiciones de la garantía se regirán por el contenido del Pliego de Condiciones Técnicas. </a:t>
            </a:r>
            <a:endParaRPr lang="ca-ES" sz="1400" dirty="0"/>
          </a:p>
          <a:p>
            <a:r>
              <a:rPr lang="es-ES_tradnl" sz="1400" b="1" dirty="0"/>
              <a:t> </a:t>
            </a:r>
            <a:endParaRPr lang="ca-ES" sz="1400" b="1" u="sng" dirty="0"/>
          </a:p>
          <a:p>
            <a:r>
              <a:rPr lang="es-ES_tradnl" sz="1400" b="1" dirty="0"/>
              <a:t> </a:t>
            </a:r>
            <a:endParaRPr lang="ca-ES" sz="1400" b="1" u="sng" dirty="0"/>
          </a:p>
          <a:p>
            <a:pPr lvl="0"/>
            <a:r>
              <a:rPr lang="es-ES_tradnl" sz="1400" b="1" u="sng" dirty="0"/>
              <a:t>RECEPCIÓN DEFINITIVA</a:t>
            </a:r>
            <a:endParaRPr lang="ca-ES" sz="1400" b="1" u="sng" dirty="0"/>
          </a:p>
          <a:p>
            <a:r>
              <a:rPr lang="es-ES_tradnl" sz="1400" dirty="0"/>
              <a:t> </a:t>
            </a:r>
            <a:endParaRPr lang="ca-ES" sz="1400" dirty="0"/>
          </a:p>
          <a:p>
            <a:r>
              <a:rPr lang="es-ES_tradnl" sz="1400" dirty="0"/>
              <a:t>La Recepción Definitiva tendrá efecto a la finalización del Período de Garantía conforme se establezca en los contratos de Suministro de los Trenes, una vez superados los niveles de funcionamiento y mantenibilidad establecidos en los Pliegos de Condiciones y siempre que sean solucionados definitivamente todos los eventuales defectos de fabricación de los Trenes y perjuicios que pueda haber sufrido el contratante, así como que el adjudicatario haya presentado toda la documentación de las variaciones técnicas ocurridas durante el Período de Garantía.</a:t>
            </a:r>
            <a:endParaRPr lang="ca-ES" sz="1400" dirty="0"/>
          </a:p>
          <a:p>
            <a:r>
              <a:rPr lang="es-ES_tradnl" sz="1400" dirty="0"/>
              <a:t> </a:t>
            </a:r>
            <a:endParaRPr lang="ca-ES" sz="1400" dirty="0"/>
          </a:p>
          <a:p>
            <a:endParaRPr lang="es-ES_tradnl" sz="1400" dirty="0"/>
          </a:p>
        </p:txBody>
      </p:sp>
      <p:sp>
        <p:nvSpPr>
          <p:cNvPr id="3" name="2 Título"/>
          <p:cNvSpPr>
            <a:spLocks noGrp="1"/>
          </p:cNvSpPr>
          <p:nvPr>
            <p:ph type="title"/>
          </p:nvPr>
        </p:nvSpPr>
        <p:spPr/>
        <p:txBody>
          <a:bodyPr/>
          <a:lstStyle/>
          <a:p>
            <a:r>
              <a:rPr lang="es-ES_tradnl" dirty="0" smtClean="0"/>
              <a:t> GARANTIA Y RECEPCION DEFNITIVA</a:t>
            </a:r>
            <a:endParaRPr lang="es-ES_tradnl" dirty="0"/>
          </a:p>
        </p:txBody>
      </p:sp>
      <p:sp>
        <p:nvSpPr>
          <p:cNvPr id="4" name="3 Marcador de número de diapositiva"/>
          <p:cNvSpPr>
            <a:spLocks noGrp="1"/>
          </p:cNvSpPr>
          <p:nvPr>
            <p:ph type="sldNum" sz="quarter" idx="12"/>
          </p:nvPr>
        </p:nvSpPr>
        <p:spPr/>
        <p:txBody>
          <a:bodyPr/>
          <a:lstStyle/>
          <a:p>
            <a:fld id="{54CF3CDB-1E46-4A99-966A-D214493C5396}" type="slidenum">
              <a:rPr lang="es-ES_tradnl" smtClean="0"/>
              <a:pPr/>
              <a:t>9</a:t>
            </a:fld>
            <a:endParaRPr lang="es-ES_tradnl" dirty="0"/>
          </a:p>
        </p:txBody>
      </p:sp>
    </p:spTree>
    <p:extLst>
      <p:ext uri="{BB962C8B-B14F-4D97-AF65-F5344CB8AC3E}">
        <p14:creationId xmlns:p14="http://schemas.microsoft.com/office/powerpoint/2010/main" val="2697223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1556792"/>
            <a:ext cx="8229600" cy="4525963"/>
          </a:xfrm>
        </p:spPr>
        <p:txBody>
          <a:bodyPr>
            <a:normAutofit lnSpcReduction="10000"/>
          </a:bodyPr>
          <a:lstStyle/>
          <a:p>
            <a:pPr marL="0" indent="0">
              <a:buNone/>
            </a:pPr>
            <a:r>
              <a:rPr lang="es-ES_tradnl" sz="2000" dirty="0" smtClean="0"/>
              <a:t>El Pliego de Condiciones tiene por objeto definir los datos necesarios para el diseño y construcción del nuevo material rodante de la futura Línea 2. </a:t>
            </a:r>
          </a:p>
          <a:p>
            <a:pPr marL="0" indent="0">
              <a:buNone/>
            </a:pPr>
            <a:r>
              <a:rPr lang="es-ES_tradnl" sz="2000" dirty="0" smtClean="0"/>
              <a:t>Si el ofertante considera que existen soluciones mas favorables que las especificadas en este Pliego podrá también ofertarlas.</a:t>
            </a:r>
          </a:p>
          <a:p>
            <a:pPr marL="0" indent="0">
              <a:buNone/>
            </a:pPr>
            <a:r>
              <a:rPr lang="es-ES_tradnl" sz="2000" dirty="0" smtClean="0"/>
              <a:t>Todos los diseños de los órganos principales del tren habrán sido probados suficientemente en aplicaciones previas recientes.</a:t>
            </a:r>
          </a:p>
          <a:p>
            <a:pPr marL="0" indent="0">
              <a:buNone/>
            </a:pPr>
            <a:r>
              <a:rPr lang="es-ES_tradnl" sz="2000" dirty="0" smtClean="0"/>
              <a:t>Los trenes estarán formados por dos semiunidades de dos coches motores cada una y un remolque en medio. La composición normal será M-N-R-N-M con un puesto de conducción en los extremos opuestos. Estas dos semiunidades serán autónomas de forma que en caso de fallo sea fácil anular la unidad averiada y poder continuar hasta la siguiente estación.</a:t>
            </a:r>
          </a:p>
          <a:p>
            <a:pPr marL="0" indent="0">
              <a:buNone/>
            </a:pPr>
            <a:r>
              <a:rPr lang="es-ES_tradnl" sz="2000" dirty="0" smtClean="0"/>
              <a:t>La aceleración en recta y horizontal será de 1,0 m/s2, hasta una velocidad de 40 Km/h</a:t>
            </a:r>
          </a:p>
          <a:p>
            <a:pPr marL="0" indent="0">
              <a:buNone/>
            </a:pPr>
            <a:r>
              <a:rPr lang="es-ES_tradnl" sz="2000" dirty="0" smtClean="0"/>
              <a:t>La deceleración para cualquier composición será de 1,2 Km/h y 1,3 la de urgencia.</a:t>
            </a:r>
            <a:endParaRPr lang="es-ES_tradnl" sz="2000" dirty="0"/>
          </a:p>
        </p:txBody>
      </p:sp>
      <p:sp>
        <p:nvSpPr>
          <p:cNvPr id="3" name="2 Título"/>
          <p:cNvSpPr>
            <a:spLocks noGrp="1"/>
          </p:cNvSpPr>
          <p:nvPr>
            <p:ph type="title"/>
          </p:nvPr>
        </p:nvSpPr>
        <p:spPr/>
        <p:txBody>
          <a:bodyPr/>
          <a:lstStyle/>
          <a:p>
            <a:r>
              <a:rPr lang="es-ES_tradnl" dirty="0" smtClean="0"/>
              <a:t> Introducción</a:t>
            </a:r>
            <a:endParaRPr lang="es-ES_tradnl" dirty="0"/>
          </a:p>
        </p:txBody>
      </p:sp>
      <p:sp>
        <p:nvSpPr>
          <p:cNvPr id="4" name="3 Marcador de número de diapositiva"/>
          <p:cNvSpPr>
            <a:spLocks noGrp="1"/>
          </p:cNvSpPr>
          <p:nvPr>
            <p:ph type="sldNum" sz="quarter" idx="12"/>
          </p:nvPr>
        </p:nvSpPr>
        <p:spPr/>
        <p:txBody>
          <a:bodyPr/>
          <a:lstStyle/>
          <a:p>
            <a:fld id="{54CF3CDB-1E46-4A99-966A-D214493C5396}" type="slidenum">
              <a:rPr lang="es-ES_tradnl" smtClean="0"/>
              <a:pPr/>
              <a:t>1</a:t>
            </a:fld>
            <a:endParaRPr lang="es-ES_tradnl" dirty="0"/>
          </a:p>
        </p:txBody>
      </p:sp>
    </p:spTree>
    <p:extLst>
      <p:ext uri="{BB962C8B-B14F-4D97-AF65-F5344CB8AC3E}">
        <p14:creationId xmlns:p14="http://schemas.microsoft.com/office/powerpoint/2010/main" val="2113061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r>
              <a:rPr lang="es-ES_tradnl" sz="2000" dirty="0" smtClean="0"/>
              <a:t>Mecánicamente los trenes deben ser compatibles con Línea 1.</a:t>
            </a:r>
          </a:p>
          <a:p>
            <a:r>
              <a:rPr lang="es-ES_tradnl" sz="2000" dirty="0" smtClean="0"/>
              <a:t>La anchura será de 2710mm.</a:t>
            </a:r>
          </a:p>
          <a:p>
            <a:r>
              <a:rPr lang="es-ES_tradnl" sz="2000" dirty="0" smtClean="0"/>
              <a:t>La altura del piso respecto a la cabeza de carril 1150 mm.</a:t>
            </a:r>
          </a:p>
          <a:p>
            <a:r>
              <a:rPr lang="es-ES_tradnl" sz="2000" dirty="0" smtClean="0"/>
              <a:t>Cada caja tendrá 4 puertas laterales, del tipo deslizantes encajables, siendo la distancia entre todas las del tren, para cualquier composición  de 4197 mm. entre ejes de puerta.</a:t>
            </a:r>
          </a:p>
          <a:p>
            <a:r>
              <a:rPr lang="es-ES_tradnl" sz="2000" dirty="0" smtClean="0"/>
              <a:t>La longitud del tren de cinco coches será del orden de 86 m.</a:t>
            </a:r>
          </a:p>
          <a:p>
            <a:r>
              <a:rPr lang="es-ES_tradnl" sz="2000" dirty="0" smtClean="0"/>
              <a:t>El paso entre coches será mediante pasillo de intercirculacion de máxima amplitud.</a:t>
            </a:r>
          </a:p>
          <a:p>
            <a:r>
              <a:rPr lang="es-ES_tradnl" sz="2000" dirty="0" smtClean="0"/>
              <a:t>La estructura de la caja será lo mas ligera posible combinado con las solicitaciones exigidas. Dispondrá de elementos de absorción de energía en el caso de colisión frontal</a:t>
            </a:r>
          </a:p>
          <a:p>
            <a:r>
              <a:rPr lang="es-ES_tradnl" sz="2000" dirty="0" smtClean="0"/>
              <a:t>La distribución de los asientos </a:t>
            </a:r>
            <a:r>
              <a:rPr lang="es-ES_tradnl" sz="2000" smtClean="0"/>
              <a:t>será preferentemente </a:t>
            </a:r>
            <a:r>
              <a:rPr lang="es-ES_tradnl" sz="2000" dirty="0" smtClean="0"/>
              <a:t>longitudinal, con sujeción a la pared tipo “Cantiléver”.</a:t>
            </a:r>
          </a:p>
          <a:p>
            <a:r>
              <a:rPr lang="es-ES_tradnl" sz="2000" dirty="0" smtClean="0"/>
              <a:t>Se dotara a cada coche de dos equipos independientes de aire acondicionado. </a:t>
            </a:r>
            <a:endParaRPr lang="es-ES_tradnl" sz="2000" dirty="0"/>
          </a:p>
        </p:txBody>
      </p:sp>
      <p:sp>
        <p:nvSpPr>
          <p:cNvPr id="3" name="2 Título"/>
          <p:cNvSpPr>
            <a:spLocks noGrp="1"/>
          </p:cNvSpPr>
          <p:nvPr>
            <p:ph type="title"/>
          </p:nvPr>
        </p:nvSpPr>
        <p:spPr/>
        <p:txBody>
          <a:bodyPr/>
          <a:lstStyle/>
          <a:p>
            <a:r>
              <a:rPr lang="es-ES_tradnl" dirty="0" smtClean="0"/>
              <a:t> Caja</a:t>
            </a:r>
            <a:endParaRPr lang="es-ES_tradnl" dirty="0"/>
          </a:p>
        </p:txBody>
      </p:sp>
      <p:sp>
        <p:nvSpPr>
          <p:cNvPr id="4" name="3 Marcador de número de diapositiva"/>
          <p:cNvSpPr>
            <a:spLocks noGrp="1"/>
          </p:cNvSpPr>
          <p:nvPr>
            <p:ph type="sldNum" sz="quarter" idx="12"/>
          </p:nvPr>
        </p:nvSpPr>
        <p:spPr/>
        <p:txBody>
          <a:bodyPr/>
          <a:lstStyle/>
          <a:p>
            <a:fld id="{54CF3CDB-1E46-4A99-966A-D214493C5396}" type="slidenum">
              <a:rPr lang="es-ES_tradnl" smtClean="0"/>
              <a:pPr/>
              <a:t>2</a:t>
            </a:fld>
            <a:endParaRPr lang="es-ES_tradnl" dirty="0"/>
          </a:p>
        </p:txBody>
      </p:sp>
    </p:spTree>
    <p:extLst>
      <p:ext uri="{BB962C8B-B14F-4D97-AF65-F5344CB8AC3E}">
        <p14:creationId xmlns:p14="http://schemas.microsoft.com/office/powerpoint/2010/main" val="363639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_tradnl" sz="2000" dirty="0" smtClean="0"/>
              <a:t>En los testeros con cabina de conducción se situaran enganches automáticos con objeto de poder acoplar dos trenes mecánicamente, neumáticamente y eléctricamente para el caso de remolcadas.</a:t>
            </a:r>
          </a:p>
          <a:p>
            <a:r>
              <a:rPr lang="es-ES_tradnl" sz="2000" dirty="0" smtClean="0"/>
              <a:t>Entre los coches se situaran enganches semipermanentes</a:t>
            </a:r>
          </a:p>
          <a:p>
            <a:r>
              <a:rPr lang="es-ES_tradnl" sz="2000" dirty="0" smtClean="0"/>
              <a:t>Todos los enganches dispondrán de elementos de absorción de energía de como mínimo 80 Kjoules.</a:t>
            </a:r>
          </a:p>
          <a:p>
            <a:r>
              <a:rPr lang="es-ES_tradnl" sz="2000" dirty="0" smtClean="0"/>
              <a:t>Los enganches serán compatibles con los actuales trenes de Línea 1</a:t>
            </a:r>
            <a:endParaRPr lang="es-ES_tradnl" sz="2000" dirty="0"/>
          </a:p>
        </p:txBody>
      </p:sp>
      <p:sp>
        <p:nvSpPr>
          <p:cNvPr id="3" name="2 Título"/>
          <p:cNvSpPr>
            <a:spLocks noGrp="1"/>
          </p:cNvSpPr>
          <p:nvPr>
            <p:ph type="title"/>
          </p:nvPr>
        </p:nvSpPr>
        <p:spPr/>
        <p:txBody>
          <a:bodyPr/>
          <a:lstStyle/>
          <a:p>
            <a:r>
              <a:rPr lang="es-ES_tradnl" dirty="0" smtClean="0"/>
              <a:t> Enganches</a:t>
            </a:r>
            <a:endParaRPr lang="es-ES_tradnl" dirty="0"/>
          </a:p>
        </p:txBody>
      </p:sp>
      <p:sp>
        <p:nvSpPr>
          <p:cNvPr id="4" name="3 Marcador de número de diapositiva"/>
          <p:cNvSpPr>
            <a:spLocks noGrp="1"/>
          </p:cNvSpPr>
          <p:nvPr>
            <p:ph type="sldNum" sz="quarter" idx="12"/>
          </p:nvPr>
        </p:nvSpPr>
        <p:spPr/>
        <p:txBody>
          <a:bodyPr/>
          <a:lstStyle/>
          <a:p>
            <a:fld id="{54CF3CDB-1E46-4A99-966A-D214493C5396}" type="slidenum">
              <a:rPr lang="es-ES_tradnl" smtClean="0"/>
              <a:pPr/>
              <a:t>3</a:t>
            </a:fld>
            <a:endParaRPr lang="es-ES_tradnl" dirty="0"/>
          </a:p>
        </p:txBody>
      </p:sp>
    </p:spTree>
    <p:extLst>
      <p:ext uri="{BB962C8B-B14F-4D97-AF65-F5344CB8AC3E}">
        <p14:creationId xmlns:p14="http://schemas.microsoft.com/office/powerpoint/2010/main" val="1722309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r>
              <a:rPr lang="es-ES_tradnl" sz="2000" dirty="0" smtClean="0"/>
              <a:t>La sustentación de la caja se hará mediante dos bogíes independientes de las cajas contiguas.</a:t>
            </a:r>
          </a:p>
          <a:p>
            <a:r>
              <a:rPr lang="es-ES_tradnl" sz="2000" dirty="0" smtClean="0"/>
              <a:t>El bastidor de bogíes estará constituido por una estructura de cajón formada por dos largueros unidos en el centro por dos traveseros. Estructura en forma de H.</a:t>
            </a:r>
          </a:p>
          <a:p>
            <a:r>
              <a:rPr lang="es-ES_tradnl" sz="2000" dirty="0" smtClean="0"/>
              <a:t>Las ruedas serán enterizas, incorporando elementos para la absorción de ruido.</a:t>
            </a:r>
          </a:p>
          <a:p>
            <a:r>
              <a:rPr lang="es-ES_tradnl" sz="2000" dirty="0" smtClean="0"/>
              <a:t>La suspensión primaria será mediante dos muelles cónicos de caucho por caja de grasa.</a:t>
            </a:r>
          </a:p>
          <a:p>
            <a:r>
              <a:rPr lang="es-ES_tradnl" sz="2000" dirty="0" smtClean="0"/>
              <a:t>La suspensión secundaria será neumática, manteniéndose la altura de la caja constante  e independiente de la carga.</a:t>
            </a:r>
          </a:p>
          <a:p>
            <a:r>
              <a:rPr lang="es-ES_tradnl" sz="2000" dirty="0" smtClean="0"/>
              <a:t>La unión caja – bogue se realizara mediante una corona de rotación que une la caja con la traviesa bailadora.</a:t>
            </a:r>
          </a:p>
          <a:p>
            <a:r>
              <a:rPr lang="es-ES_tradnl" sz="2000" dirty="0" smtClean="0"/>
              <a:t>En los coches motores los bogíes serán bimotor con los motores  totalmente suspendidos del bastidor.</a:t>
            </a:r>
          </a:p>
          <a:p>
            <a:endParaRPr lang="es-ES_tradnl" sz="2000" dirty="0"/>
          </a:p>
        </p:txBody>
      </p:sp>
      <p:sp>
        <p:nvSpPr>
          <p:cNvPr id="3" name="2 Título"/>
          <p:cNvSpPr>
            <a:spLocks noGrp="1"/>
          </p:cNvSpPr>
          <p:nvPr>
            <p:ph type="title"/>
          </p:nvPr>
        </p:nvSpPr>
        <p:spPr/>
        <p:txBody>
          <a:bodyPr/>
          <a:lstStyle/>
          <a:p>
            <a:r>
              <a:rPr lang="es-ES_tradnl" dirty="0" smtClean="0"/>
              <a:t> Bogíes</a:t>
            </a:r>
            <a:endParaRPr lang="es-ES_tradnl" dirty="0"/>
          </a:p>
        </p:txBody>
      </p:sp>
      <p:sp>
        <p:nvSpPr>
          <p:cNvPr id="4" name="3 Marcador de número de diapositiva"/>
          <p:cNvSpPr>
            <a:spLocks noGrp="1"/>
          </p:cNvSpPr>
          <p:nvPr>
            <p:ph type="sldNum" sz="quarter" idx="12"/>
          </p:nvPr>
        </p:nvSpPr>
        <p:spPr/>
        <p:txBody>
          <a:bodyPr/>
          <a:lstStyle/>
          <a:p>
            <a:fld id="{54CF3CDB-1E46-4A99-966A-D214493C5396}" type="slidenum">
              <a:rPr lang="es-ES_tradnl" smtClean="0"/>
              <a:pPr/>
              <a:t>4</a:t>
            </a:fld>
            <a:endParaRPr lang="es-ES_tradnl" dirty="0"/>
          </a:p>
        </p:txBody>
      </p:sp>
    </p:spTree>
    <p:extLst>
      <p:ext uri="{BB962C8B-B14F-4D97-AF65-F5344CB8AC3E}">
        <p14:creationId xmlns:p14="http://schemas.microsoft.com/office/powerpoint/2010/main" val="3726695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ES_tradnl" sz="2000" dirty="0" smtClean="0"/>
              <a:t>Los trenes estarán dotados de dos pantógrafos por tren.</a:t>
            </a:r>
          </a:p>
          <a:p>
            <a:r>
              <a:rPr lang="es-ES_tradnl" sz="2000" dirty="0" smtClean="0"/>
              <a:t>La cadena de tracción será de corriente alterna, con motores asíncronos, cerrados </a:t>
            </a:r>
            <a:r>
              <a:rPr lang="es-ES_tradnl" sz="2000" dirty="0"/>
              <a:t>y</a:t>
            </a:r>
            <a:r>
              <a:rPr lang="es-ES_tradnl" sz="2000" dirty="0" smtClean="0"/>
              <a:t>  un inversor por coche motor tipo VVVF mediante IGBT´s.</a:t>
            </a:r>
          </a:p>
          <a:p>
            <a:r>
              <a:rPr lang="es-ES_tradnl" sz="2000" dirty="0" smtClean="0"/>
              <a:t>Durante el frenado de servicio, la recuperación de energía hacia la línea será prioritaria frente a cualquier otro tipo de freno instalándose asimismo un chopper y resistencias de freno para el caso que la línea no pueda absorber toda la energía generada.</a:t>
            </a:r>
          </a:p>
          <a:p>
            <a:r>
              <a:rPr lang="es-ES_tradnl" sz="2000" dirty="0" smtClean="0"/>
              <a:t>La energía eléctrica  necesaria para los diversos  circuitos de baja tensión del tren la proporcionaran dos convertidores estáticos totalmente estancos.</a:t>
            </a:r>
          </a:p>
          <a:p>
            <a:r>
              <a:rPr lang="es-ES_tradnl" sz="2000" dirty="0" smtClean="0"/>
              <a:t>Cada pareja de coches motores M-N formara una unidad de tracción independiente de forma que no haya paso de A.T. entre las dos unidades de tren.</a:t>
            </a:r>
          </a:p>
          <a:p>
            <a:r>
              <a:rPr lang="es-ES_tradnl" sz="2000" dirty="0" smtClean="0"/>
              <a:t>El tren incorporara un sistema informático, redundante que centralice las funciones de mando, monitorización y control del tren.</a:t>
            </a:r>
          </a:p>
          <a:p>
            <a:r>
              <a:rPr lang="es-ES_tradnl" sz="2000" dirty="0" smtClean="0"/>
              <a:t>El puesto de conducción y los mandos del tren serán lo mas similar posible a los actuales de Línea 1.</a:t>
            </a:r>
            <a:endParaRPr lang="es-ES_tradnl" sz="2000" dirty="0"/>
          </a:p>
          <a:p>
            <a:endParaRPr lang="es-ES_tradnl" sz="2000" dirty="0" smtClean="0"/>
          </a:p>
          <a:p>
            <a:endParaRPr lang="es-ES_tradnl" sz="2000" dirty="0"/>
          </a:p>
        </p:txBody>
      </p:sp>
      <p:sp>
        <p:nvSpPr>
          <p:cNvPr id="3" name="2 Título"/>
          <p:cNvSpPr>
            <a:spLocks noGrp="1"/>
          </p:cNvSpPr>
          <p:nvPr>
            <p:ph type="title"/>
          </p:nvPr>
        </p:nvSpPr>
        <p:spPr/>
        <p:txBody>
          <a:bodyPr/>
          <a:lstStyle/>
          <a:p>
            <a:r>
              <a:rPr lang="es-ES_tradnl" dirty="0" smtClean="0"/>
              <a:t> Equipo Eléctrico</a:t>
            </a:r>
            <a:endParaRPr lang="es-ES_tradnl" dirty="0"/>
          </a:p>
        </p:txBody>
      </p:sp>
      <p:sp>
        <p:nvSpPr>
          <p:cNvPr id="4" name="3 Marcador de número de diapositiva"/>
          <p:cNvSpPr>
            <a:spLocks noGrp="1"/>
          </p:cNvSpPr>
          <p:nvPr>
            <p:ph type="sldNum" sz="quarter" idx="12"/>
          </p:nvPr>
        </p:nvSpPr>
        <p:spPr/>
        <p:txBody>
          <a:bodyPr/>
          <a:lstStyle/>
          <a:p>
            <a:fld id="{54CF3CDB-1E46-4A99-966A-D214493C5396}" type="slidenum">
              <a:rPr lang="es-ES_tradnl" smtClean="0"/>
              <a:pPr/>
              <a:t>5</a:t>
            </a:fld>
            <a:endParaRPr lang="es-ES_tradnl" dirty="0"/>
          </a:p>
        </p:txBody>
      </p:sp>
    </p:spTree>
    <p:extLst>
      <p:ext uri="{BB962C8B-B14F-4D97-AF65-F5344CB8AC3E}">
        <p14:creationId xmlns:p14="http://schemas.microsoft.com/office/powerpoint/2010/main" val="4110736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e contingut 1"/>
          <p:cNvSpPr>
            <a:spLocks noGrp="1"/>
          </p:cNvSpPr>
          <p:nvPr>
            <p:ph idx="1"/>
          </p:nvPr>
        </p:nvSpPr>
        <p:spPr/>
        <p:txBody>
          <a:bodyPr>
            <a:normAutofit/>
          </a:bodyPr>
          <a:lstStyle/>
          <a:p>
            <a:r>
              <a:rPr lang="ca-ES" sz="2000" dirty="0" smtClean="0"/>
              <a:t>El tren despondrà de los siguientes equipos complementarios:</a:t>
            </a:r>
          </a:p>
          <a:p>
            <a:r>
              <a:rPr lang="ca-ES" sz="2000" dirty="0" smtClean="0"/>
              <a:t>ATP – ATO tipo CBTC</a:t>
            </a:r>
          </a:p>
          <a:p>
            <a:r>
              <a:rPr lang="ca-ES" sz="2000" dirty="0" smtClean="0"/>
              <a:t>Deteccion de incendios .</a:t>
            </a:r>
          </a:p>
          <a:p>
            <a:r>
              <a:rPr lang="ca-ES" sz="2000" dirty="0" smtClean="0"/>
              <a:t>Registro de datos del tren (caja negra).</a:t>
            </a:r>
          </a:p>
          <a:p>
            <a:r>
              <a:rPr lang="ca-ES" sz="2000" dirty="0" smtClean="0"/>
              <a:t>Radiotelefonia digital.</a:t>
            </a:r>
          </a:p>
          <a:p>
            <a:r>
              <a:rPr lang="ca-ES" sz="2000" dirty="0" smtClean="0"/>
              <a:t>Informacion al viajero (videodifusion)</a:t>
            </a:r>
          </a:p>
          <a:p>
            <a:r>
              <a:rPr lang="ca-ES" sz="2000" dirty="0" smtClean="0"/>
              <a:t>Videovigilancia (CCTV)</a:t>
            </a:r>
          </a:p>
          <a:p>
            <a:r>
              <a:rPr lang="ca-ES" sz="2000" dirty="0" smtClean="0"/>
              <a:t>Megafonia</a:t>
            </a:r>
          </a:p>
          <a:p>
            <a:r>
              <a:rPr lang="es-ES_tradnl" sz="2000" dirty="0" smtClean="0"/>
              <a:t>Aire acondicionado</a:t>
            </a:r>
            <a:endParaRPr lang="ca-ES" sz="2000" dirty="0" smtClean="0"/>
          </a:p>
          <a:p>
            <a:endParaRPr lang="ca-ES" sz="2000" dirty="0"/>
          </a:p>
        </p:txBody>
      </p:sp>
      <p:sp>
        <p:nvSpPr>
          <p:cNvPr id="3" name="Títol 2"/>
          <p:cNvSpPr>
            <a:spLocks noGrp="1"/>
          </p:cNvSpPr>
          <p:nvPr>
            <p:ph type="title"/>
          </p:nvPr>
        </p:nvSpPr>
        <p:spPr/>
        <p:txBody>
          <a:bodyPr/>
          <a:lstStyle/>
          <a:p>
            <a:r>
              <a:rPr lang="ca-ES" dirty="0" smtClean="0"/>
              <a:t>Equipos auxiliares</a:t>
            </a:r>
            <a:endParaRPr lang="ca-ES" dirty="0"/>
          </a:p>
        </p:txBody>
      </p:sp>
      <p:sp>
        <p:nvSpPr>
          <p:cNvPr id="4" name="Contenidor de número de diapositiva 3"/>
          <p:cNvSpPr>
            <a:spLocks noGrp="1"/>
          </p:cNvSpPr>
          <p:nvPr>
            <p:ph type="sldNum" sz="quarter" idx="12"/>
          </p:nvPr>
        </p:nvSpPr>
        <p:spPr/>
        <p:txBody>
          <a:bodyPr/>
          <a:lstStyle/>
          <a:p>
            <a:fld id="{54CF3CDB-1E46-4A99-966A-D214493C5396}" type="slidenum">
              <a:rPr lang="es-ES_tradnl" smtClean="0"/>
              <a:pPr/>
              <a:t>6</a:t>
            </a:fld>
            <a:endParaRPr lang="es-ES_tradnl" dirty="0"/>
          </a:p>
        </p:txBody>
      </p:sp>
    </p:spTree>
    <p:extLst>
      <p:ext uri="{BB962C8B-B14F-4D97-AF65-F5344CB8AC3E}">
        <p14:creationId xmlns:p14="http://schemas.microsoft.com/office/powerpoint/2010/main" val="4069642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_tradnl" sz="2000" dirty="0" smtClean="0"/>
              <a:t>Los trenes estarán equipados con dos equipos neumáticos, interconectados a través  de una tubería a lo largo de todo el tren, siendo la presión de trabajo entre 8,5Kg/cm2 y 10 Kg/cm2.</a:t>
            </a:r>
          </a:p>
          <a:p>
            <a:r>
              <a:rPr lang="es-ES_tradnl" sz="2000" dirty="0" smtClean="0"/>
              <a:t>Los compresores se situaran en los coches extremos.</a:t>
            </a:r>
          </a:p>
          <a:p>
            <a:r>
              <a:rPr lang="es-ES_tradnl" sz="2000" dirty="0" smtClean="0"/>
              <a:t>El equipo neumático realizara las siguientes funciones: control del sistema de freno neumático y antibloqueo, control de la suspensión secundaria, elevación del pantógrafo, desacople del enganche automático, silbato.</a:t>
            </a:r>
          </a:p>
          <a:p>
            <a:r>
              <a:rPr lang="es-ES_tradnl" sz="2000" dirty="0" smtClean="0"/>
              <a:t>Todos aquellos elementos que sea posible se montara en un panel neumático.</a:t>
            </a:r>
          </a:p>
          <a:p>
            <a:r>
              <a:rPr lang="es-ES_tradnl" sz="2000" dirty="0" smtClean="0"/>
              <a:t>Cada equipo estará dotado de un sistema de secado del aire de doble columna.</a:t>
            </a:r>
            <a:endParaRPr lang="es-ES_tradnl" sz="2000" dirty="0"/>
          </a:p>
        </p:txBody>
      </p:sp>
      <p:sp>
        <p:nvSpPr>
          <p:cNvPr id="3" name="2 Título"/>
          <p:cNvSpPr>
            <a:spLocks noGrp="1"/>
          </p:cNvSpPr>
          <p:nvPr>
            <p:ph type="title"/>
          </p:nvPr>
        </p:nvSpPr>
        <p:spPr/>
        <p:txBody>
          <a:bodyPr/>
          <a:lstStyle/>
          <a:p>
            <a:r>
              <a:rPr lang="es-ES_tradnl" dirty="0" smtClean="0"/>
              <a:t> Equipo Neumático</a:t>
            </a:r>
            <a:endParaRPr lang="es-ES_tradnl" dirty="0"/>
          </a:p>
        </p:txBody>
      </p:sp>
      <p:sp>
        <p:nvSpPr>
          <p:cNvPr id="4" name="3 Marcador de número de diapositiva"/>
          <p:cNvSpPr>
            <a:spLocks noGrp="1"/>
          </p:cNvSpPr>
          <p:nvPr>
            <p:ph type="sldNum" sz="quarter" idx="12"/>
          </p:nvPr>
        </p:nvSpPr>
        <p:spPr/>
        <p:txBody>
          <a:bodyPr/>
          <a:lstStyle/>
          <a:p>
            <a:fld id="{54CF3CDB-1E46-4A99-966A-D214493C5396}" type="slidenum">
              <a:rPr lang="es-ES_tradnl" smtClean="0"/>
              <a:pPr/>
              <a:t>7</a:t>
            </a:fld>
            <a:endParaRPr lang="es-ES_tradnl" dirty="0"/>
          </a:p>
        </p:txBody>
      </p:sp>
    </p:spTree>
    <p:extLst>
      <p:ext uri="{BB962C8B-B14F-4D97-AF65-F5344CB8AC3E}">
        <p14:creationId xmlns:p14="http://schemas.microsoft.com/office/powerpoint/2010/main" val="2205498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980728"/>
            <a:ext cx="8229600" cy="4525963"/>
          </a:xfrm>
        </p:spPr>
        <p:txBody>
          <a:bodyPr>
            <a:normAutofit fontScale="92500" lnSpcReduction="10000"/>
          </a:bodyPr>
          <a:lstStyle/>
          <a:p>
            <a:endParaRPr lang="es-ES_tradnl" sz="1600" dirty="0" smtClean="0"/>
          </a:p>
          <a:p>
            <a:pPr lvl="0"/>
            <a:r>
              <a:rPr lang="es-ES_tradnl" sz="1600" b="1" u="sng" dirty="0" smtClean="0"/>
              <a:t>RECEPCIÓN </a:t>
            </a:r>
            <a:r>
              <a:rPr lang="es-ES_tradnl" sz="1600" b="1" u="sng" dirty="0"/>
              <a:t>PROVISIONAL</a:t>
            </a:r>
            <a:endParaRPr lang="ca-ES" sz="1600" b="1" u="sng" dirty="0"/>
          </a:p>
          <a:p>
            <a:r>
              <a:rPr lang="es-ES_tradnl" sz="1600" dirty="0" smtClean="0"/>
              <a:t>La </a:t>
            </a:r>
            <a:r>
              <a:rPr lang="es-ES_tradnl" sz="1600" dirty="0"/>
              <a:t>Recepción Provisional tendrá efecto una vez:</a:t>
            </a:r>
            <a:endParaRPr lang="ca-ES" sz="1600" dirty="0"/>
          </a:p>
          <a:p>
            <a:r>
              <a:rPr lang="es-ES_tradnl" sz="1600" dirty="0"/>
              <a:t> </a:t>
            </a:r>
            <a:r>
              <a:rPr lang="es-ES_tradnl" sz="1600" dirty="0" smtClean="0"/>
              <a:t>Efectuado </a:t>
            </a:r>
            <a:r>
              <a:rPr lang="es-ES_tradnl" sz="1600" dirty="0"/>
              <a:t>el Suministro de los Trenes.</a:t>
            </a:r>
            <a:endParaRPr lang="ca-ES" sz="1600" dirty="0"/>
          </a:p>
          <a:p>
            <a:pPr lvl="0"/>
            <a:r>
              <a:rPr lang="es-ES_tradnl" sz="1600" dirty="0"/>
              <a:t>Superadas todas las aceptaciones establecidas.</a:t>
            </a:r>
            <a:endParaRPr lang="ca-ES" sz="1600" dirty="0"/>
          </a:p>
          <a:p>
            <a:pPr lvl="0"/>
            <a:r>
              <a:rPr lang="es-ES_tradnl" sz="1600" dirty="0"/>
              <a:t>Entregada toda la documentación.</a:t>
            </a:r>
            <a:endParaRPr lang="ca-ES" sz="1600" dirty="0"/>
          </a:p>
          <a:p>
            <a:pPr lvl="0"/>
            <a:r>
              <a:rPr lang="es-ES_tradnl" sz="1600" dirty="0"/>
              <a:t>Realizada toda la formación.</a:t>
            </a:r>
            <a:endParaRPr lang="ca-ES" sz="1600" dirty="0"/>
          </a:p>
          <a:p>
            <a:pPr lvl="0"/>
            <a:r>
              <a:rPr lang="es-ES_tradnl" sz="1600" dirty="0"/>
              <a:t>Una vez firmada el Acta de Entrega y los Trenes hayan prestado servicio comercial en la línea durante treinta (30) días seguidos sin averías, entendiéndose como tales las definidas como “Fallo” en el capítulo 11 (Fiabilidad), apartado 11.1.2, del Pliego de Condiciones Técnicas. </a:t>
            </a:r>
            <a:endParaRPr lang="ca-ES" sz="1600" dirty="0"/>
          </a:p>
          <a:p>
            <a:r>
              <a:rPr lang="es-ES_tradnl" sz="1600" dirty="0"/>
              <a:t> </a:t>
            </a:r>
            <a:r>
              <a:rPr lang="es-ES_tradnl" sz="1600" dirty="0" smtClean="0"/>
              <a:t>Durante </a:t>
            </a:r>
            <a:r>
              <a:rPr lang="es-ES_tradnl" sz="1600" dirty="0"/>
              <a:t>este período, el adjudicatario efectuará un seguimiento “in situ” del correcto funcionamiento de los Trenes y de las posibles incidencias, elaborando diariamente el correspondiente informe. El período de pruebas de 30 días empezará de nuevo cada vez que se produzca una avería o error (conforme a la definición de “Fallo” antes mencionada) en los Trenes. </a:t>
            </a:r>
            <a:endParaRPr lang="ca-ES" sz="1600" dirty="0"/>
          </a:p>
          <a:p>
            <a:r>
              <a:rPr lang="es-ES_tradnl" sz="1600" dirty="0"/>
              <a:t> </a:t>
            </a:r>
            <a:r>
              <a:rPr lang="es-ES_tradnl" sz="1600" dirty="0" smtClean="0"/>
              <a:t>En </a:t>
            </a:r>
            <a:r>
              <a:rPr lang="es-ES_tradnl" sz="1600" dirty="0"/>
              <a:t>el caso de producirse reiterados rechazos de los Trenes sometidos a Recepción Provisional, el contratante podrá paralizar las posteriores Autorizaciones de Entrega y las Actas de Entrega de Trenes hasta que las anteriores incidencias queden definitivamente </a:t>
            </a:r>
            <a:r>
              <a:rPr lang="es-ES_tradnl" sz="1600" dirty="0" smtClean="0"/>
              <a:t>solucionadas.</a:t>
            </a:r>
            <a:endParaRPr lang="ca-ES" sz="1600" dirty="0"/>
          </a:p>
          <a:p>
            <a:r>
              <a:rPr lang="es-ES_tradnl" sz="1600" dirty="0"/>
              <a:t> </a:t>
            </a:r>
            <a:r>
              <a:rPr lang="es-ES_tradnl" sz="1600" dirty="0" smtClean="0"/>
              <a:t>La </a:t>
            </a:r>
            <a:r>
              <a:rPr lang="es-ES_tradnl" sz="1600" dirty="0"/>
              <a:t>Recepción Provisional quedará recogida en un acta que suscribirá un representante del adjudicatario y otro del contratante  debidamente facultados.</a:t>
            </a:r>
            <a:endParaRPr lang="ca-ES" sz="1600" dirty="0"/>
          </a:p>
          <a:p>
            <a:endParaRPr lang="ca-ES" sz="1600" dirty="0"/>
          </a:p>
        </p:txBody>
      </p:sp>
      <p:sp>
        <p:nvSpPr>
          <p:cNvPr id="3" name="2 Título"/>
          <p:cNvSpPr>
            <a:spLocks noGrp="1"/>
          </p:cNvSpPr>
          <p:nvPr>
            <p:ph type="title"/>
          </p:nvPr>
        </p:nvSpPr>
        <p:spPr/>
        <p:txBody>
          <a:bodyPr/>
          <a:lstStyle/>
          <a:p>
            <a:r>
              <a:rPr lang="es-ES_tradnl" dirty="0" smtClean="0"/>
              <a:t>7. RECEPCION PROVISIONAL</a:t>
            </a:r>
            <a:endParaRPr lang="es-ES_tradnl" dirty="0"/>
          </a:p>
        </p:txBody>
      </p:sp>
      <p:sp>
        <p:nvSpPr>
          <p:cNvPr id="4" name="3 Marcador de número de diapositiva"/>
          <p:cNvSpPr>
            <a:spLocks noGrp="1"/>
          </p:cNvSpPr>
          <p:nvPr>
            <p:ph type="sldNum" sz="quarter" idx="12"/>
          </p:nvPr>
        </p:nvSpPr>
        <p:spPr/>
        <p:txBody>
          <a:bodyPr/>
          <a:lstStyle/>
          <a:p>
            <a:fld id="{54CF3CDB-1E46-4A99-966A-D214493C5396}" type="slidenum">
              <a:rPr lang="es-ES_tradnl" smtClean="0"/>
              <a:pPr/>
              <a:t>8</a:t>
            </a:fld>
            <a:endParaRPr lang="es-ES_tradnl" dirty="0"/>
          </a:p>
        </p:txBody>
      </p:sp>
    </p:spTree>
    <p:extLst>
      <p:ext uri="{BB962C8B-B14F-4D97-AF65-F5344CB8AC3E}">
        <p14:creationId xmlns:p14="http://schemas.microsoft.com/office/powerpoint/2010/main" val="3943933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TotalTime>
  <Words>920</Words>
  <Application>Microsoft Office PowerPoint</Application>
  <PresentationFormat>Presentación en pantalla (4:3)</PresentationFormat>
  <Paragraphs>95</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 Reunión previa y de homologación </vt:lpstr>
      <vt:lpstr> Introducción</vt:lpstr>
      <vt:lpstr> Caja</vt:lpstr>
      <vt:lpstr> Enganches</vt:lpstr>
      <vt:lpstr> Bogíes</vt:lpstr>
      <vt:lpstr> Equipo Eléctrico</vt:lpstr>
      <vt:lpstr>Equipos auxiliares</vt:lpstr>
      <vt:lpstr> Equipo Neumático</vt:lpstr>
      <vt:lpstr>7. RECEPCION PROVISIONAL</vt:lpstr>
      <vt:lpstr> GARANTIA Y RECEPCION DEFNITIVA</vt:lpstr>
    </vt:vector>
  </TitlesOfParts>
  <Company>TMB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Morera Toledo, M Carmen</dc:creator>
  <cp:lastModifiedBy>Ciro Limone</cp:lastModifiedBy>
  <cp:revision>44</cp:revision>
  <cp:lastPrinted>2014-09-23T10:59:31Z</cp:lastPrinted>
  <dcterms:created xsi:type="dcterms:W3CDTF">2014-09-23T10:42:46Z</dcterms:created>
  <dcterms:modified xsi:type="dcterms:W3CDTF">2014-10-03T14:52:36Z</dcterms:modified>
</cp:coreProperties>
</file>