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6"/>
  </p:notesMasterIdLst>
  <p:handoutMasterIdLst>
    <p:handoutMasterId r:id="rId97"/>
  </p:handoutMasterIdLst>
  <p:sldIdLst>
    <p:sldId id="292" r:id="rId2"/>
    <p:sldId id="294" r:id="rId3"/>
    <p:sldId id="309" r:id="rId4"/>
    <p:sldId id="296" r:id="rId5"/>
    <p:sldId id="427" r:id="rId6"/>
    <p:sldId id="428" r:id="rId7"/>
    <p:sldId id="429" r:id="rId8"/>
    <p:sldId id="430" r:id="rId9"/>
    <p:sldId id="431" r:id="rId10"/>
    <p:sldId id="434" r:id="rId11"/>
    <p:sldId id="435" r:id="rId12"/>
    <p:sldId id="354" r:id="rId13"/>
    <p:sldId id="360" r:id="rId14"/>
    <p:sldId id="361" r:id="rId15"/>
    <p:sldId id="362" r:id="rId16"/>
    <p:sldId id="363" r:id="rId17"/>
    <p:sldId id="364" r:id="rId18"/>
    <p:sldId id="365" r:id="rId19"/>
    <p:sldId id="366" r:id="rId20"/>
    <p:sldId id="367" r:id="rId21"/>
    <p:sldId id="368" r:id="rId22"/>
    <p:sldId id="369" r:id="rId23"/>
    <p:sldId id="370" r:id="rId24"/>
    <p:sldId id="371" r:id="rId25"/>
    <p:sldId id="436" r:id="rId26"/>
    <p:sldId id="372" r:id="rId27"/>
    <p:sldId id="373" r:id="rId28"/>
    <p:sldId id="355" r:id="rId29"/>
    <p:sldId id="324" r:id="rId30"/>
    <p:sldId id="325" r:id="rId31"/>
    <p:sldId id="326" r:id="rId32"/>
    <p:sldId id="329" r:id="rId33"/>
    <p:sldId id="330" r:id="rId34"/>
    <p:sldId id="332" r:id="rId35"/>
    <p:sldId id="359" r:id="rId36"/>
    <p:sldId id="356" r:id="rId37"/>
    <p:sldId id="333" r:id="rId38"/>
    <p:sldId id="334" r:id="rId39"/>
    <p:sldId id="336" r:id="rId40"/>
    <p:sldId id="337" r:id="rId41"/>
    <p:sldId id="343" r:id="rId42"/>
    <p:sldId id="344" r:id="rId43"/>
    <p:sldId id="345" r:id="rId44"/>
    <p:sldId id="346" r:id="rId45"/>
    <p:sldId id="374" r:id="rId46"/>
    <p:sldId id="375" r:id="rId47"/>
    <p:sldId id="377" r:id="rId48"/>
    <p:sldId id="378" r:id="rId49"/>
    <p:sldId id="379" r:id="rId50"/>
    <p:sldId id="384" r:id="rId51"/>
    <p:sldId id="385" r:id="rId52"/>
    <p:sldId id="386" r:id="rId53"/>
    <p:sldId id="357" r:id="rId54"/>
    <p:sldId id="347" r:id="rId55"/>
    <p:sldId id="387" r:id="rId56"/>
    <p:sldId id="388" r:id="rId57"/>
    <p:sldId id="389" r:id="rId58"/>
    <p:sldId id="390" r:id="rId59"/>
    <p:sldId id="391" r:id="rId60"/>
    <p:sldId id="392" r:id="rId61"/>
    <p:sldId id="393" r:id="rId62"/>
    <p:sldId id="394" r:id="rId63"/>
    <p:sldId id="395" r:id="rId64"/>
    <p:sldId id="396" r:id="rId65"/>
    <p:sldId id="398" r:id="rId66"/>
    <p:sldId id="399" r:id="rId67"/>
    <p:sldId id="400" r:id="rId68"/>
    <p:sldId id="401" r:id="rId69"/>
    <p:sldId id="402" r:id="rId70"/>
    <p:sldId id="403" r:id="rId71"/>
    <p:sldId id="404" r:id="rId72"/>
    <p:sldId id="405" r:id="rId73"/>
    <p:sldId id="406" r:id="rId74"/>
    <p:sldId id="407" r:id="rId75"/>
    <p:sldId id="408" r:id="rId76"/>
    <p:sldId id="409" r:id="rId77"/>
    <p:sldId id="410" r:id="rId78"/>
    <p:sldId id="411" r:id="rId79"/>
    <p:sldId id="412" r:id="rId80"/>
    <p:sldId id="413" r:id="rId81"/>
    <p:sldId id="414" r:id="rId82"/>
    <p:sldId id="415" r:id="rId83"/>
    <p:sldId id="416" r:id="rId84"/>
    <p:sldId id="417" r:id="rId85"/>
    <p:sldId id="418" r:id="rId86"/>
    <p:sldId id="419" r:id="rId87"/>
    <p:sldId id="420" r:id="rId88"/>
    <p:sldId id="421" r:id="rId89"/>
    <p:sldId id="422" r:id="rId90"/>
    <p:sldId id="423" r:id="rId91"/>
    <p:sldId id="424" r:id="rId92"/>
    <p:sldId id="425" r:id="rId93"/>
    <p:sldId id="426" r:id="rId94"/>
    <p:sldId id="308" r:id="rId95"/>
  </p:sldIdLst>
  <p:sldSz cx="9144000" cy="6858000" type="screen4x3"/>
  <p:notesSz cx="9875838" cy="679926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is Geronimo Perez" initials="LGP" lastIdx="1" clrIdx="0"/>
  <p:cmAuthor id="1" name="Renate Aiquel" initials="R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FF99"/>
    <a:srgbClr val="FFFFCC"/>
    <a:srgbClr val="33CCCC"/>
    <a:srgbClr val="00CC66"/>
    <a:srgbClr val="FF33CC"/>
    <a:srgbClr val="00FF99"/>
    <a:srgbClr val="00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2" autoAdjust="0"/>
    <p:restoredTop sz="84589" autoAdjust="0"/>
  </p:normalViewPr>
  <p:slideViewPr>
    <p:cSldViewPr>
      <p:cViewPr varScale="1">
        <p:scale>
          <a:sx n="123" d="100"/>
          <a:sy n="123" d="100"/>
        </p:scale>
        <p:origin x="-152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1"/>
            <a:ext cx="4279606" cy="339909"/>
          </a:xfrm>
          <a:prstGeom prst="rect">
            <a:avLst/>
          </a:prstGeom>
        </p:spPr>
        <p:txBody>
          <a:bodyPr vert="horz" lIns="91440" tIns="45720" rIns="91440" bIns="45720" rtlCol="0"/>
          <a:lstStyle>
            <a:lvl1pPr algn="l">
              <a:defRPr sz="1200"/>
            </a:lvl1pPr>
          </a:lstStyle>
          <a:p>
            <a:endParaRPr lang="es-PA"/>
          </a:p>
        </p:txBody>
      </p:sp>
      <p:sp>
        <p:nvSpPr>
          <p:cNvPr id="3" name="2 Marcador de fecha"/>
          <p:cNvSpPr>
            <a:spLocks noGrp="1"/>
          </p:cNvSpPr>
          <p:nvPr>
            <p:ph type="dt" sz="quarter" idx="1"/>
          </p:nvPr>
        </p:nvSpPr>
        <p:spPr>
          <a:xfrm>
            <a:off x="5593927" y="1"/>
            <a:ext cx="4279606" cy="339909"/>
          </a:xfrm>
          <a:prstGeom prst="rect">
            <a:avLst/>
          </a:prstGeom>
        </p:spPr>
        <p:txBody>
          <a:bodyPr vert="horz" lIns="91440" tIns="45720" rIns="91440" bIns="45720" rtlCol="0"/>
          <a:lstStyle>
            <a:lvl1pPr algn="r">
              <a:defRPr sz="1200"/>
            </a:lvl1pPr>
          </a:lstStyle>
          <a:p>
            <a:fld id="{8FE214AD-B2DC-4989-841B-9BB3F76B4F36}" type="datetimeFigureOut">
              <a:rPr lang="es-PA" smtClean="0"/>
              <a:t>10/03/2014</a:t>
            </a:fld>
            <a:endParaRPr lang="es-PA"/>
          </a:p>
        </p:txBody>
      </p:sp>
      <p:sp>
        <p:nvSpPr>
          <p:cNvPr id="4" name="3 Marcador de pie de página"/>
          <p:cNvSpPr>
            <a:spLocks noGrp="1"/>
          </p:cNvSpPr>
          <p:nvPr>
            <p:ph type="ftr" sz="quarter" idx="2"/>
          </p:nvPr>
        </p:nvSpPr>
        <p:spPr>
          <a:xfrm>
            <a:off x="2" y="6458262"/>
            <a:ext cx="4279606" cy="339908"/>
          </a:xfrm>
          <a:prstGeom prst="rect">
            <a:avLst/>
          </a:prstGeom>
        </p:spPr>
        <p:txBody>
          <a:bodyPr vert="horz" lIns="91440" tIns="45720" rIns="91440" bIns="45720" rtlCol="0" anchor="b"/>
          <a:lstStyle>
            <a:lvl1pPr algn="l">
              <a:defRPr sz="1200"/>
            </a:lvl1pPr>
          </a:lstStyle>
          <a:p>
            <a:endParaRPr lang="es-PA"/>
          </a:p>
        </p:txBody>
      </p:sp>
      <p:sp>
        <p:nvSpPr>
          <p:cNvPr id="5" name="4 Marcador de número de diapositiva"/>
          <p:cNvSpPr>
            <a:spLocks noGrp="1"/>
          </p:cNvSpPr>
          <p:nvPr>
            <p:ph type="sldNum" sz="quarter" idx="3"/>
          </p:nvPr>
        </p:nvSpPr>
        <p:spPr>
          <a:xfrm>
            <a:off x="5593927" y="6458262"/>
            <a:ext cx="4279606" cy="339908"/>
          </a:xfrm>
          <a:prstGeom prst="rect">
            <a:avLst/>
          </a:prstGeom>
        </p:spPr>
        <p:txBody>
          <a:bodyPr vert="horz" lIns="91440" tIns="45720" rIns="91440" bIns="45720" rtlCol="0" anchor="b"/>
          <a:lstStyle>
            <a:lvl1pPr algn="r">
              <a:defRPr sz="1200"/>
            </a:lvl1pPr>
          </a:lstStyle>
          <a:p>
            <a:fld id="{99BDB051-2A1A-44ED-8F39-959DCC7B9C8B}" type="slidenum">
              <a:rPr lang="es-PA" smtClean="0"/>
              <a:t>‹Nº›</a:t>
            </a:fld>
            <a:endParaRPr lang="es-PA"/>
          </a:p>
        </p:txBody>
      </p:sp>
    </p:spTree>
    <p:extLst>
      <p:ext uri="{BB962C8B-B14F-4D97-AF65-F5344CB8AC3E}">
        <p14:creationId xmlns:p14="http://schemas.microsoft.com/office/powerpoint/2010/main" val="489100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1"/>
            <a:ext cx="4279529" cy="340196"/>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5594025" y="1"/>
            <a:ext cx="4279529" cy="340196"/>
          </a:xfrm>
          <a:prstGeom prst="rect">
            <a:avLst/>
          </a:prstGeom>
        </p:spPr>
        <p:txBody>
          <a:bodyPr vert="horz" lIns="91440" tIns="45720" rIns="91440" bIns="45720" rtlCol="0"/>
          <a:lstStyle>
            <a:lvl1pPr algn="r">
              <a:defRPr sz="1200"/>
            </a:lvl1pPr>
          </a:lstStyle>
          <a:p>
            <a:fld id="{3DA2A14E-AC02-45E5-B77F-B477FA0F8C9F}" type="datetimeFigureOut">
              <a:rPr lang="es-ES" smtClean="0"/>
              <a:t>03/10/2014</a:t>
            </a:fld>
            <a:endParaRPr lang="es-ES"/>
          </a:p>
        </p:txBody>
      </p:sp>
      <p:sp>
        <p:nvSpPr>
          <p:cNvPr id="4" name="3 Marcador de imagen de diapositiva"/>
          <p:cNvSpPr>
            <a:spLocks noGrp="1" noRot="1" noChangeAspect="1"/>
          </p:cNvSpPr>
          <p:nvPr>
            <p:ph type="sldImg" idx="2"/>
          </p:nvPr>
        </p:nvSpPr>
        <p:spPr>
          <a:xfrm>
            <a:off x="3238500" y="509588"/>
            <a:ext cx="3398838" cy="2549525"/>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987585" y="3230115"/>
            <a:ext cx="7900670" cy="3059436"/>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2" y="6457907"/>
            <a:ext cx="4279529" cy="340196"/>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5594025" y="6457907"/>
            <a:ext cx="4279529" cy="340196"/>
          </a:xfrm>
          <a:prstGeom prst="rect">
            <a:avLst/>
          </a:prstGeom>
        </p:spPr>
        <p:txBody>
          <a:bodyPr vert="horz" lIns="91440" tIns="45720" rIns="91440" bIns="45720" rtlCol="0" anchor="b"/>
          <a:lstStyle>
            <a:lvl1pPr algn="r">
              <a:defRPr sz="1200"/>
            </a:lvl1pPr>
          </a:lstStyle>
          <a:p>
            <a:fld id="{1743880E-113A-439C-8088-8EB88C7BC934}" type="slidenum">
              <a:rPr lang="es-ES" smtClean="0"/>
              <a:t>‹Nº›</a:t>
            </a:fld>
            <a:endParaRPr lang="es-ES"/>
          </a:p>
        </p:txBody>
      </p:sp>
    </p:spTree>
    <p:extLst>
      <p:ext uri="{BB962C8B-B14F-4D97-AF65-F5344CB8AC3E}">
        <p14:creationId xmlns:p14="http://schemas.microsoft.com/office/powerpoint/2010/main" val="174609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smtClean="0"/>
              <a:t>Haga clic para modificar el estilo de subtítulo del patrón</a:t>
            </a:r>
            <a:endParaRPr lang="es-ES" dirty="0"/>
          </a:p>
        </p:txBody>
      </p:sp>
      <p:sp>
        <p:nvSpPr>
          <p:cNvPr id="4" name="3 Marcador de fecha"/>
          <p:cNvSpPr>
            <a:spLocks noGrp="1"/>
          </p:cNvSpPr>
          <p:nvPr>
            <p:ph type="dt" sz="half" idx="10"/>
          </p:nvPr>
        </p:nvSpPr>
        <p:spPr/>
        <p:txBody>
          <a:bodyPr/>
          <a:lstStyle/>
          <a:p>
            <a:fld id="{3B098D60-E3A2-4FB3-839B-3EFC75643F11}" type="datetimeFigureOut">
              <a:rPr lang="es-ES" smtClean="0"/>
              <a:pPr/>
              <a:t>03/10/2014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97B30FA8-CFAC-43FF-BA6B-0CA44571A447}" type="slidenum">
              <a:rPr lang="es-ES" smtClean="0"/>
              <a:pPr/>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B098D60-E3A2-4FB3-839B-3EFC75643F11}" type="datetimeFigureOut">
              <a:rPr lang="es-ES" smtClean="0"/>
              <a:pPr/>
              <a:t>03/10/2014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97B30FA8-CFAC-43FF-BA6B-0CA44571A447}" type="slidenum">
              <a:rPr lang="es-ES" smtClean="0"/>
              <a:pPr/>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B098D60-E3A2-4FB3-839B-3EFC75643F11}" type="datetimeFigureOut">
              <a:rPr lang="es-ES" smtClean="0"/>
              <a:pPr/>
              <a:t>03/10/2014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97B30FA8-CFAC-43FF-BA6B-0CA44571A447}" type="slidenum">
              <a:rPr lang="es-ES" smtClean="0"/>
              <a:pPr/>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3B098D60-E3A2-4FB3-839B-3EFC75643F11}" type="datetimeFigureOut">
              <a:rPr lang="es-ES" smtClean="0"/>
              <a:pPr/>
              <a:t>03/10/2014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97B30FA8-CFAC-43FF-BA6B-0CA44571A447}" type="slidenum">
              <a:rPr lang="es-ES" smtClean="0"/>
              <a:pPr/>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B098D60-E3A2-4FB3-839B-3EFC75643F11}" type="datetimeFigureOut">
              <a:rPr lang="es-ES" smtClean="0"/>
              <a:pPr/>
              <a:t>03/10/2014</a:t>
            </a:fld>
            <a:endParaRPr lang="es-ES" dirty="0"/>
          </a:p>
        </p:txBody>
      </p:sp>
      <p:sp>
        <p:nvSpPr>
          <p:cNvPr id="5" name="4 Marcador de pie de página"/>
          <p:cNvSpPr>
            <a:spLocks noGrp="1"/>
          </p:cNvSpPr>
          <p:nvPr>
            <p:ph type="ftr" sz="quarter" idx="11"/>
          </p:nvPr>
        </p:nvSpPr>
        <p:spPr/>
        <p:txBody>
          <a:bodyPr/>
          <a:lstStyle/>
          <a:p>
            <a:endParaRPr lang="es-ES" dirty="0"/>
          </a:p>
        </p:txBody>
      </p:sp>
      <p:sp>
        <p:nvSpPr>
          <p:cNvPr id="6" name="5 Marcador de número de diapositiva"/>
          <p:cNvSpPr>
            <a:spLocks noGrp="1"/>
          </p:cNvSpPr>
          <p:nvPr>
            <p:ph type="sldNum" sz="quarter" idx="12"/>
          </p:nvPr>
        </p:nvSpPr>
        <p:spPr/>
        <p:txBody>
          <a:bodyPr/>
          <a:lstStyle/>
          <a:p>
            <a:fld id="{97B30FA8-CFAC-43FF-BA6B-0CA44571A447}" type="slidenum">
              <a:rPr lang="es-ES" smtClean="0"/>
              <a:pPr/>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3B098D60-E3A2-4FB3-839B-3EFC75643F11}" type="datetimeFigureOut">
              <a:rPr lang="es-ES" smtClean="0"/>
              <a:pPr/>
              <a:t>03/10/2014</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97B30FA8-CFAC-43FF-BA6B-0CA44571A447}" type="slidenum">
              <a:rPr lang="es-ES" smtClean="0"/>
              <a:pPr/>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3B098D60-E3A2-4FB3-839B-3EFC75643F11}" type="datetimeFigureOut">
              <a:rPr lang="es-ES" smtClean="0"/>
              <a:pPr/>
              <a:t>03/10/2014</a:t>
            </a:fld>
            <a:endParaRPr lang="es-ES" dirty="0"/>
          </a:p>
        </p:txBody>
      </p:sp>
      <p:sp>
        <p:nvSpPr>
          <p:cNvPr id="8" name="7 Marcador de pie de página"/>
          <p:cNvSpPr>
            <a:spLocks noGrp="1"/>
          </p:cNvSpPr>
          <p:nvPr>
            <p:ph type="ftr" sz="quarter" idx="11"/>
          </p:nvPr>
        </p:nvSpPr>
        <p:spPr/>
        <p:txBody>
          <a:bodyPr/>
          <a:lstStyle/>
          <a:p>
            <a:endParaRPr lang="es-ES" dirty="0"/>
          </a:p>
        </p:txBody>
      </p:sp>
      <p:sp>
        <p:nvSpPr>
          <p:cNvPr id="9" name="8 Marcador de número de diapositiva"/>
          <p:cNvSpPr>
            <a:spLocks noGrp="1"/>
          </p:cNvSpPr>
          <p:nvPr>
            <p:ph type="sldNum" sz="quarter" idx="12"/>
          </p:nvPr>
        </p:nvSpPr>
        <p:spPr/>
        <p:txBody>
          <a:bodyPr/>
          <a:lstStyle/>
          <a:p>
            <a:fld id="{97B30FA8-CFAC-43FF-BA6B-0CA44571A447}" type="slidenum">
              <a:rPr lang="es-ES" smtClean="0"/>
              <a:pPr/>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3B098D60-E3A2-4FB3-839B-3EFC75643F11}" type="datetimeFigureOut">
              <a:rPr lang="es-ES" smtClean="0"/>
              <a:pPr/>
              <a:t>03/10/2014</a:t>
            </a:fld>
            <a:endParaRPr lang="es-ES" dirty="0"/>
          </a:p>
        </p:txBody>
      </p:sp>
      <p:sp>
        <p:nvSpPr>
          <p:cNvPr id="4" name="3 Marcador de pie de página"/>
          <p:cNvSpPr>
            <a:spLocks noGrp="1"/>
          </p:cNvSpPr>
          <p:nvPr>
            <p:ph type="ftr" sz="quarter" idx="11"/>
          </p:nvPr>
        </p:nvSpPr>
        <p:spPr/>
        <p:txBody>
          <a:bodyPr/>
          <a:lstStyle/>
          <a:p>
            <a:endParaRPr lang="es-ES" dirty="0"/>
          </a:p>
        </p:txBody>
      </p:sp>
      <p:sp>
        <p:nvSpPr>
          <p:cNvPr id="5" name="4 Marcador de número de diapositiva"/>
          <p:cNvSpPr>
            <a:spLocks noGrp="1"/>
          </p:cNvSpPr>
          <p:nvPr>
            <p:ph type="sldNum" sz="quarter" idx="12"/>
          </p:nvPr>
        </p:nvSpPr>
        <p:spPr/>
        <p:txBody>
          <a:bodyPr/>
          <a:lstStyle/>
          <a:p>
            <a:fld id="{97B30FA8-CFAC-43FF-BA6B-0CA44571A447}" type="slidenum">
              <a:rPr lang="es-ES" smtClean="0"/>
              <a:pPr/>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3B098D60-E3A2-4FB3-839B-3EFC75643F11}" type="datetimeFigureOut">
              <a:rPr lang="es-ES" smtClean="0"/>
              <a:pPr/>
              <a:t>03/10/2014</a:t>
            </a:fld>
            <a:endParaRPr lang="es-ES" dirty="0"/>
          </a:p>
        </p:txBody>
      </p:sp>
      <p:sp>
        <p:nvSpPr>
          <p:cNvPr id="3" name="2 Marcador de pie de página"/>
          <p:cNvSpPr>
            <a:spLocks noGrp="1"/>
          </p:cNvSpPr>
          <p:nvPr>
            <p:ph type="ftr" sz="quarter" idx="11"/>
          </p:nvPr>
        </p:nvSpPr>
        <p:spPr/>
        <p:txBody>
          <a:bodyPr/>
          <a:lstStyle/>
          <a:p>
            <a:endParaRPr lang="es-ES" dirty="0"/>
          </a:p>
        </p:txBody>
      </p:sp>
      <p:sp>
        <p:nvSpPr>
          <p:cNvPr id="4" name="3 Marcador de número de diapositiva"/>
          <p:cNvSpPr>
            <a:spLocks noGrp="1"/>
          </p:cNvSpPr>
          <p:nvPr>
            <p:ph type="sldNum" sz="quarter" idx="12"/>
          </p:nvPr>
        </p:nvSpPr>
        <p:spPr/>
        <p:txBody>
          <a:bodyPr/>
          <a:lstStyle/>
          <a:p>
            <a:fld id="{97B30FA8-CFAC-43FF-BA6B-0CA44571A447}" type="slidenum">
              <a:rPr lang="es-ES" smtClean="0"/>
              <a:pPr/>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B098D60-E3A2-4FB3-839B-3EFC75643F11}" type="datetimeFigureOut">
              <a:rPr lang="es-ES" smtClean="0"/>
              <a:pPr/>
              <a:t>03/10/2014</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97B30FA8-CFAC-43FF-BA6B-0CA44571A447}" type="slidenum">
              <a:rPr lang="es-ES" smtClean="0"/>
              <a:pPr/>
              <a:t>‹Nº›</a:t>
            </a:fld>
            <a:endParaRPr lang="es-E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S"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3B098D60-E3A2-4FB3-839B-3EFC75643F11}" type="datetimeFigureOut">
              <a:rPr lang="es-ES" smtClean="0"/>
              <a:pPr/>
              <a:t>03/10/2014</a:t>
            </a:fld>
            <a:endParaRPr lang="es-ES" dirty="0"/>
          </a:p>
        </p:txBody>
      </p:sp>
      <p:sp>
        <p:nvSpPr>
          <p:cNvPr id="6" name="5 Marcador de pie de página"/>
          <p:cNvSpPr>
            <a:spLocks noGrp="1"/>
          </p:cNvSpPr>
          <p:nvPr>
            <p:ph type="ftr" sz="quarter" idx="11"/>
          </p:nvPr>
        </p:nvSpPr>
        <p:spPr/>
        <p:txBody>
          <a:bodyPr/>
          <a:lstStyle/>
          <a:p>
            <a:endParaRPr lang="es-ES" dirty="0"/>
          </a:p>
        </p:txBody>
      </p:sp>
      <p:sp>
        <p:nvSpPr>
          <p:cNvPr id="7" name="6 Marcador de número de diapositiva"/>
          <p:cNvSpPr>
            <a:spLocks noGrp="1"/>
          </p:cNvSpPr>
          <p:nvPr>
            <p:ph type="sldNum" sz="quarter" idx="12"/>
          </p:nvPr>
        </p:nvSpPr>
        <p:spPr/>
        <p:txBody>
          <a:bodyPr/>
          <a:lstStyle/>
          <a:p>
            <a:fld id="{97B30FA8-CFAC-43FF-BA6B-0CA44571A447}" type="slidenum">
              <a:rPr lang="es-ES" smtClean="0"/>
              <a:pPr/>
              <a:t>‹Nº›</a:t>
            </a:fld>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098D60-E3A2-4FB3-839B-3EFC75643F11}" type="datetimeFigureOut">
              <a:rPr lang="es-ES" smtClean="0"/>
              <a:pPr/>
              <a:t>03/10/2014</a:t>
            </a:fld>
            <a:endParaRPr lang="es-ES"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B30FA8-CFAC-43FF-BA6B-0CA44571A447}" type="slidenum">
              <a:rPr lang="es-ES" smtClean="0"/>
              <a:pPr/>
              <a:t>‹Nº›</a:t>
            </a:fld>
            <a:endParaRPr lang="es-ES" dirty="0"/>
          </a:p>
        </p:txBody>
      </p:sp>
      <p:sp>
        <p:nvSpPr>
          <p:cNvPr id="8" name="7 CuadroTexto"/>
          <p:cNvSpPr txBox="1"/>
          <p:nvPr userDrawn="1"/>
        </p:nvSpPr>
        <p:spPr>
          <a:xfrm rot="-1800000">
            <a:off x="1035151" y="2695225"/>
            <a:ext cx="7253830" cy="1477328"/>
          </a:xfrm>
          <a:prstGeom prst="rect">
            <a:avLst/>
          </a:prstGeom>
          <a:noFill/>
        </p:spPr>
        <p:txBody>
          <a:bodyPr wrap="square" rtlCol="0">
            <a:spAutoFit/>
          </a:bodyPr>
          <a:lstStyle/>
          <a:p>
            <a:pPr algn="ctr"/>
            <a:r>
              <a:rPr lang="es-ES_tradnl" sz="3000" b="1" baseline="0" dirty="0" smtClean="0">
                <a:solidFill>
                  <a:schemeClr val="bg1">
                    <a:lumMod val="65000"/>
                  </a:schemeClr>
                </a:solidFill>
              </a:rPr>
              <a:t>DOCUMENTO SÓLO INFORMATIVO QUE NO CONSTITUYE NI FORMA PARTE DE LOS PLIEGOS DE LICITACIÓN</a:t>
            </a:r>
            <a:endParaRPr lang="es-ES" sz="3000" b="1" dirty="0">
              <a:solidFill>
                <a:schemeClr val="bg1">
                  <a:lumMod val="65000"/>
                </a:scheme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10.em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image" Target="../media/image3.emf"/><Relationship Id="rId1" Type="http://schemas.openxmlformats.org/officeDocument/2006/relationships/slideLayout" Target="../slideLayouts/slideLayout4.xml"/><Relationship Id="rId6" Type="http://schemas.openxmlformats.org/officeDocument/2006/relationships/image" Target="../media/image13.png"/><Relationship Id="rId5" Type="http://schemas.microsoft.com/office/2007/relationships/hdphoto" Target="../media/hdphoto3.wdp"/><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extLst>
              <a:ext uri="{BEBA8EAE-BF5A-486C-A8C5-ECC9F3942E4B}">
                <a14:imgProps xmlns:a14="http://schemas.microsoft.com/office/drawing/2010/main">
                  <a14:imgLayer r:embed="rId3">
                    <a14:imgEffect>
                      <a14:sharpenSoften amount="-10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sp>
        <p:nvSpPr>
          <p:cNvPr id="15" name="1 Título"/>
          <p:cNvSpPr>
            <a:spLocks noGrp="1"/>
          </p:cNvSpPr>
          <p:nvPr>
            <p:ph type="ctrTitle"/>
          </p:nvPr>
        </p:nvSpPr>
        <p:spPr>
          <a:xfrm>
            <a:off x="743662" y="3140968"/>
            <a:ext cx="7772400" cy="576000"/>
          </a:xfrm>
        </p:spPr>
        <p:txBody>
          <a:bodyPr>
            <a:normAutofit fontScale="90000"/>
          </a:bodyPr>
          <a:lstStyle/>
          <a:p>
            <a:pPr algn="l"/>
            <a:r>
              <a:rPr lang="es-PA" sz="2400" b="1" dirty="0" smtClean="0">
                <a:solidFill>
                  <a:prstClr val="black"/>
                </a:solidFill>
                <a:effectLst>
                  <a:outerShdw blurRad="38100" dist="38100" dir="2700000" algn="tl">
                    <a:srgbClr val="000000">
                      <a:alpha val="43137"/>
                    </a:srgbClr>
                  </a:outerShdw>
                </a:effectLst>
              </a:rPr>
              <a:t/>
            </a:r>
            <a:br>
              <a:rPr lang="es-PA" sz="2400" b="1" dirty="0" smtClean="0">
                <a:solidFill>
                  <a:prstClr val="black"/>
                </a:solidFill>
                <a:effectLst>
                  <a:outerShdw blurRad="38100" dist="38100" dir="2700000" algn="tl">
                    <a:srgbClr val="000000">
                      <a:alpha val="43137"/>
                    </a:srgbClr>
                  </a:outerShdw>
                </a:effectLst>
              </a:rPr>
            </a:br>
            <a:r>
              <a:rPr lang="es-PA" sz="4600" b="1" dirty="0" smtClean="0">
                <a:solidFill>
                  <a:srgbClr val="0033CC"/>
                </a:solidFill>
                <a:effectLst>
                  <a:outerShdw blurRad="38100" dist="38100" dir="2700000" algn="tl">
                    <a:srgbClr val="000000">
                      <a:alpha val="43137"/>
                    </a:srgbClr>
                  </a:outerShdw>
                </a:effectLst>
              </a:rPr>
              <a:t>Reunión previa y de homologación</a:t>
            </a:r>
            <a:r>
              <a:rPr lang="es-PA" b="1" dirty="0" smtClean="0">
                <a:solidFill>
                  <a:prstClr val="black"/>
                </a:solidFill>
                <a:effectLst>
                  <a:outerShdw blurRad="38100" dist="38100" dir="2700000" algn="tl">
                    <a:srgbClr val="000000">
                      <a:alpha val="43137"/>
                    </a:srgbClr>
                  </a:outerShdw>
                </a:effectLst>
              </a:rPr>
              <a:t/>
            </a:r>
            <a:br>
              <a:rPr lang="es-PA" b="1" dirty="0" smtClean="0">
                <a:solidFill>
                  <a:prstClr val="black"/>
                </a:solidFill>
                <a:effectLst>
                  <a:outerShdw blurRad="38100" dist="38100" dir="2700000" algn="tl">
                    <a:srgbClr val="000000">
                      <a:alpha val="43137"/>
                    </a:srgbClr>
                  </a:outerShdw>
                </a:effectLst>
              </a:rPr>
            </a:br>
            <a:endParaRPr lang="es-ES" sz="3100" b="1" dirty="0">
              <a:solidFill>
                <a:prstClr val="black"/>
              </a:solidFill>
              <a:effectLst>
                <a:outerShdw blurRad="38100" dist="38100" dir="2700000" algn="tl">
                  <a:srgbClr val="000000">
                    <a:alpha val="43137"/>
                  </a:srgbClr>
                </a:outerShdw>
              </a:effectLst>
            </a:endParaRPr>
          </a:p>
        </p:txBody>
      </p:sp>
      <p:sp>
        <p:nvSpPr>
          <p:cNvPr id="16"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21"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1</a:t>
            </a:fld>
            <a:endParaRPr lang="es-ES" dirty="0"/>
          </a:p>
        </p:txBody>
      </p:sp>
      <p:sp>
        <p:nvSpPr>
          <p:cNvPr id="22" name="9 Marcador de pie de página"/>
          <p:cNvSpPr>
            <a:spLocks noGrp="1"/>
          </p:cNvSpPr>
          <p:nvPr>
            <p:ph type="ftr" sz="quarter" idx="11"/>
          </p:nvPr>
        </p:nvSpPr>
        <p:spPr>
          <a:xfrm>
            <a:off x="2339752" y="6381328"/>
            <a:ext cx="4644640" cy="365125"/>
          </a:xfrm>
        </p:spPr>
        <p:txBody>
          <a:bodyPr/>
          <a:lstStyle/>
          <a:p>
            <a:pPr algn="l"/>
            <a:r>
              <a:rPr lang="es-ES" b="1" dirty="0" smtClean="0"/>
              <a:t>Gobierno de la República de Panamá - Línea </a:t>
            </a:r>
            <a:r>
              <a:rPr lang="es-ES" b="1" dirty="0"/>
              <a:t>2</a:t>
            </a:r>
            <a:r>
              <a:rPr lang="es-ES" b="1" dirty="0" smtClean="0"/>
              <a:t> del Metro de Panamá</a:t>
            </a:r>
            <a:endParaRPr lang="es-ES" b="1" dirty="0"/>
          </a:p>
        </p:txBody>
      </p:sp>
      <p:cxnSp>
        <p:nvCxnSpPr>
          <p:cNvPr id="23" name="22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2 CuadroTexto"/>
          <p:cNvSpPr txBox="1"/>
          <p:nvPr/>
        </p:nvSpPr>
        <p:spPr>
          <a:xfrm>
            <a:off x="5940416" y="5373160"/>
            <a:ext cx="2520000" cy="468000"/>
          </a:xfrm>
          <a:prstGeom prst="rect">
            <a:avLst/>
          </a:prstGeom>
        </p:spPr>
        <p:txBody>
          <a:bodyPr wrap="square" rtlCol="0">
            <a:spAutoFit/>
          </a:bodyPr>
          <a:lstStyle/>
          <a:p>
            <a:r>
              <a:rPr lang="es-PA" sz="2400" b="1" dirty="0">
                <a:solidFill>
                  <a:srgbClr val="C00000"/>
                </a:solidFill>
                <a:effectLst>
                  <a:outerShdw blurRad="38100" dist="38100" dir="2700000" algn="tl">
                    <a:srgbClr val="000000">
                      <a:alpha val="43137"/>
                    </a:srgbClr>
                  </a:outerShdw>
                </a:effectLst>
              </a:rPr>
              <a:t>09.30-10.03 </a:t>
            </a:r>
            <a:r>
              <a:rPr lang="es-PA" sz="2400" b="1" dirty="0" smtClean="0">
                <a:solidFill>
                  <a:srgbClr val="C00000"/>
                </a:solidFill>
                <a:effectLst>
                  <a:outerShdw blurRad="38100" dist="38100" dir="2700000" algn="tl">
                    <a:srgbClr val="000000">
                      <a:alpha val="43137"/>
                    </a:srgbClr>
                  </a:outerShdw>
                </a:effectLst>
              </a:rPr>
              <a:t>/2014</a:t>
            </a:r>
            <a:endParaRPr lang="es-ES" sz="2400" dirty="0">
              <a:solidFill>
                <a:srgbClr val="C00000"/>
              </a:solidFill>
            </a:endParaRPr>
          </a:p>
        </p:txBody>
      </p:sp>
      <p:sp>
        <p:nvSpPr>
          <p:cNvPr id="4" name="3 CuadroTexto"/>
          <p:cNvSpPr txBox="1"/>
          <p:nvPr/>
        </p:nvSpPr>
        <p:spPr>
          <a:xfrm>
            <a:off x="972416" y="1700808"/>
            <a:ext cx="7344000" cy="1200329"/>
          </a:xfrm>
          <a:prstGeom prst="rect">
            <a:avLst/>
          </a:prstGeom>
          <a:noFill/>
        </p:spPr>
        <p:txBody>
          <a:bodyPr wrap="square" rtlCol="0">
            <a:spAutoFit/>
          </a:bodyPr>
          <a:lstStyle/>
          <a:p>
            <a:pPr algn="just"/>
            <a:r>
              <a:rPr lang="es-PA" b="1" dirty="0">
                <a:solidFill>
                  <a:prstClr val="black"/>
                </a:solidFill>
                <a:effectLst>
                  <a:outerShdw blurRad="38100" dist="38100" dir="2700000" algn="tl">
                    <a:srgbClr val="000000">
                      <a:alpha val="43137"/>
                    </a:srgbClr>
                  </a:outerShdw>
                </a:effectLst>
              </a:rPr>
              <a:t>Servicios  de ingeniería de diseño, construcción de las obras civiles, instalaciones auxiliares de línea y estaciones, suministro e instalación del sistema integral ferroviario que incluye el material rodante y  puesta en marcha de la Línea 2 del Metro de Panamá</a:t>
            </a:r>
            <a:endParaRPr lang="es-E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000" y="270000"/>
            <a:ext cx="1260000" cy="7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03493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5324535"/>
          </a:xfrm>
          <a:prstGeom prst="rect">
            <a:avLst/>
          </a:prstGeom>
          <a:noFill/>
        </p:spPr>
        <p:txBody>
          <a:bodyPr wrap="square" rtlCol="0">
            <a:spAutoFit/>
          </a:bodyPr>
          <a:lstStyle/>
          <a:p>
            <a:r>
              <a:rPr lang="es-PA" sz="2400" b="1" cap="small" dirty="0" smtClean="0">
                <a:effectLst>
                  <a:outerShdw blurRad="38100" dist="38100" dir="2700000" algn="tl">
                    <a:srgbClr val="000000">
                      <a:alpha val="43137"/>
                    </a:srgbClr>
                  </a:outerShdw>
                </a:effectLst>
              </a:rPr>
              <a:t>Capacitación de personal</a:t>
            </a:r>
          </a:p>
          <a:p>
            <a:pPr lvl="1"/>
            <a:r>
              <a:rPr lang="es-PA" sz="1200" dirty="0"/>
              <a:t>La capacitación del personal de la Secretaria del Metro de Panamá se realizará por parte del contratista para el personal de operaciones y el personal de mantenimiento. El proponente debe entregar un programa detallado de cada uno de los cursos, indicando el número de alumnos, el contenido del curso, el material didáctico como la guía del instructor, la guía del participante, las ayudas audiovisuales, y todos los manuales técnicos de los equipos, los manuales de operación y los manuales de mantenimiento. El contratista realizará la capacitación antes de iniciarse la puesta en marcha del sistema.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Capacitación </a:t>
            </a:r>
            <a:r>
              <a:rPr lang="es-PA" sz="1200" dirty="0">
                <a:ea typeface="Times New Roman" panose="02020603050405020304" pitchFamily="18" charset="0"/>
              </a:rPr>
              <a:t>de personal de Operaciones 	Fin de curso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Centro </a:t>
            </a:r>
            <a:r>
              <a:rPr lang="es-PA" sz="1200" dirty="0">
                <a:ea typeface="Times New Roman" panose="02020603050405020304" pitchFamily="18" charset="0"/>
              </a:rPr>
              <a:t>de Control de Operaciones y Torre de Control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Estaciones </a:t>
            </a:r>
            <a:r>
              <a:rPr lang="es-PA" sz="1200" dirty="0">
                <a:ea typeface="Times New Roman" panose="02020603050405020304" pitchFamily="18" charset="0"/>
              </a:rPr>
              <a:t>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Trenes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Patios </a:t>
            </a:r>
            <a:r>
              <a:rPr lang="es-PA" sz="1200" dirty="0">
                <a:ea typeface="Times New Roman" panose="02020603050405020304" pitchFamily="18" charset="0"/>
              </a:rPr>
              <a:t>y Talleres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Ventas </a:t>
            </a:r>
            <a:r>
              <a:rPr lang="es-PA" sz="1200" dirty="0">
                <a:ea typeface="Times New Roman" panose="02020603050405020304" pitchFamily="18" charset="0"/>
              </a:rPr>
              <a:t>de boletos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Manuales </a:t>
            </a:r>
            <a:r>
              <a:rPr lang="es-PA" sz="1200" dirty="0">
                <a:ea typeface="Times New Roman" panose="02020603050405020304" pitchFamily="18" charset="0"/>
              </a:rPr>
              <a:t>técnicos, de operación y </a:t>
            </a:r>
            <a:r>
              <a:rPr lang="es-PA" sz="1200" dirty="0" smtClean="0">
                <a:ea typeface="Times New Roman" panose="02020603050405020304" pitchFamily="18" charset="0"/>
              </a:rPr>
              <a:t>mantenimiento</a:t>
            </a:r>
            <a:endParaRPr lang="es-PA" sz="1200" dirty="0">
              <a:ea typeface="Times New Roman" panose="02020603050405020304" pitchFamily="18" charset="0"/>
            </a:endParaRP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Capacitación </a:t>
            </a:r>
            <a:r>
              <a:rPr lang="es-PA" sz="1200" dirty="0">
                <a:ea typeface="Times New Roman" panose="02020603050405020304" pitchFamily="18" charset="0"/>
              </a:rPr>
              <a:t>de personal de Mantenimiento. 	</a:t>
            </a:r>
            <a:r>
              <a:rPr lang="es-PA" sz="1200" dirty="0" smtClean="0">
                <a:ea typeface="Times New Roman" panose="02020603050405020304" pitchFamily="18" charset="0"/>
              </a:rPr>
              <a:t>Fin </a:t>
            </a:r>
            <a:r>
              <a:rPr lang="es-PA" sz="1200" dirty="0">
                <a:ea typeface="Times New Roman" panose="02020603050405020304" pitchFamily="18" charset="0"/>
              </a:rPr>
              <a:t>de curso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Material </a:t>
            </a:r>
            <a:r>
              <a:rPr lang="es-PA" sz="1200" dirty="0">
                <a:ea typeface="Times New Roman" panose="02020603050405020304" pitchFamily="18" charset="0"/>
              </a:rPr>
              <a:t>Rodante Principal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Material </a:t>
            </a:r>
            <a:r>
              <a:rPr lang="es-PA" sz="1200" dirty="0">
                <a:ea typeface="Times New Roman" panose="02020603050405020304" pitchFamily="18" charset="0"/>
              </a:rPr>
              <a:t>Rodante Auxiliar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Sistema </a:t>
            </a:r>
            <a:r>
              <a:rPr lang="es-PA" sz="1200" dirty="0">
                <a:ea typeface="Times New Roman" panose="02020603050405020304" pitchFamily="18" charset="0"/>
              </a:rPr>
              <a:t>de señalización y Control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Sistema </a:t>
            </a:r>
            <a:r>
              <a:rPr lang="es-PA" sz="1200" dirty="0">
                <a:ea typeface="Times New Roman" panose="02020603050405020304" pitchFamily="18" charset="0"/>
              </a:rPr>
              <a:t>de Telecomunicaciones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Centro </a:t>
            </a:r>
            <a:r>
              <a:rPr lang="es-PA" sz="1200" dirty="0">
                <a:ea typeface="Times New Roman" panose="02020603050405020304" pitchFamily="18" charset="0"/>
              </a:rPr>
              <a:t>de Control de Operaciones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Sistema </a:t>
            </a:r>
            <a:r>
              <a:rPr lang="es-PA" sz="1200" dirty="0">
                <a:ea typeface="Times New Roman" panose="02020603050405020304" pitchFamily="18" charset="0"/>
              </a:rPr>
              <a:t>de Suministro Eléctrico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Sistema </a:t>
            </a:r>
            <a:r>
              <a:rPr lang="es-PA" sz="1200" dirty="0">
                <a:ea typeface="Times New Roman" panose="02020603050405020304" pitchFamily="18" charset="0"/>
              </a:rPr>
              <a:t>de Cobro de Pasajes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Sistema </a:t>
            </a:r>
            <a:r>
              <a:rPr lang="es-PA" sz="1200" dirty="0">
                <a:ea typeface="Times New Roman" panose="02020603050405020304" pitchFamily="18" charset="0"/>
              </a:rPr>
              <a:t>de Vía Férrea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Sistema </a:t>
            </a:r>
            <a:r>
              <a:rPr lang="es-PA" sz="1200" dirty="0">
                <a:ea typeface="Times New Roman" panose="02020603050405020304" pitchFamily="18" charset="0"/>
              </a:rPr>
              <a:t>de equipo. Electromecánico. Ventilación, AA, ASC, ESC 	</a:t>
            </a:r>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10</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698413"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Definición de hitos y rubros</a:t>
            </a:r>
          </a:p>
        </p:txBody>
      </p:sp>
    </p:spTree>
    <p:extLst>
      <p:ext uri="{BB962C8B-B14F-4D97-AF65-F5344CB8AC3E}">
        <p14:creationId xmlns:p14="http://schemas.microsoft.com/office/powerpoint/2010/main" val="1792793791"/>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5770811"/>
          </a:xfrm>
          <a:prstGeom prst="rect">
            <a:avLst/>
          </a:prstGeom>
          <a:noFill/>
        </p:spPr>
        <p:txBody>
          <a:bodyPr wrap="square" rtlCol="0">
            <a:spAutoFit/>
          </a:bodyPr>
          <a:lstStyle/>
          <a:p>
            <a:r>
              <a:rPr lang="es-PA" sz="2400" b="1" cap="small" dirty="0" smtClean="0">
                <a:effectLst>
                  <a:outerShdw blurRad="38100" dist="38100" dir="2700000" algn="tl">
                    <a:srgbClr val="000000">
                      <a:alpha val="43137"/>
                    </a:srgbClr>
                  </a:outerShdw>
                </a:effectLst>
              </a:rPr>
              <a:t>Puesta en marcha de Línea 2</a:t>
            </a:r>
          </a:p>
          <a:p>
            <a:pPr lvl="1"/>
            <a:r>
              <a:rPr lang="es-PA" sz="1400" dirty="0" smtClean="0"/>
              <a:t>El </a:t>
            </a:r>
            <a:r>
              <a:rPr lang="es-PA" sz="1400" dirty="0"/>
              <a:t>proponente debe presentar un programa de puesta en marcha de la línea 2 del Metro de Panamá, que contengan las pruebas a realizar para cada subsistema, las pruebas técnicas operativas de conjunto. Se cotizará según </a:t>
            </a:r>
            <a:r>
              <a:rPr lang="es-PA" sz="1400" dirty="0" smtClean="0"/>
              <a:t>las siguientes actividades y </a:t>
            </a:r>
            <a:r>
              <a:rPr lang="es-PA" sz="1400" dirty="0"/>
              <a:t>se pagará cuando cada actividad de la puesta en marcha haya culminado exitosamente y la SMP </a:t>
            </a:r>
            <a:r>
              <a:rPr lang="es-PA" sz="1400" dirty="0" smtClean="0"/>
              <a:t>hayan </a:t>
            </a:r>
            <a:r>
              <a:rPr lang="es-PA" sz="1400" dirty="0"/>
              <a:t>dado su aprobación. </a:t>
            </a:r>
            <a:endParaRPr lang="es-PA" sz="1400" dirty="0" smtClean="0"/>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Pruebas </a:t>
            </a:r>
            <a:r>
              <a:rPr lang="es-PA" sz="1400" dirty="0">
                <a:ea typeface="Times New Roman" panose="02020603050405020304" pitchFamily="18" charset="0"/>
              </a:rPr>
              <a:t>trenes.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Pruebas </a:t>
            </a:r>
            <a:r>
              <a:rPr lang="es-PA" sz="1400" dirty="0">
                <a:ea typeface="Times New Roman" panose="02020603050405020304" pitchFamily="18" charset="0"/>
              </a:rPr>
              <a:t>suministro eléctrico.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Pruebas </a:t>
            </a:r>
            <a:r>
              <a:rPr lang="es-PA" sz="1400" dirty="0">
                <a:ea typeface="Times New Roman" panose="02020603050405020304" pitchFamily="18" charset="0"/>
              </a:rPr>
              <a:t>sistema de telecomunicaciones.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Pruebas </a:t>
            </a:r>
            <a:r>
              <a:rPr lang="es-PA" sz="1400" dirty="0">
                <a:ea typeface="Times New Roman" panose="02020603050405020304" pitchFamily="18" charset="0"/>
              </a:rPr>
              <a:t>la vía férrea.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Pruebas </a:t>
            </a:r>
            <a:r>
              <a:rPr lang="es-PA" sz="1400" dirty="0">
                <a:ea typeface="Times New Roman" panose="02020603050405020304" pitchFamily="18" charset="0"/>
              </a:rPr>
              <a:t>equipos electromecánicos.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Pruebas </a:t>
            </a:r>
            <a:r>
              <a:rPr lang="es-PA" sz="1400" dirty="0">
                <a:ea typeface="Times New Roman" panose="02020603050405020304" pitchFamily="18" charset="0"/>
              </a:rPr>
              <a:t>de Sistema de cobro de pasajes.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Pruebas </a:t>
            </a:r>
            <a:r>
              <a:rPr lang="es-PA" sz="1400" dirty="0">
                <a:ea typeface="Times New Roman" panose="02020603050405020304" pitchFamily="18" charset="0"/>
              </a:rPr>
              <a:t>de conjunto.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Pruebas </a:t>
            </a:r>
            <a:r>
              <a:rPr lang="es-PA" sz="1400" dirty="0">
                <a:ea typeface="Times New Roman" panose="02020603050405020304" pitchFamily="18" charset="0"/>
              </a:rPr>
              <a:t>de operación y verificación de las características garantizadas.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Pruebas </a:t>
            </a:r>
            <a:r>
              <a:rPr lang="es-PA" sz="1400" dirty="0">
                <a:ea typeface="Times New Roman" panose="02020603050405020304" pitchFamily="18" charset="0"/>
              </a:rPr>
              <a:t>de operación marcha blanca.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Planificación </a:t>
            </a:r>
            <a:r>
              <a:rPr lang="es-PA" sz="1400" dirty="0">
                <a:ea typeface="Times New Roman" panose="02020603050405020304" pitchFamily="18" charset="0"/>
              </a:rPr>
              <a:t>de los servicios operacionales. </a:t>
            </a:r>
            <a:endParaRPr lang="es-PA" sz="1400" dirty="0" smtClean="0">
              <a:ea typeface="Times New Roman" panose="02020603050405020304" pitchFamily="18" charset="0"/>
            </a:endParaRPr>
          </a:p>
          <a:p>
            <a:r>
              <a:rPr lang="es-PA" sz="2400" b="1" cap="small" dirty="0" smtClean="0">
                <a:effectLst>
                  <a:outerShdw blurRad="38100" dist="38100" dir="2700000" algn="tl">
                    <a:srgbClr val="000000">
                      <a:alpha val="43137"/>
                    </a:srgbClr>
                  </a:outerShdw>
                </a:effectLst>
              </a:rPr>
              <a:t>Programa </a:t>
            </a:r>
            <a:r>
              <a:rPr lang="es-PA" sz="2400" b="1" cap="small" dirty="0">
                <a:effectLst>
                  <a:outerShdw blurRad="38100" dist="38100" dir="2700000" algn="tl">
                    <a:srgbClr val="000000">
                      <a:alpha val="43137"/>
                    </a:srgbClr>
                  </a:outerShdw>
                </a:effectLst>
              </a:rPr>
              <a:t>de </a:t>
            </a:r>
            <a:r>
              <a:rPr lang="es-PA" sz="2400" b="1" cap="small" dirty="0" smtClean="0">
                <a:effectLst>
                  <a:outerShdw blurRad="38100" dist="38100" dir="2700000" algn="tl">
                    <a:srgbClr val="000000">
                      <a:alpha val="43137"/>
                    </a:srgbClr>
                  </a:outerShdw>
                </a:effectLst>
              </a:rPr>
              <a:t>manejo ambiental</a:t>
            </a:r>
            <a:endParaRPr lang="es-PA" sz="2400" b="1" cap="small" dirty="0">
              <a:effectLst>
                <a:outerShdw blurRad="38100" dist="38100" dir="2700000" algn="tl">
                  <a:srgbClr val="000000">
                    <a:alpha val="43137"/>
                  </a:srgbClr>
                </a:outerShdw>
              </a:effectLst>
            </a:endParaRPr>
          </a:p>
          <a:p>
            <a:pPr lvl="1"/>
            <a:r>
              <a:rPr lang="es-PA" sz="1400" dirty="0" smtClean="0"/>
              <a:t>Se negociará con el proponente un </a:t>
            </a:r>
            <a:r>
              <a:rPr lang="es-PA" sz="1400" dirty="0"/>
              <a:t>‘programa de </a:t>
            </a:r>
            <a:r>
              <a:rPr lang="es-PA" sz="1400" dirty="0" smtClean="0"/>
              <a:t>manejo ambiental’ y un presupuesto para su ejecución. </a:t>
            </a:r>
            <a:r>
              <a:rPr lang="es-MX" sz="1400" dirty="0" smtClean="0"/>
              <a:t>Los gastos  recurrentes (personal, equipos, vehículos, insumos, materiales de uso recurrente) se pagará mensualmente. </a:t>
            </a:r>
            <a:endParaRPr lang="es-PA" sz="1400" dirty="0"/>
          </a:p>
          <a:p>
            <a:pPr lvl="1"/>
            <a:r>
              <a:rPr lang="es-PA" sz="1400" dirty="0" smtClean="0"/>
              <a:t>Las actividades relacionadas con medidas de salvaguarda, mitigación y control se pagará cuando sea ejecutado.</a:t>
            </a:r>
          </a:p>
          <a:p>
            <a:pPr marL="914400" lvl="3" algn="just">
              <a:spcAft>
                <a:spcPts val="300"/>
              </a:spcAft>
              <a:buClr>
                <a:srgbClr val="808080"/>
              </a:buClr>
              <a:tabLst>
                <a:tab pos="215900" algn="l"/>
                <a:tab pos="540385" algn="l"/>
                <a:tab pos="540385" algn="l"/>
              </a:tabLst>
            </a:pPr>
            <a:r>
              <a:rPr lang="es-PA" sz="1600" dirty="0">
                <a:ea typeface="Times New Roman" panose="02020603050405020304" pitchFamily="18" charset="0"/>
              </a:rPr>
              <a:t>	</a:t>
            </a:r>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a:t>
            </a:r>
            <a:r>
              <a:rPr lang="es-ES" b="1" dirty="0" smtClean="0"/>
              <a:t>2014</a:t>
            </a:r>
            <a:endParaRPr lang="es-ES" b="1"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11</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698413"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Definición de hitos y rubros</a:t>
            </a:r>
          </a:p>
        </p:txBody>
      </p:sp>
    </p:spTree>
    <p:extLst>
      <p:ext uri="{BB962C8B-B14F-4D97-AF65-F5344CB8AC3E}">
        <p14:creationId xmlns:p14="http://schemas.microsoft.com/office/powerpoint/2010/main" val="6823691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4" name="1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1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12</a:t>
            </a:fld>
            <a:endParaRPr lang="es-ES" dirty="0"/>
          </a:p>
        </p:txBody>
      </p:sp>
      <p:sp>
        <p:nvSpPr>
          <p:cNvPr id="1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sp>
        <p:nvSpPr>
          <p:cNvPr id="18" name="2 Marcador de contenido"/>
          <p:cNvSpPr txBox="1">
            <a:spLocks/>
          </p:cNvSpPr>
          <p:nvPr/>
        </p:nvSpPr>
        <p:spPr>
          <a:xfrm>
            <a:off x="452467" y="1556792"/>
            <a:ext cx="8229600" cy="4680520"/>
          </a:xfrm>
          <a:prstGeom prst="rect">
            <a:avLst/>
          </a:prstGeom>
        </p:spPr>
        <p:txBody>
          <a:bodyPr vert="horz" lIns="91440" tIns="45720" rIns="91440" bIns="45720" numCol="2"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lnSpc>
                <a:spcPct val="150000"/>
              </a:lnSpc>
              <a:buFont typeface="+mj-lt"/>
              <a:buAutoNum type="romanUcPeriod"/>
            </a:pPr>
            <a:r>
              <a:rPr lang="es-ES" sz="2100" cap="small" dirty="0" smtClean="0">
                <a:effectLst>
                  <a:outerShdw blurRad="38100" dist="38100" dir="2700000" algn="tl">
                    <a:srgbClr val="000000">
                      <a:alpha val="43137"/>
                    </a:srgbClr>
                  </a:outerShdw>
                </a:effectLst>
              </a:rPr>
              <a:t>Objetivo general</a:t>
            </a:r>
            <a:endParaRPr lang="es-ES" sz="2100" cap="small" dirty="0">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100" cap="small" dirty="0" smtClean="0">
                <a:effectLst>
                  <a:outerShdw blurRad="38100" dist="38100" dir="2700000" algn="tl">
                    <a:srgbClr val="000000">
                      <a:alpha val="43137"/>
                    </a:srgbClr>
                  </a:outerShdw>
                </a:effectLst>
              </a:rPr>
              <a:t>Principios fundamentales</a:t>
            </a:r>
            <a:endParaRPr lang="es-ES" sz="2100" cap="small" dirty="0">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100" cap="small" dirty="0" smtClean="0">
                <a:effectLst>
                  <a:outerShdw blurRad="38100" dist="38100" dir="2700000" algn="tl">
                    <a:srgbClr val="000000">
                      <a:alpha val="43137"/>
                    </a:srgbClr>
                  </a:outerShdw>
                </a:effectLst>
              </a:rPr>
              <a:t>PMT (Plan de Manejo de Tráfico)</a:t>
            </a:r>
            <a:endParaRPr lang="es-ES" sz="2100" cap="small" dirty="0">
              <a:effectLst>
                <a:outerShdw blurRad="38100" dist="38100" dir="2700000" algn="tl">
                  <a:srgbClr val="000000">
                    <a:alpha val="43137"/>
                  </a:srgbClr>
                </a:outerShdw>
              </a:effectLst>
            </a:endParaRPr>
          </a:p>
          <a:p>
            <a:pPr marL="1314450" lvl="2" indent="-457200">
              <a:lnSpc>
                <a:spcPct val="150000"/>
              </a:lnSpc>
              <a:buFont typeface="+mj-lt"/>
              <a:buAutoNum type="romanUcPeriod"/>
            </a:pPr>
            <a:r>
              <a:rPr lang="es-ES" sz="1600" cap="small" dirty="0" smtClean="0">
                <a:effectLst>
                  <a:outerShdw blurRad="38100" dist="38100" dir="2700000" algn="tl">
                    <a:srgbClr val="000000">
                      <a:alpha val="43137"/>
                    </a:srgbClr>
                  </a:outerShdw>
                </a:effectLst>
              </a:rPr>
              <a:t>Áreas de aplicación del PMT</a:t>
            </a:r>
            <a:endParaRPr lang="es-ES" sz="1500" cap="small" dirty="0">
              <a:effectLst>
                <a:outerShdw blurRad="38100" dist="38100" dir="2700000" algn="tl">
                  <a:srgbClr val="000000">
                    <a:alpha val="43137"/>
                  </a:srgbClr>
                </a:outerShdw>
              </a:effectLst>
            </a:endParaRPr>
          </a:p>
          <a:p>
            <a:pPr marL="1314450" lvl="2" indent="-457200">
              <a:lnSpc>
                <a:spcPct val="150000"/>
              </a:lnSpc>
              <a:buFont typeface="+mj-lt"/>
              <a:buAutoNum type="romanUcPeriod"/>
            </a:pPr>
            <a:r>
              <a:rPr lang="es-ES" sz="1500" cap="small" dirty="0" smtClean="0">
                <a:effectLst>
                  <a:outerShdw blurRad="38100" dist="38100" dir="2700000" algn="tl">
                    <a:srgbClr val="000000">
                      <a:alpha val="43137"/>
                    </a:srgbClr>
                  </a:outerShdw>
                </a:effectLst>
              </a:rPr>
              <a:t>Contenido mínimo del PMT</a:t>
            </a:r>
          </a:p>
          <a:p>
            <a:pPr marL="1771650" lvl="3" indent="-457200">
              <a:lnSpc>
                <a:spcPct val="150000"/>
              </a:lnSpc>
              <a:buFont typeface="+mj-lt"/>
              <a:buAutoNum type="arabicPeriod"/>
            </a:pPr>
            <a:r>
              <a:rPr lang="es-ES" sz="1100" cap="small" dirty="0" smtClean="0">
                <a:effectLst>
                  <a:outerShdw blurRad="38100" dist="38100" dir="2700000" algn="tl">
                    <a:srgbClr val="000000">
                      <a:alpha val="43137"/>
                    </a:srgbClr>
                  </a:outerShdw>
                </a:effectLst>
              </a:rPr>
              <a:t>Características principales del proceso Constructivo y definición del plan de trabajo para la ejecución de las obras</a:t>
            </a:r>
          </a:p>
          <a:p>
            <a:pPr marL="1771650" lvl="3" indent="-457200">
              <a:lnSpc>
                <a:spcPct val="150000"/>
              </a:lnSpc>
              <a:buFont typeface="+mj-lt"/>
              <a:buAutoNum type="arabicPeriod"/>
            </a:pPr>
            <a:r>
              <a:rPr lang="es-ES" sz="1100" cap="small" dirty="0" smtClean="0">
                <a:effectLst>
                  <a:outerShdw blurRad="38100" dist="38100" dir="2700000" algn="tl">
                    <a:srgbClr val="000000">
                      <a:alpha val="43137"/>
                    </a:srgbClr>
                  </a:outerShdw>
                </a:effectLst>
              </a:rPr>
              <a:t>Identificación de las características Generales en las zonas </a:t>
            </a:r>
            <a:r>
              <a:rPr lang="es-ES" sz="1100" cap="small" dirty="0">
                <a:effectLst>
                  <a:outerShdw blurRad="38100" dist="38100" dir="2700000" algn="tl">
                    <a:srgbClr val="000000">
                      <a:alpha val="43137"/>
                    </a:srgbClr>
                  </a:outerShdw>
                </a:effectLst>
              </a:rPr>
              <a:t>a</a:t>
            </a:r>
            <a:r>
              <a:rPr lang="es-ES" sz="1100" cap="small" dirty="0" smtClean="0">
                <a:effectLst>
                  <a:outerShdw blurRad="38100" dist="38100" dir="2700000" algn="tl">
                    <a:srgbClr val="000000">
                      <a:alpha val="43137"/>
                    </a:srgbClr>
                  </a:outerShdw>
                </a:effectLst>
              </a:rPr>
              <a:t>fectadas por las actividades de obra</a:t>
            </a:r>
          </a:p>
          <a:p>
            <a:pPr marL="1771650" lvl="3" indent="-457200">
              <a:lnSpc>
                <a:spcPct val="150000"/>
              </a:lnSpc>
              <a:buFont typeface="+mj-lt"/>
              <a:buAutoNum type="arabicPeriod"/>
            </a:pPr>
            <a:r>
              <a:rPr lang="es-ES" sz="1100" cap="small" dirty="0" smtClean="0">
                <a:effectLst>
                  <a:outerShdw blurRad="38100" dist="38100" dir="2700000" algn="tl">
                    <a:srgbClr val="000000">
                      <a:alpha val="43137"/>
                    </a:srgbClr>
                  </a:outerShdw>
                </a:effectLst>
              </a:rPr>
              <a:t>Diseño del PMT</a:t>
            </a:r>
          </a:p>
          <a:p>
            <a:pPr marL="2228850" lvl="4" indent="-457200">
              <a:lnSpc>
                <a:spcPct val="150000"/>
              </a:lnSpc>
              <a:buFont typeface="+mj-lt"/>
              <a:buAutoNum type="arabicPeriod"/>
            </a:pPr>
            <a:r>
              <a:rPr lang="es-ES" sz="1100" cap="small" dirty="0" smtClean="0">
                <a:effectLst>
                  <a:outerShdw blurRad="38100" dist="38100" dir="2700000" algn="tl">
                    <a:srgbClr val="000000">
                      <a:alpha val="43137"/>
                    </a:srgbClr>
                  </a:outerShdw>
                </a:effectLst>
              </a:rPr>
              <a:t>Manejo de tráfico vehicular</a:t>
            </a:r>
          </a:p>
          <a:p>
            <a:pPr marL="2228850" lvl="4" indent="-457200">
              <a:lnSpc>
                <a:spcPct val="150000"/>
              </a:lnSpc>
              <a:buFont typeface="+mj-lt"/>
              <a:buAutoNum type="arabicPeriod"/>
            </a:pPr>
            <a:r>
              <a:rPr lang="es-ES" sz="1100" cap="small" dirty="0" smtClean="0">
                <a:effectLst>
                  <a:outerShdw blurRad="38100" dist="38100" dir="2700000" algn="tl">
                    <a:srgbClr val="000000">
                      <a:alpha val="43137"/>
                    </a:srgbClr>
                  </a:outerShdw>
                </a:effectLst>
              </a:rPr>
              <a:t>Manejo de tráfico peatonal</a:t>
            </a:r>
          </a:p>
          <a:p>
            <a:pPr marL="2228850" lvl="4" indent="-457200">
              <a:lnSpc>
                <a:spcPct val="150000"/>
              </a:lnSpc>
              <a:buFont typeface="+mj-lt"/>
              <a:buAutoNum type="arabicPeriod"/>
            </a:pPr>
            <a:r>
              <a:rPr lang="es-ES" sz="1100" cap="small" dirty="0" smtClean="0">
                <a:effectLst>
                  <a:outerShdw blurRad="38100" dist="38100" dir="2700000" algn="tl">
                    <a:srgbClr val="000000">
                      <a:alpha val="43137"/>
                    </a:srgbClr>
                  </a:outerShdw>
                </a:effectLst>
              </a:rPr>
              <a:t>Manejo del transporte público</a:t>
            </a:r>
          </a:p>
          <a:p>
            <a:pPr marL="2228850" lvl="4" indent="-457200">
              <a:lnSpc>
                <a:spcPct val="150000"/>
              </a:lnSpc>
              <a:buFont typeface="+mj-lt"/>
              <a:buAutoNum type="arabicPeriod"/>
            </a:pPr>
            <a:r>
              <a:rPr lang="es-ES" sz="1100" cap="small" dirty="0" smtClean="0">
                <a:effectLst>
                  <a:outerShdw blurRad="38100" dist="38100" dir="2700000" algn="tl">
                    <a:srgbClr val="000000">
                      <a:alpha val="43137"/>
                    </a:srgbClr>
                  </a:outerShdw>
                </a:effectLst>
              </a:rPr>
              <a:t>Manejo de vehículos pesados, transporte de materiales y restricciones de carga en la vía pública</a:t>
            </a:r>
          </a:p>
          <a:p>
            <a:pPr marL="2228850" lvl="4" indent="-457200">
              <a:lnSpc>
                <a:spcPct val="150000"/>
              </a:lnSpc>
              <a:buFont typeface="+mj-lt"/>
              <a:buAutoNum type="arabicPeriod"/>
            </a:pPr>
            <a:r>
              <a:rPr lang="es-ES" sz="1100" cap="small" dirty="0" smtClean="0">
                <a:effectLst>
                  <a:outerShdw blurRad="38100" dist="38100" dir="2700000" algn="tl">
                    <a:srgbClr val="000000">
                      <a:alpha val="43137"/>
                    </a:srgbClr>
                  </a:outerShdw>
                </a:effectLst>
              </a:rPr>
              <a:t>Acondicionamiento y mantenimiento de vías</a:t>
            </a:r>
          </a:p>
          <a:p>
            <a:pPr marL="2228850" lvl="4" indent="-457200">
              <a:lnSpc>
                <a:spcPct val="150000"/>
              </a:lnSpc>
              <a:buFont typeface="+mj-lt"/>
              <a:buAutoNum type="arabicPeriod"/>
            </a:pPr>
            <a:r>
              <a:rPr lang="es-ES" sz="1100" cap="small" dirty="0" smtClean="0">
                <a:effectLst>
                  <a:outerShdw blurRad="38100" dist="38100" dir="2700000" algn="tl">
                    <a:srgbClr val="000000">
                      <a:alpha val="43137"/>
                    </a:srgbClr>
                  </a:outerShdw>
                </a:effectLst>
              </a:rPr>
              <a:t>Puesta en marcha del PMT</a:t>
            </a:r>
            <a:endParaRPr lang="es-ES" sz="2200" cap="small" dirty="0">
              <a:effectLst>
                <a:outerShdw blurRad="38100" dist="38100" dir="2700000" algn="tl">
                  <a:srgbClr val="000000">
                    <a:alpha val="43137"/>
                  </a:srgbClr>
                </a:outerShdw>
              </a:effectLst>
            </a:endParaRPr>
          </a:p>
        </p:txBody>
      </p:sp>
      <p:sp>
        <p:nvSpPr>
          <p:cNvPr id="19" name="18 CuadroTexto"/>
          <p:cNvSpPr txBox="1"/>
          <p:nvPr/>
        </p:nvSpPr>
        <p:spPr>
          <a:xfrm>
            <a:off x="2001193" y="692696"/>
            <a:ext cx="5307111" cy="646331"/>
          </a:xfrm>
          <a:prstGeom prst="rect">
            <a:avLst/>
          </a:prstGeom>
          <a:noFill/>
        </p:spPr>
        <p:txBody>
          <a:bodyPr wrap="square" rtlCol="0">
            <a:spAutoFit/>
          </a:bodyPr>
          <a:lstStyle/>
          <a:p>
            <a:pPr algn="ctr"/>
            <a:r>
              <a:rPr lang="es-ES" sz="3600" b="1" cap="small" dirty="0" smtClean="0">
                <a:effectLst>
                  <a:outerShdw blurRad="38100" dist="38100" dir="2700000" algn="tl">
                    <a:srgbClr val="000000">
                      <a:alpha val="43137"/>
                    </a:srgbClr>
                  </a:outerShdw>
                </a:effectLst>
              </a:rPr>
              <a:t>CONTENIDO</a:t>
            </a:r>
            <a:endParaRPr lang="es-ES" sz="3600" b="1" cap="small" dirty="0">
              <a:effectLst>
                <a:outerShdw blurRad="38100" dist="38100" dir="2700000" algn="tl">
                  <a:srgbClr val="000000">
                    <a:alpha val="43137"/>
                  </a:srgbClr>
                </a:outerShdw>
              </a:effectLst>
            </a:endParaRPr>
          </a:p>
        </p:txBody>
      </p:sp>
      <p:cxnSp>
        <p:nvCxnSpPr>
          <p:cNvPr id="20" name="19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1"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2" name="21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4422385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13</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92 CuadroTexto"/>
          <p:cNvSpPr txBox="1"/>
          <p:nvPr/>
        </p:nvSpPr>
        <p:spPr>
          <a:xfrm>
            <a:off x="679267" y="711206"/>
            <a:ext cx="7776000" cy="523220"/>
          </a:xfrm>
          <a:prstGeom prst="rect">
            <a:avLst/>
          </a:prstGeom>
          <a:noFill/>
        </p:spPr>
        <p:txBody>
          <a:bodyPr wrap="square" rtlCol="0">
            <a:spAutoFit/>
          </a:bodyPr>
          <a:lstStyle/>
          <a:p>
            <a:r>
              <a:rPr lang="es-ES" sz="2800" b="1" cap="small" dirty="0">
                <a:effectLst>
                  <a:outerShdw blurRad="38100" dist="38100" dir="2700000" algn="tl">
                    <a:srgbClr val="000000">
                      <a:alpha val="43137"/>
                    </a:srgbClr>
                  </a:outerShdw>
                </a:effectLst>
              </a:rPr>
              <a:t>Objetivo General</a:t>
            </a:r>
          </a:p>
        </p:txBody>
      </p:sp>
      <p:sp>
        <p:nvSpPr>
          <p:cNvPr id="3" name="Rectangle 2"/>
          <p:cNvSpPr>
            <a:spLocks noChangeArrowheads="1"/>
          </p:cNvSpPr>
          <p:nvPr/>
        </p:nvSpPr>
        <p:spPr bwMode="auto">
          <a:xfrm>
            <a:off x="390803" y="1271282"/>
            <a:ext cx="835292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1pPr>
            <a:lvl2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2pPr>
            <a:lvl3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3pPr>
            <a:lvl4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4pPr>
            <a:lvl5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5pPr>
            <a:lvl6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6pPr>
            <a:lvl7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7pPr>
            <a:lvl8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8pPr>
            <a:lvl9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9pPr>
          </a:lstStyle>
          <a:p>
            <a:pPr lvl="1" indent="269875" algn="just"/>
            <a:r>
              <a:rPr kumimoji="0" lang="es-ES" altLang="en-US" sz="1200" b="0" i="0" strike="noStrike" cap="none" normalizeH="0" baseline="0" dirty="0" smtClean="0">
                <a:ln>
                  <a:noFill/>
                </a:ln>
                <a:effectLst/>
                <a:ea typeface="Times New Roman" panose="02020603050405020304" pitchFamily="18" charset="0"/>
                <a:cs typeface="Arial" panose="020B0604020202020204" pitchFamily="34" charset="0"/>
              </a:rPr>
              <a:t>El </a:t>
            </a:r>
            <a:r>
              <a:rPr kumimoji="0" lang="es-ES" altLang="en-US" sz="1200" b="0" i="0" strike="noStrike" cap="none" normalizeH="0" baseline="0" dirty="0" smtClean="0">
                <a:ln>
                  <a:noFill/>
                </a:ln>
                <a:effectLst>
                  <a:outerShdw blurRad="38100" dist="38100" dir="2700000" algn="tl">
                    <a:srgbClr val="000000">
                      <a:alpha val="43137"/>
                    </a:srgbClr>
                  </a:outerShdw>
                </a:effectLst>
                <a:ea typeface="Times New Roman" panose="02020603050405020304" pitchFamily="18" charset="0"/>
                <a:cs typeface="Arial" panose="020B0604020202020204" pitchFamily="34" charset="0"/>
              </a:rPr>
              <a:t>MANEJO DEL TRAFICO </a:t>
            </a:r>
            <a:r>
              <a:rPr kumimoji="0" lang="es-ES" altLang="en-US" sz="1200" b="0" i="0" strike="noStrike" cap="none" normalizeH="0" baseline="0" dirty="0" smtClean="0">
                <a:ln>
                  <a:noFill/>
                </a:ln>
                <a:effectLst/>
                <a:ea typeface="Times New Roman" panose="02020603050405020304" pitchFamily="18" charset="0"/>
                <a:cs typeface="Arial" panose="020B0604020202020204" pitchFamily="34" charset="0"/>
              </a:rPr>
              <a:t>tiene como propósito la protección de los usuarios, peatones y trabajadores, y la mitigación del impacto que las obras tienen sobre el flujo vehicular, el tránsito peatonal y el resto de elementos existentes que se localizan en las áreas donde</a:t>
            </a:r>
            <a:r>
              <a:rPr kumimoji="0" lang="es-ES" altLang="en-US" sz="1200" b="0" i="0" strike="noStrike" cap="none" normalizeH="0" dirty="0" smtClean="0">
                <a:ln>
                  <a:noFill/>
                </a:ln>
                <a:effectLst/>
                <a:ea typeface="Times New Roman" panose="02020603050405020304" pitchFamily="18" charset="0"/>
                <a:cs typeface="Arial" panose="020B0604020202020204" pitchFamily="34" charset="0"/>
              </a:rPr>
              <a:t> se realizarán actividades relacionadas con la ejecución de las obras</a:t>
            </a:r>
            <a:r>
              <a:rPr kumimoji="0" lang="es-ES" altLang="en-US" sz="1200" b="0" i="0" strike="noStrike" cap="none" normalizeH="0" baseline="0" dirty="0" smtClean="0">
                <a:ln>
                  <a:noFill/>
                </a:ln>
                <a:effectLst/>
                <a:ea typeface="Times New Roman" panose="02020603050405020304" pitchFamily="18" charset="0"/>
                <a:cs typeface="Arial" panose="020B0604020202020204" pitchFamily="34" charset="0"/>
              </a:rPr>
              <a:t>, tales como residencias, comercios, instituciones o edificios singulares, …</a:t>
            </a:r>
            <a:r>
              <a:rPr lang="es-ES" altLang="en-US" sz="1200" dirty="0" smtClean="0">
                <a:ea typeface="Times New Roman" panose="02020603050405020304" pitchFamily="18" charset="0"/>
                <a:cs typeface="Arial" panose="020B0604020202020204" pitchFamily="34" charset="0"/>
              </a:rPr>
              <a:t> </a:t>
            </a:r>
            <a:r>
              <a:rPr kumimoji="0" lang="es-ES" altLang="en-US" sz="1200" b="0" i="0" strike="noStrike" cap="none" normalizeH="0" baseline="0" dirty="0" smtClean="0">
                <a:ln>
                  <a:noFill/>
                </a:ln>
                <a:effectLst/>
                <a:ea typeface="Times New Roman" panose="02020603050405020304" pitchFamily="18" charset="0"/>
                <a:cs typeface="Arial" panose="020B0604020202020204" pitchFamily="34" charset="0"/>
              </a:rPr>
              <a:t>.</a:t>
            </a:r>
            <a:endParaRPr kumimoji="0" lang="es-ES" altLang="en-US" sz="2000" b="0" i="0" strike="noStrike" cap="none" normalizeH="0" baseline="0" dirty="0" smtClean="0">
              <a:ln>
                <a:noFill/>
              </a:ln>
              <a:effectLst/>
            </a:endParaRPr>
          </a:p>
        </p:txBody>
      </p:sp>
      <p:sp>
        <p:nvSpPr>
          <p:cNvPr id="19" name="92 CuadroTexto"/>
          <p:cNvSpPr txBox="1"/>
          <p:nvPr/>
        </p:nvSpPr>
        <p:spPr>
          <a:xfrm>
            <a:off x="720000" y="2139135"/>
            <a:ext cx="7776000" cy="523220"/>
          </a:xfrm>
          <a:prstGeom prst="rect">
            <a:avLst/>
          </a:prstGeom>
          <a:noFill/>
        </p:spPr>
        <p:txBody>
          <a:bodyPr wrap="square" rtlCol="0">
            <a:spAutoFit/>
          </a:bodyPr>
          <a:lstStyle/>
          <a:p>
            <a:r>
              <a:rPr lang="es-ES" sz="2800" b="1" cap="small" dirty="0" smtClean="0">
                <a:effectLst>
                  <a:outerShdw blurRad="38100" dist="38100" dir="2700000" algn="tl">
                    <a:srgbClr val="000000">
                      <a:alpha val="43137"/>
                    </a:srgbClr>
                  </a:outerShdw>
                </a:effectLst>
              </a:rPr>
              <a:t>Principios Fundamentales</a:t>
            </a:r>
            <a:endParaRPr lang="es-ES" sz="2800" b="1" cap="small" dirty="0">
              <a:effectLst>
                <a:outerShdw blurRad="38100" dist="38100" dir="2700000" algn="tl">
                  <a:srgbClr val="000000">
                    <a:alpha val="43137"/>
                  </a:srgbClr>
                </a:outerShdw>
              </a:effectLst>
            </a:endParaRPr>
          </a:p>
        </p:txBody>
      </p:sp>
      <p:sp>
        <p:nvSpPr>
          <p:cNvPr id="20" name="92 CuadroTexto"/>
          <p:cNvSpPr txBox="1"/>
          <p:nvPr/>
        </p:nvSpPr>
        <p:spPr>
          <a:xfrm>
            <a:off x="679267" y="2746047"/>
            <a:ext cx="7776000" cy="2369880"/>
          </a:xfrm>
          <a:prstGeom prst="rect">
            <a:avLst/>
          </a:prstGeom>
          <a:noFill/>
        </p:spPr>
        <p:txBody>
          <a:bodyPr wrap="square" rtlCol="0">
            <a:spAutoFit/>
          </a:bodyPr>
          <a:lstStyle/>
          <a:p>
            <a:pPr marL="342900" indent="-342900">
              <a:buClr>
                <a:schemeClr val="bg1">
                  <a:lumMod val="50000"/>
                </a:schemeClr>
              </a:buClr>
              <a:buFont typeface="Arial" panose="020B0604020202020204" pitchFamily="34" charset="0"/>
              <a:buChar char="•"/>
            </a:pPr>
            <a:r>
              <a:rPr lang="es-ES" sz="1500" b="1" dirty="0" smtClean="0">
                <a:effectLst>
                  <a:outerShdw blurRad="38100" dist="38100" dir="2700000" algn="tl">
                    <a:srgbClr val="000000">
                      <a:alpha val="43137"/>
                    </a:srgbClr>
                  </a:outerShdw>
                </a:effectLst>
              </a:rPr>
              <a:t>Seguridad Vial</a:t>
            </a:r>
          </a:p>
          <a:p>
            <a:pPr marL="342900" indent="-342900">
              <a:buClr>
                <a:schemeClr val="bg1">
                  <a:lumMod val="50000"/>
                </a:schemeClr>
              </a:buClr>
              <a:buFont typeface="Arial" panose="020B0604020202020204" pitchFamily="34" charset="0"/>
              <a:buChar char="•"/>
            </a:pPr>
            <a:r>
              <a:rPr lang="es-ES" sz="1500" b="1" dirty="0" smtClean="0">
                <a:effectLst>
                  <a:outerShdw blurRad="38100" dist="38100" dir="2700000" algn="tl">
                    <a:srgbClr val="000000">
                      <a:alpha val="43137"/>
                    </a:srgbClr>
                  </a:outerShdw>
                </a:effectLst>
              </a:rPr>
              <a:t>Exigencias Mínimas Aplicables en la restricción u obstrucción de vías</a:t>
            </a:r>
          </a:p>
          <a:p>
            <a:pPr marL="342900" indent="-342900">
              <a:buClr>
                <a:schemeClr val="bg1">
                  <a:lumMod val="50000"/>
                </a:schemeClr>
              </a:buClr>
              <a:buFont typeface="Arial" panose="020B0604020202020204" pitchFamily="34" charset="0"/>
              <a:buChar char="•"/>
            </a:pPr>
            <a:r>
              <a:rPr lang="es-ES" sz="1500" b="1" dirty="0" smtClean="0">
                <a:effectLst>
                  <a:outerShdw blurRad="38100" dist="38100" dir="2700000" algn="tl">
                    <a:srgbClr val="000000">
                      <a:alpha val="43137"/>
                    </a:srgbClr>
                  </a:outerShdw>
                </a:effectLst>
              </a:rPr>
              <a:t>Garantizar Niveles de Operación Aceptables de Vías Afectadas</a:t>
            </a:r>
          </a:p>
          <a:p>
            <a:pPr marL="342900" indent="-342900">
              <a:buClr>
                <a:schemeClr val="bg1">
                  <a:lumMod val="50000"/>
                </a:schemeClr>
              </a:buClr>
              <a:buFont typeface="Arial" panose="020B0604020202020204" pitchFamily="34" charset="0"/>
              <a:buChar char="•"/>
            </a:pPr>
            <a:r>
              <a:rPr lang="es-ES" sz="1500" b="1" dirty="0" smtClean="0">
                <a:effectLst>
                  <a:outerShdw blurRad="38100" dist="38100" dir="2700000" algn="tl">
                    <a:srgbClr val="000000">
                      <a:alpha val="43137"/>
                    </a:srgbClr>
                  </a:outerShdw>
                </a:effectLst>
              </a:rPr>
              <a:t>Fácil Interpretación por parte de los Usuarios y Peatones de las Medidas Adoptadas</a:t>
            </a:r>
          </a:p>
          <a:p>
            <a:pPr marL="342900" indent="-342900">
              <a:buClr>
                <a:schemeClr val="bg1">
                  <a:lumMod val="50000"/>
                </a:schemeClr>
              </a:buClr>
              <a:buFont typeface="Arial" panose="020B0604020202020204" pitchFamily="34" charset="0"/>
              <a:buChar char="•"/>
            </a:pPr>
            <a:r>
              <a:rPr lang="es-ES" sz="1500" b="1" dirty="0">
                <a:effectLst>
                  <a:outerShdw blurRad="38100" dist="38100" dir="2700000" algn="tl">
                    <a:srgbClr val="000000">
                      <a:alpha val="43137"/>
                    </a:srgbClr>
                  </a:outerShdw>
                </a:effectLst>
              </a:rPr>
              <a:t>Planificación y Ejecución de las actividades de </a:t>
            </a:r>
            <a:r>
              <a:rPr lang="es-ES" sz="1500" b="1" dirty="0" smtClean="0">
                <a:effectLst>
                  <a:outerShdw blurRad="38100" dist="38100" dir="2700000" algn="tl">
                    <a:srgbClr val="000000">
                      <a:alpha val="43137"/>
                    </a:srgbClr>
                  </a:outerShdw>
                </a:effectLst>
              </a:rPr>
              <a:t>Obra que impacten el Tráfico</a:t>
            </a:r>
            <a:endParaRPr lang="es-ES" sz="1500" b="1" dirty="0">
              <a:effectLst>
                <a:outerShdw blurRad="38100" dist="38100" dir="2700000" algn="tl">
                  <a:srgbClr val="000000">
                    <a:alpha val="43137"/>
                  </a:srgbClr>
                </a:outerShdw>
              </a:effectLst>
            </a:endParaRPr>
          </a:p>
          <a:p>
            <a:pPr marL="342900" indent="-342900">
              <a:buClr>
                <a:schemeClr val="bg1">
                  <a:lumMod val="50000"/>
                </a:schemeClr>
              </a:buClr>
              <a:buFont typeface="Arial" panose="020B0604020202020204" pitchFamily="34" charset="0"/>
              <a:buChar char="•"/>
            </a:pPr>
            <a:r>
              <a:rPr lang="es-ES" sz="1500" b="1" dirty="0" smtClean="0">
                <a:effectLst>
                  <a:outerShdw blurRad="38100" dist="38100" dir="2700000" algn="tl">
                    <a:srgbClr val="000000">
                      <a:alpha val="43137"/>
                    </a:srgbClr>
                  </a:outerShdw>
                </a:effectLst>
              </a:rPr>
              <a:t>Control y Mantenimiento de los Recursos destinados al Control del Tráfico</a:t>
            </a:r>
          </a:p>
          <a:p>
            <a:pPr marL="342900" indent="-342900">
              <a:buClr>
                <a:schemeClr val="bg1">
                  <a:lumMod val="50000"/>
                </a:schemeClr>
              </a:buClr>
              <a:buFont typeface="Arial" panose="020B0604020202020204" pitchFamily="34" charset="0"/>
              <a:buChar char="•"/>
            </a:pPr>
            <a:r>
              <a:rPr lang="es-ES" sz="1500" b="1" dirty="0" smtClean="0">
                <a:effectLst>
                  <a:outerShdw blurRad="38100" dist="38100" dir="2700000" algn="tl">
                    <a:srgbClr val="000000">
                      <a:alpha val="43137"/>
                    </a:srgbClr>
                  </a:outerShdw>
                </a:effectLst>
              </a:rPr>
              <a:t>Acondicionamiento  y Mantenimiento de Vías Afectadas</a:t>
            </a:r>
          </a:p>
          <a:p>
            <a:pPr marL="342900" indent="-342900">
              <a:buClr>
                <a:schemeClr val="bg1">
                  <a:lumMod val="50000"/>
                </a:schemeClr>
              </a:buClr>
              <a:buFont typeface="Arial" panose="020B0604020202020204" pitchFamily="34" charset="0"/>
              <a:buChar char="•"/>
            </a:pPr>
            <a:r>
              <a:rPr lang="es-ES" sz="1500" b="1" dirty="0" smtClean="0">
                <a:effectLst>
                  <a:outerShdw blurRad="38100" dist="38100" dir="2700000" algn="tl">
                    <a:srgbClr val="000000">
                      <a:alpha val="43137"/>
                    </a:srgbClr>
                  </a:outerShdw>
                </a:effectLst>
              </a:rPr>
              <a:t>Gestión Social, Información, Divulgación y Atención al Ciudadano</a:t>
            </a:r>
          </a:p>
          <a:p>
            <a:pPr>
              <a:buClr>
                <a:schemeClr val="bg1">
                  <a:lumMod val="50000"/>
                </a:schemeClr>
              </a:buClr>
            </a:pPr>
            <a:endParaRPr lang="es-ES" sz="2800" b="1" dirty="0">
              <a:effectLst>
                <a:outerShdw blurRad="38100" dist="38100" dir="2700000" algn="tl">
                  <a:srgbClr val="000000">
                    <a:alpha val="43137"/>
                  </a:srgbClr>
                </a:outerShdw>
              </a:effectLst>
            </a:endParaRPr>
          </a:p>
        </p:txBody>
      </p:sp>
      <p:sp>
        <p:nvSpPr>
          <p:cNvPr id="7" name="Down Arrow 6"/>
          <p:cNvSpPr/>
          <p:nvPr/>
        </p:nvSpPr>
        <p:spPr>
          <a:xfrm>
            <a:off x="3923928" y="4848714"/>
            <a:ext cx="828092"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92 CuadroTexto"/>
          <p:cNvSpPr txBox="1"/>
          <p:nvPr/>
        </p:nvSpPr>
        <p:spPr>
          <a:xfrm>
            <a:off x="3841618" y="5475002"/>
            <a:ext cx="1764196" cy="630942"/>
          </a:xfrm>
          <a:prstGeom prst="rect">
            <a:avLst/>
          </a:prstGeom>
          <a:noFill/>
        </p:spPr>
        <p:txBody>
          <a:bodyPr wrap="square" rtlCol="0">
            <a:spAutoFit/>
          </a:bodyPr>
          <a:lstStyle/>
          <a:p>
            <a:r>
              <a:rPr lang="es-ES" sz="3500" b="1" cap="small" dirty="0" smtClean="0">
                <a:effectLst>
                  <a:outerShdw blurRad="38100" dist="38100" dir="2700000" algn="tl">
                    <a:srgbClr val="000000">
                      <a:alpha val="43137"/>
                    </a:srgbClr>
                  </a:outerShdw>
                </a:effectLst>
              </a:rPr>
              <a:t>PMT</a:t>
            </a:r>
            <a:endParaRPr lang="es-ES" sz="3500" b="1" cap="small" dirty="0">
              <a:effectLst>
                <a:outerShdw blurRad="38100" dist="38100" dir="2700000" algn="tl">
                  <a:srgbClr val="000000">
                    <a:alpha val="43137"/>
                  </a:srgbClr>
                </a:outerShdw>
              </a:effectLst>
            </a:endParaRPr>
          </a:p>
        </p:txBody>
      </p:sp>
      <p:sp>
        <p:nvSpPr>
          <p:cNvPr id="15" name="14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456732086"/>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14</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92 CuadroTexto"/>
          <p:cNvSpPr txBox="1"/>
          <p:nvPr/>
        </p:nvSpPr>
        <p:spPr>
          <a:xfrm>
            <a:off x="301628" y="727677"/>
            <a:ext cx="4972853" cy="523220"/>
          </a:xfrm>
          <a:prstGeom prst="rect">
            <a:avLst/>
          </a:prstGeom>
          <a:noFill/>
        </p:spPr>
        <p:txBody>
          <a:bodyPr wrap="square" rtlCol="0">
            <a:spAutoFit/>
          </a:bodyPr>
          <a:lstStyle/>
          <a:p>
            <a:r>
              <a:rPr lang="es-ES" sz="2800" b="1" cap="small" dirty="0" smtClean="0">
                <a:effectLst>
                  <a:outerShdw blurRad="38100" dist="38100" dir="2700000" algn="tl">
                    <a:srgbClr val="000000">
                      <a:alpha val="43137"/>
                    </a:srgbClr>
                  </a:outerShdw>
                </a:effectLst>
              </a:rPr>
              <a:t>PMT (Plan de Manejo de Tráfico)</a:t>
            </a:r>
            <a:endParaRPr lang="es-ES" sz="2800" b="1" cap="small" dirty="0">
              <a:effectLst>
                <a:outerShdw blurRad="38100" dist="38100" dir="2700000" algn="tl">
                  <a:srgbClr val="000000">
                    <a:alpha val="43137"/>
                  </a:srgbClr>
                </a:outerShdw>
              </a:effectLst>
            </a:endParaRPr>
          </a:p>
        </p:txBody>
      </p:sp>
      <p:sp>
        <p:nvSpPr>
          <p:cNvPr id="2" name="Rectangle 1"/>
          <p:cNvSpPr>
            <a:spLocks noChangeArrowheads="1"/>
          </p:cNvSpPr>
          <p:nvPr/>
        </p:nvSpPr>
        <p:spPr bwMode="auto">
          <a:xfrm>
            <a:off x="274808" y="1581509"/>
            <a:ext cx="858491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1pPr>
            <a:lvl2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2pPr>
            <a:lvl3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3pPr>
            <a:lvl4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4pPr>
            <a:lvl5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5pPr>
            <a:lvl6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6pPr>
            <a:lvl7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7pPr>
            <a:lvl8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8pPr>
            <a:lvl9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9pPr>
          </a:lstStyle>
          <a:p>
            <a:pPr marL="0" marR="0" lvl="0" indent="269875" algn="just" defTabSz="914400" rtl="0" eaLnBrk="0" fontAlgn="base" latinLnBrk="0" hangingPunct="0">
              <a:lnSpc>
                <a:spcPct val="100000"/>
              </a:lnSpc>
              <a:spcBef>
                <a:spcPct val="0"/>
              </a:spcBef>
              <a:spcAft>
                <a:spcPct val="0"/>
              </a:spcAft>
              <a:buClrTx/>
              <a:buSzTx/>
              <a:buFontTx/>
              <a:buNone/>
              <a:tabLst>
                <a:tab pos="360363" algn="l"/>
                <a:tab pos="539750" algn="l"/>
                <a:tab pos="720725" algn="l"/>
                <a:tab pos="900113" algn="l"/>
                <a:tab pos="1260475" algn="l"/>
              </a:tabLst>
            </a:pPr>
            <a:r>
              <a:rPr kumimoji="0" lang="es-ES_tradnl" altLang="en-US" sz="1200" b="0" i="0" strike="noStrike" cap="none" normalizeH="0" baseline="0" dirty="0" smtClean="0">
                <a:ln>
                  <a:noFill/>
                </a:ln>
                <a:effectLst/>
                <a:latin typeface="Arial" panose="020B0604020202020204" pitchFamily="34" charset="0"/>
                <a:ea typeface="Times New Roman" panose="02020603050405020304" pitchFamily="18" charset="0"/>
                <a:cs typeface="Arial" panose="020B0604020202020204" pitchFamily="34" charset="0"/>
              </a:rPr>
              <a:t>El Contratista tendrá la responsabilidad de proponer un Plan de Manejo del Tráfico (PMT) a lo largo de todo el trazo de la línea 2 del Metro de Panamá, incluyendo el acceso a áreas de patios y talleres. Además, se deberán considerar y detallar en el PMT propuesto, aquellas áreas fuera del trazo principal, pero que por condiciones inherentes a la obra pudieran verse afectadas en la construcción del proyecto, tales como zonas destinadas a desvíos provisionales, áreas de ubicación de construcción de elementos prefabricados, … .</a:t>
            </a:r>
            <a:endParaRPr kumimoji="0" lang="es-ES_tradnl" altLang="en-US" sz="2000" b="0" i="0" strike="noStrike" cap="none" normalizeH="0" baseline="0" dirty="0" smtClean="0">
              <a:ln>
                <a:noFill/>
              </a:ln>
              <a:effectLst/>
              <a:latin typeface="Arial" panose="020B0604020202020204" pitchFamily="34" charset="0"/>
            </a:endParaRPr>
          </a:p>
        </p:txBody>
      </p:sp>
      <p:sp>
        <p:nvSpPr>
          <p:cNvPr id="16" name="92 CuadroTexto"/>
          <p:cNvSpPr txBox="1"/>
          <p:nvPr/>
        </p:nvSpPr>
        <p:spPr>
          <a:xfrm>
            <a:off x="274808" y="1161475"/>
            <a:ext cx="4972853" cy="477054"/>
          </a:xfrm>
          <a:prstGeom prst="rect">
            <a:avLst/>
          </a:prstGeom>
          <a:noFill/>
        </p:spPr>
        <p:txBody>
          <a:bodyPr wrap="square" rtlCol="0">
            <a:spAutoFit/>
          </a:bodyPr>
          <a:lstStyle/>
          <a:p>
            <a:r>
              <a:rPr lang="es-ES" sz="2500" b="1" cap="small" dirty="0" smtClean="0">
                <a:effectLst>
                  <a:outerShdw blurRad="38100" dist="38100" dir="2700000" algn="tl">
                    <a:srgbClr val="000000">
                      <a:alpha val="43137"/>
                    </a:srgbClr>
                  </a:outerShdw>
                </a:effectLst>
              </a:rPr>
              <a:t>Áreas de Aplicación del PMT</a:t>
            </a:r>
            <a:endParaRPr lang="es-ES" sz="2500" b="1" cap="small" dirty="0">
              <a:effectLst>
                <a:outerShdw blurRad="38100" dist="38100" dir="2700000" algn="tl">
                  <a:srgbClr val="000000">
                    <a:alpha val="43137"/>
                  </a:srgbClr>
                </a:outerShdw>
              </a:effectLst>
            </a:endParaRPr>
          </a:p>
        </p:txBody>
      </p:sp>
      <p:sp>
        <p:nvSpPr>
          <p:cNvPr id="18" name="92 CuadroTexto"/>
          <p:cNvSpPr txBox="1"/>
          <p:nvPr/>
        </p:nvSpPr>
        <p:spPr>
          <a:xfrm>
            <a:off x="184507" y="2580818"/>
            <a:ext cx="4972853" cy="477054"/>
          </a:xfrm>
          <a:prstGeom prst="rect">
            <a:avLst/>
          </a:prstGeom>
          <a:noFill/>
        </p:spPr>
        <p:txBody>
          <a:bodyPr wrap="square" rtlCol="0">
            <a:spAutoFit/>
          </a:bodyPr>
          <a:lstStyle/>
          <a:p>
            <a:r>
              <a:rPr lang="es-ES" sz="2500" b="1" cap="small" dirty="0" smtClean="0">
                <a:effectLst>
                  <a:outerShdw blurRad="38100" dist="38100" dir="2700000" algn="tl">
                    <a:srgbClr val="000000">
                      <a:alpha val="43137"/>
                    </a:srgbClr>
                  </a:outerShdw>
                </a:effectLst>
              </a:rPr>
              <a:t>Contenido Mínimo del PMT</a:t>
            </a:r>
            <a:endParaRPr lang="es-ES" sz="2500" b="1" cap="small" dirty="0">
              <a:effectLst>
                <a:outerShdw blurRad="38100" dist="38100" dir="2700000" algn="tl">
                  <a:srgbClr val="000000">
                    <a:alpha val="43137"/>
                  </a:srgbClr>
                </a:outerShdw>
              </a:effectLst>
            </a:endParaRPr>
          </a:p>
        </p:txBody>
      </p:sp>
      <p:pic>
        <p:nvPicPr>
          <p:cNvPr id="21" name="Imagen 8"/>
          <p:cNvPicPr/>
          <p:nvPr/>
        </p:nvPicPr>
        <p:blipFill>
          <a:blip r:embed="rId4">
            <a:extLst>
              <a:ext uri="{28A0092B-C50C-407E-A947-70E740481C1C}">
                <a14:useLocalDpi xmlns:a14="http://schemas.microsoft.com/office/drawing/2010/main" val="0"/>
              </a:ext>
            </a:extLst>
          </a:blip>
          <a:srcRect/>
          <a:stretch>
            <a:fillRect/>
          </a:stretch>
        </p:blipFill>
        <p:spPr bwMode="auto">
          <a:xfrm>
            <a:off x="2577830" y="3079870"/>
            <a:ext cx="4154410" cy="3183677"/>
          </a:xfrm>
          <a:prstGeom prst="rect">
            <a:avLst/>
          </a:prstGeom>
          <a:noFill/>
          <a:ln>
            <a:noFill/>
          </a:ln>
        </p:spPr>
      </p:pic>
      <p:sp>
        <p:nvSpPr>
          <p:cNvPr id="14" name="13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397565270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15</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806313"/>
            <a:ext cx="8684947" cy="707886"/>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1. Características Principales del Proceso Constructivo y Definición del Plan de Trabajo para la ejecución de las obras</a:t>
            </a:r>
            <a:endParaRPr lang="es-ES" sz="2000" b="1" cap="small" dirty="0">
              <a:effectLst>
                <a:outerShdw blurRad="38100" dist="38100" dir="2700000" algn="tl">
                  <a:srgbClr val="000000">
                    <a:alpha val="43137"/>
                  </a:srgbClr>
                </a:outerShdw>
              </a:effectLst>
            </a:endParaRPr>
          </a:p>
        </p:txBody>
      </p:sp>
      <p:sp>
        <p:nvSpPr>
          <p:cNvPr id="3" name="Rectangle 1"/>
          <p:cNvSpPr>
            <a:spLocks noChangeArrowheads="1"/>
          </p:cNvSpPr>
          <p:nvPr/>
        </p:nvSpPr>
        <p:spPr bwMode="auto">
          <a:xfrm>
            <a:off x="750843" y="1529936"/>
            <a:ext cx="763284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9pPr>
          </a:lstStyle>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kumimoji="0" lang="es-ES"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La sectorización, el tipo de obra y la programación de los trabajos que se acometerá en cada uno de los tramos en que se pueda dividir o de las que dependa la construcción.</a:t>
            </a:r>
            <a:endParaRPr kumimoji="0" lang="en-US" altLang="en-US" sz="1200" b="0" i="0" strike="noStrike" cap="none" normalizeH="0" baseline="0" dirty="0" smtClean="0">
              <a:ln>
                <a:noFill/>
              </a:ln>
              <a:effectLst/>
              <a:latin typeface="+mn-lt"/>
            </a:endParaRP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kumimoji="0" lang="es-ES"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Los equipos y maquinarias que serán utilizados.</a:t>
            </a:r>
            <a:endParaRPr kumimoji="0" lang="en-US" altLang="en-US" sz="1200" b="0" i="0" strike="noStrike" cap="none" normalizeH="0" baseline="0" dirty="0" smtClean="0">
              <a:ln>
                <a:noFill/>
              </a:ln>
              <a:effectLst/>
              <a:latin typeface="+mn-lt"/>
            </a:endParaRP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kumimoji="0" lang="es-ES"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Procesos de instalación, manejo y retiro de los equipos y maquinarias.</a:t>
            </a:r>
            <a:endParaRPr kumimoji="0" lang="en-US" altLang="en-US" sz="1200" b="0" i="0" strike="noStrike" cap="none" normalizeH="0" baseline="0" dirty="0" smtClean="0">
              <a:ln>
                <a:noFill/>
              </a:ln>
              <a:effectLst/>
              <a:latin typeface="+mn-lt"/>
            </a:endParaRP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kumimoji="0" lang="es-ES"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Duración y etapas de ejecución de las obras.</a:t>
            </a:r>
            <a:endParaRPr kumimoji="0" lang="en-US" altLang="en-US" sz="1200" b="0" i="0" strike="noStrike" cap="none" normalizeH="0" baseline="0" dirty="0" smtClean="0">
              <a:ln>
                <a:noFill/>
              </a:ln>
              <a:effectLst/>
              <a:latin typeface="+mn-lt"/>
            </a:endParaRP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kumimoji="0" lang="es-ES"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Forma operativa recomendable (por ejemplo, durante las noches, fines de semana, etc.).</a:t>
            </a:r>
            <a:endParaRPr kumimoji="0" lang="en-US" altLang="en-US" sz="1200" b="0" i="0" strike="noStrike" cap="none" normalizeH="0" baseline="0" dirty="0" smtClean="0">
              <a:ln>
                <a:noFill/>
              </a:ln>
              <a:effectLst/>
              <a:latin typeface="+mn-lt"/>
            </a:endParaRP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kumimoji="0" lang="es-ES"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Aspectos adicionales del lugar de las obras, tales como: estado del pavimento, estado del drenaje superficial, ubicación y condiciones de puentes vehiculares y peatonales en la zona de influencia.</a:t>
            </a:r>
            <a:endParaRPr kumimoji="0" lang="es-ES" altLang="en-US" sz="1200" b="0" i="0" strike="noStrike" cap="none" normalizeH="0" baseline="0" dirty="0" smtClean="0">
              <a:ln>
                <a:noFill/>
              </a:ln>
              <a:effectLst/>
              <a:latin typeface="+mn-lt"/>
            </a:endParaRPr>
          </a:p>
        </p:txBody>
      </p:sp>
      <p:sp>
        <p:nvSpPr>
          <p:cNvPr id="19" name="92 CuadroTexto"/>
          <p:cNvSpPr txBox="1"/>
          <p:nvPr/>
        </p:nvSpPr>
        <p:spPr>
          <a:xfrm>
            <a:off x="459053" y="3221846"/>
            <a:ext cx="8684947" cy="707886"/>
          </a:xfrm>
          <a:prstGeom prst="rect">
            <a:avLst/>
          </a:prstGeom>
          <a:noFill/>
        </p:spPr>
        <p:txBody>
          <a:bodyPr wrap="square" rtlCol="0">
            <a:spAutoFit/>
          </a:bodyPr>
          <a:lstStyle/>
          <a:p>
            <a:r>
              <a:rPr lang="es-ES" sz="2000" b="1" cap="small" dirty="0">
                <a:effectLst>
                  <a:outerShdw blurRad="38100" dist="38100" dir="2700000" algn="tl">
                    <a:srgbClr val="000000">
                      <a:alpha val="43137"/>
                    </a:srgbClr>
                  </a:outerShdw>
                </a:effectLst>
              </a:rPr>
              <a:t>2</a:t>
            </a:r>
            <a:r>
              <a:rPr lang="es-ES" sz="2000" b="1" cap="small" dirty="0" smtClean="0">
                <a:effectLst>
                  <a:outerShdw blurRad="38100" dist="38100" dir="2700000" algn="tl">
                    <a:srgbClr val="000000">
                      <a:alpha val="43137"/>
                    </a:srgbClr>
                  </a:outerShdw>
                </a:effectLst>
              </a:rPr>
              <a:t>. Identificación de las Características Generales en las zonas afectadas por las actividades de Obra</a:t>
            </a:r>
            <a:endParaRPr lang="es-ES" sz="2000" b="1" cap="small" dirty="0">
              <a:effectLst>
                <a:outerShdw blurRad="38100" dist="38100" dir="2700000" algn="tl">
                  <a:srgbClr val="000000">
                    <a:alpha val="43137"/>
                  </a:srgbClr>
                </a:outerShdw>
              </a:effectLst>
            </a:endParaRPr>
          </a:p>
        </p:txBody>
      </p:sp>
      <p:sp>
        <p:nvSpPr>
          <p:cNvPr id="20" name="Rectangle 1"/>
          <p:cNvSpPr>
            <a:spLocks noChangeArrowheads="1"/>
          </p:cNvSpPr>
          <p:nvPr/>
        </p:nvSpPr>
        <p:spPr bwMode="auto">
          <a:xfrm>
            <a:off x="750843" y="3958782"/>
            <a:ext cx="763284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9pPr>
          </a:lstStyle>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kumimoji="0" lang="es-ES_tradnl"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Demografía</a:t>
            </a:r>
            <a:endParaRPr kumimoji="0" lang="en-US" altLang="en-US" sz="1200" b="0" i="0" strike="noStrike" cap="none" normalizeH="0" baseline="0" dirty="0" smtClean="0">
              <a:ln>
                <a:noFill/>
              </a:ln>
              <a:effectLst/>
              <a:latin typeface="+mn-lt"/>
            </a:endParaRP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lang="es-ES" altLang="en-US" sz="1200" dirty="0" smtClean="0">
                <a:latin typeface="+mn-lt"/>
                <a:cs typeface="Arial" panose="020B0604020202020204" pitchFamily="34" charset="0"/>
              </a:rPr>
              <a:t>Topografía</a:t>
            </a: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lang="es-ES" altLang="en-US" sz="1200" dirty="0" smtClean="0">
                <a:latin typeface="+mn-lt"/>
                <a:cs typeface="Arial" panose="020B0604020202020204" pitchFamily="34" charset="0"/>
              </a:rPr>
              <a:t>Caracterización y Usos del Suelo</a:t>
            </a: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kumimoji="0" lang="es-ES" altLang="en-US" sz="1200" b="0" i="0" strike="noStrike" cap="none" normalizeH="0" baseline="0" dirty="0" smtClean="0">
                <a:ln>
                  <a:noFill/>
                </a:ln>
                <a:effectLst/>
                <a:latin typeface="+mn-lt"/>
                <a:cs typeface="Arial" panose="020B0604020202020204" pitchFamily="34" charset="0"/>
              </a:rPr>
              <a:t>Red Vial</a:t>
            </a:r>
            <a:endParaRPr kumimoji="0" lang="en-US" altLang="en-US" sz="1200" b="0" i="0" strike="noStrike" cap="none" normalizeH="0" baseline="0" dirty="0" smtClean="0">
              <a:ln>
                <a:noFill/>
              </a:ln>
              <a:effectLst/>
              <a:latin typeface="+mn-lt"/>
            </a:endParaRPr>
          </a:p>
          <a:p>
            <a:pPr marL="171450" lvl="0" indent="-171450" algn="just">
              <a:buClr>
                <a:schemeClr val="bg1">
                  <a:lumMod val="50000"/>
                </a:schemeClr>
              </a:buClr>
              <a:buFont typeface="Arial" panose="020B0604020202020204" pitchFamily="34" charset="0"/>
              <a:buChar char="•"/>
            </a:pPr>
            <a:r>
              <a:rPr kumimoji="0" lang="es-ES_tradnl"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Tipología y Estudio del Tráfico (</a:t>
            </a:r>
            <a:r>
              <a:rPr lang="es-ES" sz="1200" dirty="0">
                <a:latin typeface="+mn-lt"/>
              </a:rPr>
              <a:t>incluye aforos del tráfico vehicular para dos (2) días típicos de la zona bajo análisis)</a:t>
            </a:r>
            <a:endParaRPr kumimoji="0" lang="en-US" altLang="en-US" sz="1200" b="0" i="0" strike="noStrike" cap="none" normalizeH="0" baseline="0" dirty="0" smtClean="0">
              <a:ln>
                <a:noFill/>
              </a:ln>
              <a:effectLst/>
              <a:latin typeface="+mn-lt"/>
            </a:endParaRP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kumimoji="0" lang="es-ES_tradnl"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Movilidad Peatonal</a:t>
            </a: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lang="es-ES_tradnl" altLang="en-US" sz="1200" dirty="0" smtClean="0">
                <a:latin typeface="+mn-lt"/>
                <a:cs typeface="Arial" panose="020B0604020202020204" pitchFamily="34" charset="0"/>
              </a:rPr>
              <a:t>Movilidad de Transporte Público</a:t>
            </a:r>
            <a:endParaRPr kumimoji="0" lang="en-US" altLang="en-US" sz="1200" b="0" i="0" strike="noStrike" cap="none" normalizeH="0" baseline="0" dirty="0" smtClean="0">
              <a:ln>
                <a:noFill/>
              </a:ln>
              <a:effectLst/>
              <a:latin typeface="+mn-lt"/>
            </a:endParaRP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kumimoji="0" lang="es-ES_tradnl"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Identificación de Sitios Especiales (Escuelas, Hospitales, Estaciones de Bomberos, Centros Comerciales, Instalaciones</a:t>
            </a:r>
            <a:r>
              <a:rPr kumimoji="0" lang="es-ES_tradnl" altLang="en-US" sz="1200" b="0" i="0" strike="noStrike" cap="none" normalizeH="0" dirty="0" smtClean="0">
                <a:ln>
                  <a:noFill/>
                </a:ln>
                <a:effectLst/>
                <a:latin typeface="+mn-lt"/>
                <a:ea typeface="Times New Roman" panose="02020603050405020304" pitchFamily="18" charset="0"/>
                <a:cs typeface="Arial" panose="020B0604020202020204" pitchFamily="34" charset="0"/>
              </a:rPr>
              <a:t> destinadas a Transporte Público, … )</a:t>
            </a:r>
            <a:endParaRPr kumimoji="0" lang="en-US" altLang="en-US" sz="1200" b="0" i="0" strike="noStrike" cap="none" normalizeH="0" baseline="0" dirty="0" smtClean="0">
              <a:ln>
                <a:noFill/>
              </a:ln>
              <a:effectLst/>
              <a:latin typeface="+mn-lt"/>
            </a:endParaRP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215900" algn="l"/>
                <a:tab pos="539750" algn="l"/>
              </a:tabLst>
            </a:pPr>
            <a:r>
              <a:rPr lang="es-ES" altLang="en-US" sz="1200" dirty="0" smtClean="0">
                <a:latin typeface="+mn-lt"/>
                <a:cs typeface="Arial" panose="020B0604020202020204" pitchFamily="34" charset="0"/>
              </a:rPr>
              <a:t>Estado Físico y Funcional de Elementos Viales (drenajes pluviales, identificación de servicios públicos, estado del pavimento, estructuras singulares, … )</a:t>
            </a:r>
            <a:endParaRPr kumimoji="0" lang="es-ES" altLang="en-US" sz="1200" b="0" i="0" strike="noStrike" cap="none" normalizeH="0" baseline="0" dirty="0" smtClean="0">
              <a:ln>
                <a:noFill/>
              </a:ln>
              <a:effectLst/>
              <a:latin typeface="+mn-lt"/>
            </a:endParaRPr>
          </a:p>
        </p:txBody>
      </p:sp>
      <p:sp>
        <p:nvSpPr>
          <p:cNvPr id="13" name="12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127345001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16</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716563"/>
            <a:ext cx="8684947" cy="400110"/>
          </a:xfrm>
          <a:prstGeom prst="rect">
            <a:avLst/>
          </a:prstGeom>
          <a:noFill/>
        </p:spPr>
        <p:txBody>
          <a:bodyPr wrap="square" rtlCol="0">
            <a:spAutoFit/>
          </a:bodyPr>
          <a:lstStyle/>
          <a:p>
            <a:r>
              <a:rPr lang="es-ES" sz="2000" b="1" cap="small" dirty="0">
                <a:effectLst>
                  <a:outerShdw blurRad="38100" dist="38100" dir="2700000" algn="tl">
                    <a:srgbClr val="000000">
                      <a:alpha val="43137"/>
                    </a:srgbClr>
                  </a:outerShdw>
                </a:effectLst>
              </a:rPr>
              <a:t>3</a:t>
            </a:r>
            <a:r>
              <a:rPr lang="es-ES" sz="2000" b="1" cap="small" dirty="0" smtClean="0">
                <a:effectLst>
                  <a:outerShdw blurRad="38100" dist="38100" dir="2700000" algn="tl">
                    <a:srgbClr val="000000">
                      <a:alpha val="43137"/>
                    </a:srgbClr>
                  </a:outerShdw>
                </a:effectLst>
              </a:rPr>
              <a:t>. Diseño del Plan de Manejo del Tráfico</a:t>
            </a:r>
            <a:endParaRPr lang="es-ES" sz="2000" b="1" cap="small" dirty="0">
              <a:effectLst>
                <a:outerShdw blurRad="38100" dist="38100" dir="2700000" algn="tl">
                  <a:srgbClr val="000000">
                    <a:alpha val="43137"/>
                  </a:srgbClr>
                </a:outerShdw>
              </a:effectLst>
            </a:endParaRPr>
          </a:p>
        </p:txBody>
      </p:sp>
      <p:sp>
        <p:nvSpPr>
          <p:cNvPr id="2" name="Rectangle 1"/>
          <p:cNvSpPr/>
          <p:nvPr/>
        </p:nvSpPr>
        <p:spPr>
          <a:xfrm>
            <a:off x="409546" y="1116673"/>
            <a:ext cx="7614592" cy="3600986"/>
          </a:xfrm>
          <a:prstGeom prst="rect">
            <a:avLst/>
          </a:prstGeom>
        </p:spPr>
        <p:txBody>
          <a:bodyPr wrap="square">
            <a:spAutoFit/>
          </a:bodyPr>
          <a:lstStyle/>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Diagnóstico de las condiciones </a:t>
            </a:r>
            <a:r>
              <a:rPr lang="es-ES" sz="1200" dirty="0" smtClean="0">
                <a:ea typeface="Times New Roman" panose="02020603050405020304" pitchFamily="18" charset="0"/>
                <a:cs typeface="Arial" panose="020B0604020202020204" pitchFamily="34" charset="0"/>
              </a:rPr>
              <a:t>existentes.</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Manejo del tráfico </a:t>
            </a:r>
            <a:r>
              <a:rPr lang="es-ES" sz="1200" dirty="0" smtClean="0">
                <a:ea typeface="Times New Roman" panose="02020603050405020304" pitchFamily="18" charset="0"/>
                <a:cs typeface="Arial" panose="020B0604020202020204" pitchFamily="34" charset="0"/>
              </a:rPr>
              <a:t>vehicular.</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Manejo del transporte </a:t>
            </a:r>
            <a:r>
              <a:rPr lang="es-ES" sz="1200" dirty="0" smtClean="0">
                <a:ea typeface="Times New Roman" panose="02020603050405020304" pitchFamily="18" charset="0"/>
                <a:cs typeface="Arial" panose="020B0604020202020204" pitchFamily="34" charset="0"/>
              </a:rPr>
              <a:t>público.</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Manejo de </a:t>
            </a:r>
            <a:r>
              <a:rPr lang="es-ES" sz="1200" dirty="0" smtClean="0">
                <a:ea typeface="Times New Roman" panose="02020603050405020304" pitchFamily="18" charset="0"/>
                <a:cs typeface="Arial" panose="020B0604020202020204" pitchFamily="34" charset="0"/>
              </a:rPr>
              <a:t>peatones.</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Manejo de vehículos </a:t>
            </a:r>
            <a:r>
              <a:rPr lang="es-ES" sz="1200" dirty="0" smtClean="0">
                <a:ea typeface="Times New Roman" panose="02020603050405020304" pitchFamily="18" charset="0"/>
                <a:cs typeface="Arial" panose="020B0604020202020204" pitchFamily="34" charset="0"/>
              </a:rPr>
              <a:t>pesados.</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Condiciones de operación para la oferta de estacionamientos en la vía pública, especialmente sobre las vías utilizadas como desvíos (eliminación estacionamiento sobre la vía</a:t>
            </a:r>
            <a:r>
              <a:rPr lang="es-ES" sz="1200" dirty="0" smtClean="0">
                <a:ea typeface="Times New Roman" panose="02020603050405020304" pitchFamily="18" charset="0"/>
                <a:cs typeface="Arial" panose="020B0604020202020204" pitchFamily="34" charset="0"/>
              </a:rPr>
              <a:t>).</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Tipo de señalización (señales verticales y horizontales, balizamiento, sistemas de contención, y/o semáforos), eliminación de la señalización horizontal, vertical y balizamiento existente contradictorios y/o en conflicto con la nueva señalización, y adecuaciones temporales necesarias (recuperación de la superficie de rodadura, mejoramientos geométricos, mejoramientos de la iluminación de las vías (condición de la vía en horario nocturno), mejoramientos del sistema de drenaje). </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Información y divulgación del plan.</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Atención a usuarios y vecinos del </a:t>
            </a:r>
            <a:r>
              <a:rPr lang="es-ES" sz="1200" dirty="0" smtClean="0">
                <a:ea typeface="Times New Roman" panose="02020603050405020304" pitchFamily="18" charset="0"/>
                <a:cs typeface="Arial" panose="020B0604020202020204" pitchFamily="34" charset="0"/>
              </a:rPr>
              <a:t>lugar.</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Implementación y seguimiento del PMT. </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Auditorías periódicas e independientes de seguridad vial durante </a:t>
            </a:r>
            <a:r>
              <a:rPr lang="es-ES" sz="1200" dirty="0" smtClean="0">
                <a:ea typeface="Times New Roman" panose="02020603050405020304" pitchFamily="18" charset="0"/>
                <a:cs typeface="Arial" panose="020B0604020202020204" pitchFamily="34" charset="0"/>
              </a:rPr>
              <a:t>la etapa de preparación, el </a:t>
            </a:r>
            <a:r>
              <a:rPr lang="es-ES" sz="1200" dirty="0">
                <a:ea typeface="Times New Roman" panose="02020603050405020304" pitchFamily="18" charset="0"/>
                <a:cs typeface="Arial" panose="020B0604020202020204" pitchFamily="34" charset="0"/>
              </a:rPr>
              <a:t>periodo de </a:t>
            </a:r>
            <a:r>
              <a:rPr lang="es-ES" sz="1200" dirty="0" smtClean="0">
                <a:ea typeface="Times New Roman" panose="02020603050405020304" pitchFamily="18" charset="0"/>
                <a:cs typeface="Arial" panose="020B0604020202020204" pitchFamily="34" charset="0"/>
              </a:rPr>
              <a:t>operación,  </a:t>
            </a:r>
            <a:r>
              <a:rPr lang="es-ES" sz="1200" dirty="0">
                <a:ea typeface="Times New Roman" panose="02020603050405020304" pitchFamily="18" charset="0"/>
                <a:cs typeface="Arial" panose="020B0604020202020204" pitchFamily="34" charset="0"/>
              </a:rPr>
              <a:t>mantenimiento del </a:t>
            </a:r>
            <a:r>
              <a:rPr lang="es-ES" sz="1200" dirty="0" smtClean="0">
                <a:ea typeface="Times New Roman" panose="02020603050405020304" pitchFamily="18" charset="0"/>
                <a:cs typeface="Arial" panose="020B0604020202020204" pitchFamily="34" charset="0"/>
              </a:rPr>
              <a:t>plan</a:t>
            </a:r>
            <a:r>
              <a:rPr lang="es-ES_tradnl" sz="1200" dirty="0">
                <a:ea typeface="Times New Roman" panose="02020603050405020304" pitchFamily="18" charset="0"/>
                <a:cs typeface="Arial" panose="020B0604020202020204" pitchFamily="34" charset="0"/>
              </a:rPr>
              <a:t> </a:t>
            </a:r>
            <a:r>
              <a:rPr lang="es-ES_tradnl" sz="1200" dirty="0" smtClean="0">
                <a:ea typeface="Times New Roman" panose="02020603050405020304" pitchFamily="18" charset="0"/>
                <a:cs typeface="Arial" panose="020B0604020202020204" pitchFamily="34" charset="0"/>
              </a:rPr>
              <a:t>y devolución a las condiciones permanentes.</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smtClean="0">
                <a:ea typeface="Times New Roman" panose="02020603050405020304" pitchFamily="18" charset="0"/>
                <a:cs typeface="Arial" panose="020B0604020202020204" pitchFamily="34" charset="0"/>
              </a:rPr>
              <a:t>Programa de acondicionamiento y mantenimiento de </a:t>
            </a:r>
            <a:r>
              <a:rPr lang="es-ES" sz="1200" dirty="0">
                <a:ea typeface="Times New Roman" panose="02020603050405020304" pitchFamily="18" charset="0"/>
                <a:cs typeface="Arial" panose="020B0604020202020204" pitchFamily="34" charset="0"/>
              </a:rPr>
              <a:t>las vías afectadas </a:t>
            </a:r>
            <a:r>
              <a:rPr lang="es-ES" sz="1200" dirty="0" smtClean="0">
                <a:ea typeface="Times New Roman" panose="02020603050405020304" pitchFamily="18" charset="0"/>
                <a:cs typeface="Arial" panose="020B0604020202020204" pitchFamily="34" charset="0"/>
              </a:rPr>
              <a:t>incluyendo señalización.</a:t>
            </a:r>
            <a:endParaRPr lang="en-US" sz="1200" dirty="0">
              <a:ea typeface="Times New Roman" panose="02020603050405020304" pitchFamily="18" charset="0"/>
              <a:cs typeface="Arial" panose="020B0604020202020204" pitchFamily="34" charset="0"/>
            </a:endParaRPr>
          </a:p>
          <a:p>
            <a:pPr marL="171450" indent="-171450" algn="just" eaLnBrk="0" fontAlgn="base" hangingPunct="0">
              <a:spcBef>
                <a:spcPct val="0"/>
              </a:spcBef>
              <a:spcAft>
                <a:spcPct val="0"/>
              </a:spcAft>
              <a:buClr>
                <a:schemeClr val="bg1">
                  <a:lumMod val="50000"/>
                </a:schemeClr>
              </a:buClr>
              <a:buFont typeface="Arial" panose="020B0604020202020204" pitchFamily="34" charset="0"/>
              <a:buChar char="•"/>
              <a:tabLst>
                <a:tab pos="215900" algn="l"/>
                <a:tab pos="539750" algn="l"/>
              </a:tabLst>
            </a:pPr>
            <a:r>
              <a:rPr lang="es-ES" sz="1200" dirty="0">
                <a:ea typeface="Times New Roman" panose="02020603050405020304" pitchFamily="18" charset="0"/>
                <a:cs typeface="Arial" panose="020B0604020202020204" pitchFamily="34" charset="0"/>
              </a:rPr>
              <a:t>Retiro de la señalización temporal al finalizar las </a:t>
            </a:r>
            <a:r>
              <a:rPr lang="es-ES" sz="1200" dirty="0" smtClean="0">
                <a:ea typeface="Times New Roman" panose="02020603050405020304" pitchFamily="18" charset="0"/>
                <a:cs typeface="Arial" panose="020B0604020202020204" pitchFamily="34" charset="0"/>
              </a:rPr>
              <a:t>obras.</a:t>
            </a:r>
            <a:endParaRPr lang="en-US" sz="1200" dirty="0">
              <a:ea typeface="Times New Roman" panose="02020603050405020304" pitchFamily="18" charset="0"/>
              <a:cs typeface="Arial" panose="020B0604020202020204" pitchFamily="34" charset="0"/>
            </a:endParaRPr>
          </a:p>
        </p:txBody>
      </p:sp>
      <p:sp>
        <p:nvSpPr>
          <p:cNvPr id="4" name="Rectangle 1"/>
          <p:cNvSpPr>
            <a:spLocks noChangeArrowheads="1"/>
          </p:cNvSpPr>
          <p:nvPr/>
        </p:nvSpPr>
        <p:spPr bwMode="auto">
          <a:xfrm>
            <a:off x="539552" y="5200600"/>
            <a:ext cx="828092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1pPr>
            <a:lvl2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2pPr>
            <a:lvl3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3pPr>
            <a:lvl4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4pPr>
            <a:lvl5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5pPr>
            <a:lvl6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6pPr>
            <a:lvl7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7pPr>
            <a:lvl8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8pPr>
            <a:lvl9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9pPr>
          </a:lstStyle>
          <a:p>
            <a:pPr marL="0" marR="0" lvl="0" indent="269875" algn="ctr" defTabSz="914400" rtl="0" eaLnBrk="0" fontAlgn="base" latinLnBrk="0" hangingPunct="0">
              <a:lnSpc>
                <a:spcPct val="100000"/>
              </a:lnSpc>
              <a:spcBef>
                <a:spcPct val="0"/>
              </a:spcBef>
              <a:spcAft>
                <a:spcPct val="0"/>
              </a:spcAft>
              <a:buClrTx/>
              <a:buSzTx/>
              <a:buFontTx/>
              <a:buNone/>
              <a:tabLst>
                <a:tab pos="360363" algn="l"/>
                <a:tab pos="539750" algn="l"/>
                <a:tab pos="720725" algn="l"/>
                <a:tab pos="900113" algn="l"/>
                <a:tab pos="1260475" algn="l"/>
              </a:tabLst>
            </a:pPr>
            <a:r>
              <a:rPr kumimoji="0" lang="es-ES" altLang="en-US" sz="1500" b="1" i="1" u="sng"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El Plan de Manejo</a:t>
            </a:r>
            <a:r>
              <a:rPr kumimoji="0" lang="es-ES" altLang="en-US" sz="1500" b="1" i="1" u="sng" strike="noStrike" cap="none" normalizeH="0" dirty="0" smtClean="0">
                <a:ln>
                  <a:noFill/>
                </a:ln>
                <a:solidFill>
                  <a:schemeClr val="tx1"/>
                </a:solidFill>
                <a:effectLst/>
                <a:latin typeface="+mn-lt"/>
                <a:ea typeface="Times New Roman" panose="02020603050405020304" pitchFamily="18" charset="0"/>
                <a:cs typeface="Arial" panose="020B0604020202020204" pitchFamily="34" charset="0"/>
              </a:rPr>
              <a:t> de Tráfico tendrá que estar sustentado mediante la realización de estudios y análisis previos</a:t>
            </a:r>
            <a:r>
              <a:rPr kumimoji="0" lang="es-ES" altLang="en-US" sz="1500" b="1"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a:t>
            </a:r>
            <a:endParaRPr kumimoji="0" lang="es-ES" altLang="en-US" sz="1500" b="1" i="0" u="none" strike="noStrike" cap="none" normalizeH="0" baseline="0" dirty="0" smtClean="0">
              <a:ln>
                <a:noFill/>
              </a:ln>
              <a:solidFill>
                <a:schemeClr val="tx1"/>
              </a:solidFill>
              <a:effectLst/>
              <a:latin typeface="+mn-lt"/>
            </a:endParaRPr>
          </a:p>
        </p:txBody>
      </p:sp>
      <p:sp>
        <p:nvSpPr>
          <p:cNvPr id="12" name="11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2354612216"/>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17</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716563"/>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 Manejo del Tráfico Vehicular</a:t>
            </a:r>
            <a:endParaRPr lang="es-ES" sz="2000" b="1" cap="small" dirty="0">
              <a:effectLst>
                <a:outerShdw blurRad="38100" dist="38100" dir="2700000" algn="tl">
                  <a:srgbClr val="000000">
                    <a:alpha val="43137"/>
                  </a:srgbClr>
                </a:outerShdw>
              </a:effectLst>
            </a:endParaRPr>
          </a:p>
        </p:txBody>
      </p:sp>
      <p:sp>
        <p:nvSpPr>
          <p:cNvPr id="12" name="92 CuadroTexto"/>
          <p:cNvSpPr txBox="1"/>
          <p:nvPr/>
        </p:nvSpPr>
        <p:spPr>
          <a:xfrm>
            <a:off x="409546" y="1074161"/>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3.1.1.  Días y Franjas Horarias para Trabajos Especiales</a:t>
            </a:r>
            <a:endParaRPr lang="es-ES" sz="2000" b="1" cap="small" dirty="0">
              <a:effectLst>
                <a:outerShdw blurRad="38100" dist="38100" dir="2700000" algn="tl">
                  <a:srgbClr val="000000">
                    <a:alpha val="43137"/>
                  </a:srgbClr>
                </a:outerShdw>
              </a:effectLst>
            </a:endParaRPr>
          </a:p>
        </p:txBody>
      </p:sp>
      <p:sp>
        <p:nvSpPr>
          <p:cNvPr id="3" name="Rectangle 2"/>
          <p:cNvSpPr/>
          <p:nvPr/>
        </p:nvSpPr>
        <p:spPr>
          <a:xfrm>
            <a:off x="381329" y="1488280"/>
            <a:ext cx="8578426" cy="1092607"/>
          </a:xfrm>
          <a:prstGeom prst="rect">
            <a:avLst/>
          </a:prstGeom>
        </p:spPr>
        <p:txBody>
          <a:bodyPr wrap="square">
            <a:spAutoFit/>
          </a:bodyPr>
          <a:lstStyle/>
          <a:p>
            <a:pPr indent="269875" algn="just">
              <a:spcAft>
                <a:spcPts val="600"/>
              </a:spcAft>
              <a:tabLst>
                <a:tab pos="360045" algn="l"/>
                <a:tab pos="540385" algn="l"/>
                <a:tab pos="720090" algn="l"/>
                <a:tab pos="900430" algn="l"/>
                <a:tab pos="1260475" algn="l"/>
              </a:tabLst>
            </a:pPr>
            <a:r>
              <a:rPr lang="es-ES" sz="1200" dirty="0">
                <a:ea typeface="Times New Roman" panose="02020603050405020304" pitchFamily="18" charset="0"/>
              </a:rPr>
              <a:t>Estos trabajos corresponden a las actividades relativas al movimiento de maquinaria de gran tamaño, el traslado de los elementos estructurales que hayan sido fabricados fuera de la zona directa de obra o a carga de equipo pesado para la ejecución de las obras, que por cuestiones de seguridad debe ser considerado transporte de carga peligrosa y por lo tanto regirse por lo estipulado en el Reglamento de Tránsito Vehicular de la República de Panamá</a:t>
            </a:r>
            <a:r>
              <a:rPr lang="es-ES" sz="1200" dirty="0" smtClean="0">
                <a:ea typeface="Times New Roman" panose="02020603050405020304" pitchFamily="18" charset="0"/>
              </a:rPr>
              <a:t>.</a:t>
            </a:r>
          </a:p>
          <a:p>
            <a:pPr indent="269875" algn="just">
              <a:spcAft>
                <a:spcPts val="600"/>
              </a:spcAft>
              <a:tabLst>
                <a:tab pos="360045" algn="l"/>
                <a:tab pos="540385" algn="l"/>
                <a:tab pos="720090" algn="l"/>
                <a:tab pos="900430" algn="l"/>
                <a:tab pos="1260475" algn="l"/>
              </a:tabLst>
            </a:pPr>
            <a:endParaRPr lang="en-US" sz="1200" dirty="0">
              <a:effectLst/>
              <a:ea typeface="Times New Roman" panose="02020603050405020304" pitchFamily="18" charset="0"/>
            </a:endParaRPr>
          </a:p>
        </p:txBody>
      </p:sp>
      <p:sp>
        <p:nvSpPr>
          <p:cNvPr id="5" name="Rectangle 1"/>
          <p:cNvSpPr>
            <a:spLocks noChangeArrowheads="1"/>
          </p:cNvSpPr>
          <p:nvPr/>
        </p:nvSpPr>
        <p:spPr bwMode="auto">
          <a:xfrm>
            <a:off x="409546" y="2215737"/>
            <a:ext cx="8550209"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1pPr>
            <a:lvl2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2pPr>
            <a:lvl3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3pPr>
            <a:lvl4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4pPr>
            <a:lvl5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5pPr>
            <a:lvl6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6pPr>
            <a:lvl7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7pPr>
            <a:lvl8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8pPr>
            <a:lvl9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9pPr>
          </a:lstStyle>
          <a:p>
            <a:pPr marL="0" marR="0" lvl="0" indent="269875" algn="just" defTabSz="914400" rtl="0" eaLnBrk="0" fontAlgn="base" latinLnBrk="0" hangingPunct="0">
              <a:lnSpc>
                <a:spcPct val="100000"/>
              </a:lnSpc>
              <a:spcBef>
                <a:spcPct val="0"/>
              </a:spcBef>
              <a:spcAft>
                <a:spcPct val="0"/>
              </a:spcAft>
              <a:buClrTx/>
              <a:buSzTx/>
              <a:buFontTx/>
              <a:buNone/>
              <a:tabLst>
                <a:tab pos="360363" algn="l"/>
                <a:tab pos="539750" algn="l"/>
                <a:tab pos="720725" algn="l"/>
                <a:tab pos="900113" algn="l"/>
                <a:tab pos="1260475" algn="l"/>
              </a:tabLst>
            </a:pPr>
            <a:r>
              <a:rPr kumimoji="0" lang="es-ES" altLang="en-US" sz="1200" b="0"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Estas actividades deberán realizarse en </a:t>
            </a:r>
            <a:r>
              <a:rPr kumimoji="0" lang="es-ES" altLang="en-US" sz="1200" b="1" i="0" u="sng"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horarios de baja demanda vehicular </a:t>
            </a:r>
            <a:r>
              <a:rPr kumimoji="0" lang="es-ES" altLang="en-US" sz="1200" b="0"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y requerirán un esquema de coordinación que garantice una interrupción corta a las condiciones de tráfico. </a:t>
            </a:r>
            <a:r>
              <a:rPr lang="es-ES" altLang="en-US" sz="1200" dirty="0" smtClean="0">
                <a:latin typeface="+mn-lt"/>
                <a:ea typeface="Times New Roman" panose="02020603050405020304" pitchFamily="18" charset="0"/>
                <a:cs typeface="Arial" panose="020B0604020202020204" pitchFamily="34" charset="0"/>
              </a:rPr>
              <a:t>Se debe sustentar </a:t>
            </a:r>
            <a:r>
              <a:rPr lang="es-ES" altLang="en-US" sz="1200" b="1" u="sng" dirty="0">
                <a:latin typeface="+mn-lt"/>
                <a:ea typeface="Times New Roman" panose="02020603050405020304" pitchFamily="18" charset="0"/>
                <a:cs typeface="Arial" panose="020B0604020202020204" pitchFamily="34" charset="0"/>
              </a:rPr>
              <a:t>l</a:t>
            </a:r>
            <a:r>
              <a:rPr kumimoji="0" lang="es-ES" altLang="en-US" sz="1200" b="1" i="0" u="sng"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a selección de los días y la</a:t>
            </a:r>
            <a:r>
              <a:rPr kumimoji="0" lang="es-ES" altLang="en-US" sz="1200" b="1" i="0" u="sng" strike="noStrike" cap="none" normalizeH="0" dirty="0" smtClean="0">
                <a:ln>
                  <a:noFill/>
                </a:ln>
                <a:solidFill>
                  <a:schemeClr val="tx1"/>
                </a:solidFill>
                <a:effectLst/>
                <a:latin typeface="+mn-lt"/>
                <a:ea typeface="Times New Roman" panose="02020603050405020304" pitchFamily="18" charset="0"/>
                <a:cs typeface="Arial" panose="020B0604020202020204" pitchFamily="34" charset="0"/>
              </a:rPr>
              <a:t> zona de afectación</a:t>
            </a:r>
            <a:r>
              <a:rPr kumimoji="0" lang="es-ES" altLang="en-US" sz="1200" b="0"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 Se deben seleccionar para trabajar los días con menor volumen diario en la zona de influencia. </a:t>
            </a:r>
          </a:p>
          <a:p>
            <a:pPr marL="0" marR="0" lvl="0" indent="269875" algn="just" defTabSz="914400" rtl="0" eaLnBrk="0" fontAlgn="base" latinLnBrk="0" hangingPunct="0">
              <a:lnSpc>
                <a:spcPct val="100000"/>
              </a:lnSpc>
              <a:spcBef>
                <a:spcPct val="0"/>
              </a:spcBef>
              <a:spcAft>
                <a:spcPct val="0"/>
              </a:spcAft>
              <a:buClrTx/>
              <a:buSzTx/>
              <a:buFontTx/>
              <a:buNone/>
              <a:tabLst>
                <a:tab pos="360363" algn="l"/>
                <a:tab pos="539750" algn="l"/>
                <a:tab pos="720725" algn="l"/>
                <a:tab pos="900113" algn="l"/>
                <a:tab pos="1260475" algn="l"/>
              </a:tabLst>
            </a:pPr>
            <a:r>
              <a:rPr kumimoji="0" lang="es-ES" altLang="en-US" sz="1200" b="0"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Aquellos</a:t>
            </a:r>
            <a:r>
              <a:rPr kumimoji="0" lang="es-ES" altLang="en-US" sz="1200" b="0" i="0" u="none" strike="noStrike" cap="none" normalizeH="0" dirty="0" smtClean="0">
                <a:ln>
                  <a:noFill/>
                </a:ln>
                <a:solidFill>
                  <a:schemeClr val="tx1"/>
                </a:solidFill>
                <a:effectLst/>
                <a:latin typeface="+mn-lt"/>
                <a:ea typeface="Times New Roman" panose="02020603050405020304" pitchFamily="18" charset="0"/>
                <a:cs typeface="Arial" panose="020B0604020202020204" pitchFamily="34" charset="0"/>
              </a:rPr>
              <a:t> trabajos que para su realización necesiten de la reducción de las condiciones mínimas exigidas deberán de realizarse en horarios de baja demanda  </a:t>
            </a:r>
            <a:r>
              <a:rPr kumimoji="0" lang="es-ES" altLang="en-US" sz="1500" b="1" i="0" u="none" strike="noStrike" cap="none" normalizeH="0" dirty="0" smtClean="0">
                <a:ln>
                  <a:noFill/>
                </a:ln>
                <a:solidFill>
                  <a:schemeClr val="tx1"/>
                </a:solidFill>
                <a:effectLst/>
                <a:latin typeface="+mn-lt"/>
                <a:ea typeface="Times New Roman" panose="02020603050405020304" pitchFamily="18" charset="0"/>
                <a:cs typeface="Arial" panose="020B0604020202020204" pitchFamily="34" charset="0"/>
              </a:rPr>
              <a:t>(Horario nocturno: Domingo Díaz de 10:00pm a </a:t>
            </a:r>
            <a:r>
              <a:rPr lang="es-ES" altLang="en-US" sz="1500" b="1" dirty="0" smtClean="0">
                <a:latin typeface="+mn-lt"/>
                <a:ea typeface="Times New Roman" panose="02020603050405020304" pitchFamily="18" charset="0"/>
                <a:cs typeface="Arial" panose="020B0604020202020204" pitchFamily="34" charset="0"/>
              </a:rPr>
              <a:t>5</a:t>
            </a:r>
            <a:r>
              <a:rPr kumimoji="0" lang="es-ES" altLang="en-US" sz="1500" b="1" i="0" u="none" strike="noStrike" cap="none" normalizeH="0" dirty="0" smtClean="0">
                <a:ln>
                  <a:noFill/>
                </a:ln>
                <a:solidFill>
                  <a:schemeClr val="tx1"/>
                </a:solidFill>
                <a:effectLst/>
                <a:latin typeface="+mn-lt"/>
                <a:ea typeface="Times New Roman" panose="02020603050405020304" pitchFamily="18" charset="0"/>
                <a:cs typeface="Arial" panose="020B0604020202020204" pitchFamily="34" charset="0"/>
              </a:rPr>
              <a:t>:00am y Panamericana de 10:00pm a 4:00am).</a:t>
            </a:r>
            <a:endParaRPr kumimoji="0" lang="es-ES" altLang="en-US" sz="1500" b="1" i="0" u="none" strike="noStrike" cap="none" normalizeH="0" baseline="0" dirty="0" smtClean="0">
              <a:ln>
                <a:noFill/>
              </a:ln>
              <a:solidFill>
                <a:schemeClr val="tx1"/>
              </a:solidFill>
              <a:effectLst/>
              <a:latin typeface="+mn-lt"/>
            </a:endParaRPr>
          </a:p>
        </p:txBody>
      </p:sp>
      <p:sp>
        <p:nvSpPr>
          <p:cNvPr id="18" name="92 CuadroTexto"/>
          <p:cNvSpPr txBox="1"/>
          <p:nvPr/>
        </p:nvSpPr>
        <p:spPr>
          <a:xfrm>
            <a:off x="459053" y="3474346"/>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3.1.2. Caracterización de Tráfico Existente</a:t>
            </a:r>
            <a:endParaRPr lang="es-ES" sz="2000" b="1" cap="small" dirty="0">
              <a:effectLst>
                <a:outerShdw blurRad="38100" dist="38100" dir="2700000" algn="tl">
                  <a:srgbClr val="000000">
                    <a:alpha val="43137"/>
                  </a:srgbClr>
                </a:outerShdw>
              </a:effectLst>
            </a:endParaRPr>
          </a:p>
        </p:txBody>
      </p:sp>
      <p:sp>
        <p:nvSpPr>
          <p:cNvPr id="7" name="Rectangle 2"/>
          <p:cNvSpPr>
            <a:spLocks noChangeArrowheads="1"/>
          </p:cNvSpPr>
          <p:nvPr/>
        </p:nvSpPr>
        <p:spPr bwMode="auto">
          <a:xfrm>
            <a:off x="381329" y="3968684"/>
            <a:ext cx="8578426"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1pPr>
            <a:lvl2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2pPr>
            <a:lvl3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3pPr>
            <a:lvl4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4pPr>
            <a:lvl5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5pPr>
            <a:lvl6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6pPr>
            <a:lvl7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7pPr>
            <a:lvl8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8pPr>
            <a:lvl9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9pPr>
          </a:lstStyle>
          <a:p>
            <a:pPr marL="0" marR="0" lvl="0" indent="269875" algn="just" defTabSz="914400" rtl="0" eaLnBrk="0" fontAlgn="base" latinLnBrk="0" hangingPunct="0">
              <a:lnSpc>
                <a:spcPct val="100000"/>
              </a:lnSpc>
              <a:spcBef>
                <a:spcPct val="0"/>
              </a:spcBef>
              <a:spcAft>
                <a:spcPct val="0"/>
              </a:spcAft>
              <a:buClrTx/>
              <a:buSzTx/>
              <a:buFontTx/>
              <a:buNone/>
              <a:tabLst>
                <a:tab pos="360363" algn="l"/>
                <a:tab pos="539750" algn="l"/>
                <a:tab pos="720725" algn="l"/>
                <a:tab pos="900113" algn="l"/>
                <a:tab pos="1260475" algn="l"/>
              </a:tabLst>
            </a:pPr>
            <a:r>
              <a:rPr kumimoji="0" lang="es-ES_tradnl"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Para la definición de los carriles a habilitar durante la ejecución de las obras y el acondicionamiento tanto de hombros, caminos marginales y otras vías que se utilicen como desvíos provisionales, incluyendo las intersecciones que puedan generarse, es necesario fijar y sustentar en el PMT un </a:t>
            </a:r>
            <a:r>
              <a:rPr kumimoji="0" lang="es-ES_tradnl" altLang="en-US" sz="1500" b="1" i="0" u="sng" strike="noStrike" cap="none" normalizeH="0" baseline="0" dirty="0" smtClean="0">
                <a:ln>
                  <a:noFill/>
                </a:ln>
                <a:effectLst/>
                <a:latin typeface="+mn-lt"/>
                <a:ea typeface="Times New Roman" panose="02020603050405020304" pitchFamily="18" charset="0"/>
                <a:cs typeface="Arial" panose="020B0604020202020204" pitchFamily="34" charset="0"/>
              </a:rPr>
              <a:t>vehículo de diseño </a:t>
            </a:r>
            <a:r>
              <a:rPr kumimoji="0" lang="es-ES_tradnl"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que garantice el buen funcionamiento de la red vial prevista de forma provisional.</a:t>
            </a:r>
            <a:endParaRPr kumimoji="0" lang="es-ES_tradnl" altLang="en-US" sz="1200" b="0" i="0" strike="noStrike" cap="none" normalizeH="0" baseline="0" dirty="0" smtClean="0">
              <a:ln>
                <a:noFill/>
              </a:ln>
              <a:effectLst/>
              <a:latin typeface="+mn-lt"/>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296" y="4661181"/>
            <a:ext cx="3759816" cy="1659463"/>
          </a:xfrm>
          <a:prstGeom prst="rect">
            <a:avLst/>
          </a:prstGeom>
        </p:spPr>
      </p:pic>
      <p:sp>
        <p:nvSpPr>
          <p:cNvPr id="13" name="Oval 12"/>
          <p:cNvSpPr/>
          <p:nvPr/>
        </p:nvSpPr>
        <p:spPr>
          <a:xfrm>
            <a:off x="5220072" y="4917113"/>
            <a:ext cx="504056" cy="132888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18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2074119566"/>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18</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716563"/>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 Manejo del Tráfico Vehicular</a:t>
            </a:r>
            <a:endParaRPr lang="es-ES" sz="2000" b="1" cap="small" dirty="0">
              <a:effectLst>
                <a:outerShdw blurRad="38100" dist="38100" dir="2700000" algn="tl">
                  <a:srgbClr val="000000">
                    <a:alpha val="43137"/>
                  </a:srgbClr>
                </a:outerShdw>
              </a:effectLst>
            </a:endParaRPr>
          </a:p>
        </p:txBody>
      </p:sp>
      <p:sp>
        <p:nvSpPr>
          <p:cNvPr id="12" name="92 CuadroTexto"/>
          <p:cNvSpPr txBox="1"/>
          <p:nvPr/>
        </p:nvSpPr>
        <p:spPr>
          <a:xfrm>
            <a:off x="409546" y="1074161"/>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3.1.3.  Desvíos de Tráfico (Fase A y B)</a:t>
            </a:r>
            <a:endParaRPr lang="es-ES" sz="2000" b="1" cap="small" dirty="0">
              <a:effectLst>
                <a:outerShdw blurRad="38100" dist="38100" dir="2700000" algn="tl">
                  <a:srgbClr val="000000">
                    <a:alpha val="43137"/>
                  </a:srgbClr>
                </a:outerShdw>
              </a:effectLst>
            </a:endParaRPr>
          </a:p>
        </p:txBody>
      </p:sp>
      <p:pic>
        <p:nvPicPr>
          <p:cNvPr id="36" name="Imagen 137"/>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505193" y="157350"/>
            <a:ext cx="4141698" cy="7125300"/>
          </a:xfrm>
          <a:prstGeom prst="rect">
            <a:avLst/>
          </a:prstGeom>
          <a:noFill/>
          <a:ln>
            <a:noFill/>
          </a:ln>
        </p:spPr>
      </p:pic>
      <p:sp>
        <p:nvSpPr>
          <p:cNvPr id="13" name="12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402531497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19</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716563"/>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 Manejo del Tráfico Vehicular</a:t>
            </a:r>
            <a:endParaRPr lang="es-ES" sz="2000" b="1" cap="small" dirty="0">
              <a:effectLst>
                <a:outerShdw blurRad="38100" dist="38100" dir="2700000" algn="tl">
                  <a:srgbClr val="000000">
                    <a:alpha val="43137"/>
                  </a:srgbClr>
                </a:outerShdw>
              </a:effectLst>
            </a:endParaRPr>
          </a:p>
        </p:txBody>
      </p:sp>
      <p:sp>
        <p:nvSpPr>
          <p:cNvPr id="12" name="92 CuadroTexto"/>
          <p:cNvSpPr txBox="1"/>
          <p:nvPr/>
        </p:nvSpPr>
        <p:spPr>
          <a:xfrm>
            <a:off x="409546" y="1074161"/>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3.1.3.  Desvíos de Tráfico (Fase C)</a:t>
            </a:r>
            <a:endParaRPr lang="es-ES" sz="2000" b="1" cap="small" dirty="0">
              <a:effectLst>
                <a:outerShdw blurRad="38100" dist="38100" dir="2700000" algn="tl">
                  <a:srgbClr val="000000">
                    <a:alpha val="43137"/>
                  </a:srgbClr>
                </a:outerShdw>
              </a:effectLst>
            </a:endParaRPr>
          </a:p>
        </p:txBody>
      </p:sp>
      <p:pic>
        <p:nvPicPr>
          <p:cNvPr id="13" name="Imagen 48"/>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221750" y="-6963"/>
            <a:ext cx="4691033" cy="7632848"/>
          </a:xfrm>
          <a:prstGeom prst="rect">
            <a:avLst/>
          </a:prstGeom>
          <a:noFill/>
          <a:ln>
            <a:noFill/>
          </a:ln>
        </p:spPr>
      </p:pic>
      <p:sp>
        <p:nvSpPr>
          <p:cNvPr id="14" name="13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1395573011"/>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1" name="10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2"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13"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2</a:t>
            </a:fld>
            <a:endParaRPr lang="es-ES" dirty="0"/>
          </a:p>
        </p:txBody>
      </p:sp>
      <p:sp>
        <p:nvSpPr>
          <p:cNvPr id="14"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sp>
        <p:nvSpPr>
          <p:cNvPr id="15" name="2 Marcador de contenido"/>
          <p:cNvSpPr txBox="1">
            <a:spLocks/>
          </p:cNvSpPr>
          <p:nvPr/>
        </p:nvSpPr>
        <p:spPr>
          <a:xfrm>
            <a:off x="452467" y="1556792"/>
            <a:ext cx="8229600" cy="432048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lnSpc>
                <a:spcPct val="150000"/>
              </a:lnSpc>
              <a:buFont typeface="+mj-lt"/>
              <a:buAutoNum type="romanUcPeriod"/>
            </a:pPr>
            <a:r>
              <a:rPr lang="es-ES" sz="2000" cap="small" dirty="0" smtClean="0">
                <a:effectLst>
                  <a:outerShdw blurRad="38100" dist="38100" dir="2700000" algn="tl">
                    <a:srgbClr val="000000">
                      <a:alpha val="43137"/>
                    </a:srgbClr>
                  </a:outerShdw>
                </a:effectLst>
              </a:rPr>
              <a:t>Definición de hitos y rubros</a:t>
            </a:r>
          </a:p>
          <a:p>
            <a:pPr marL="914400" lvl="1" indent="-457200">
              <a:lnSpc>
                <a:spcPct val="150000"/>
              </a:lnSpc>
              <a:buFont typeface="+mj-lt"/>
              <a:buAutoNum type="romanUcPeriod"/>
            </a:pPr>
            <a:r>
              <a:rPr lang="es-ES" sz="2000" cap="small" dirty="0" smtClean="0">
                <a:effectLst>
                  <a:outerShdw blurRad="38100" dist="38100" dir="2700000" algn="tl">
                    <a:srgbClr val="000000">
                      <a:alpha val="43137"/>
                    </a:srgbClr>
                  </a:outerShdw>
                </a:effectLst>
              </a:rPr>
              <a:t>Adecuaciones viales</a:t>
            </a:r>
          </a:p>
          <a:p>
            <a:pPr marL="914400" lvl="1" indent="-457200">
              <a:lnSpc>
                <a:spcPct val="150000"/>
              </a:lnSpc>
              <a:buFont typeface="+mj-lt"/>
              <a:buAutoNum type="romanUcPeriod"/>
            </a:pPr>
            <a:r>
              <a:rPr lang="es-ES" sz="2000" cap="small" dirty="0" smtClean="0">
                <a:effectLst>
                  <a:outerShdw blurRad="38100" dist="38100" dir="2700000" algn="tl">
                    <a:srgbClr val="000000">
                      <a:alpha val="43137"/>
                    </a:srgbClr>
                  </a:outerShdw>
                </a:effectLst>
              </a:rPr>
              <a:t>Planta de prefabricado</a:t>
            </a:r>
          </a:p>
          <a:p>
            <a:pPr marL="914400" lvl="1" indent="-457200">
              <a:lnSpc>
                <a:spcPct val="150000"/>
              </a:lnSpc>
              <a:buFont typeface="+mj-lt"/>
              <a:buAutoNum type="romanUcPeriod"/>
            </a:pPr>
            <a:r>
              <a:rPr lang="es-ES" sz="2000" cap="small" dirty="0" smtClean="0">
                <a:effectLst>
                  <a:outerShdw blurRad="38100" dist="38100" dir="2700000" algn="tl">
                    <a:srgbClr val="000000">
                      <a:alpha val="43137"/>
                    </a:srgbClr>
                  </a:outerShdw>
                </a:effectLst>
              </a:rPr>
              <a:t>Viaducto elevado y estaciones</a:t>
            </a:r>
          </a:p>
          <a:p>
            <a:pPr marL="914400" lvl="1" indent="-457200">
              <a:lnSpc>
                <a:spcPct val="150000"/>
              </a:lnSpc>
              <a:buFont typeface="+mj-lt"/>
              <a:buAutoNum type="romanUcPeriod"/>
            </a:pPr>
            <a:r>
              <a:rPr lang="es-ES" sz="2000" cap="small" dirty="0" smtClean="0">
                <a:effectLst>
                  <a:outerShdw blurRad="38100" dist="38100" dir="2700000" algn="tl">
                    <a:srgbClr val="000000">
                      <a:alpha val="43137"/>
                    </a:srgbClr>
                  </a:outerShdw>
                </a:effectLst>
              </a:rPr>
              <a:t>Especificaciones generales de construcción</a:t>
            </a:r>
          </a:p>
        </p:txBody>
      </p:sp>
      <p:sp>
        <p:nvSpPr>
          <p:cNvPr id="16" name="15 CuadroTexto"/>
          <p:cNvSpPr txBox="1"/>
          <p:nvPr/>
        </p:nvSpPr>
        <p:spPr>
          <a:xfrm>
            <a:off x="2001193" y="692696"/>
            <a:ext cx="5307111" cy="646331"/>
          </a:xfrm>
          <a:prstGeom prst="rect">
            <a:avLst/>
          </a:prstGeom>
          <a:noFill/>
        </p:spPr>
        <p:txBody>
          <a:bodyPr wrap="square" rtlCol="0">
            <a:spAutoFit/>
          </a:bodyPr>
          <a:lstStyle/>
          <a:p>
            <a:pPr algn="ctr"/>
            <a:r>
              <a:rPr lang="es-ES" sz="3600" b="1" cap="small" dirty="0" smtClean="0">
                <a:effectLst>
                  <a:outerShdw blurRad="38100" dist="38100" dir="2700000" algn="tl">
                    <a:srgbClr val="000000">
                      <a:alpha val="43137"/>
                    </a:srgbClr>
                  </a:outerShdw>
                </a:effectLst>
              </a:rPr>
              <a:t>CONTENIDO</a:t>
            </a:r>
            <a:endParaRPr lang="es-ES" sz="3600" b="1" cap="small" dirty="0">
              <a:effectLst>
                <a:outerShdw blurRad="38100" dist="38100" dir="2700000" algn="tl">
                  <a:srgbClr val="000000">
                    <a:alpha val="43137"/>
                  </a:srgbClr>
                </a:outerShdw>
              </a:effectLst>
            </a:endParaRPr>
          </a:p>
        </p:txBody>
      </p:sp>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8"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Obras Civiles</a:t>
            </a:r>
          </a:p>
        </p:txBody>
      </p:sp>
    </p:spTree>
    <p:extLst>
      <p:ext uri="{BB962C8B-B14F-4D97-AF65-F5344CB8AC3E}">
        <p14:creationId xmlns:p14="http://schemas.microsoft.com/office/powerpoint/2010/main" val="3598539270"/>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20</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716563"/>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 Manejo del Tráfico Vehicular</a:t>
            </a:r>
            <a:endParaRPr lang="es-ES" sz="2000" b="1" cap="small" dirty="0">
              <a:effectLst>
                <a:outerShdw blurRad="38100" dist="38100" dir="2700000" algn="tl">
                  <a:srgbClr val="000000">
                    <a:alpha val="43137"/>
                  </a:srgbClr>
                </a:outerShdw>
              </a:effectLst>
            </a:endParaRPr>
          </a:p>
        </p:txBody>
      </p:sp>
      <p:sp>
        <p:nvSpPr>
          <p:cNvPr id="12" name="92 CuadroTexto"/>
          <p:cNvSpPr txBox="1"/>
          <p:nvPr/>
        </p:nvSpPr>
        <p:spPr>
          <a:xfrm>
            <a:off x="409546" y="1074161"/>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3.1.3.  Desvíos de Tráfico (Fase D)</a:t>
            </a:r>
            <a:endParaRPr lang="es-ES" sz="2000" b="1" cap="small" dirty="0">
              <a:effectLst>
                <a:outerShdw blurRad="38100" dist="38100" dir="2700000" algn="tl">
                  <a:srgbClr val="000000">
                    <a:alpha val="43137"/>
                  </a:srgbClr>
                </a:outerShdw>
              </a:effectLst>
            </a:endParaRPr>
          </a:p>
        </p:txBody>
      </p:sp>
      <p:pic>
        <p:nvPicPr>
          <p:cNvPr id="14" name="Imagen 46"/>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38299" y="266081"/>
            <a:ext cx="4753900" cy="7170286"/>
          </a:xfrm>
          <a:prstGeom prst="rect">
            <a:avLst/>
          </a:prstGeom>
          <a:noFill/>
        </p:spPr>
      </p:pic>
      <p:sp>
        <p:nvSpPr>
          <p:cNvPr id="13" name="12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775961209"/>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21</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716563"/>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 Manejo del Tráfico Vehicular</a:t>
            </a:r>
            <a:endParaRPr lang="es-ES" sz="2000" b="1" cap="small" dirty="0">
              <a:effectLst>
                <a:outerShdw blurRad="38100" dist="38100" dir="2700000" algn="tl">
                  <a:srgbClr val="000000">
                    <a:alpha val="43137"/>
                  </a:srgbClr>
                </a:outerShdw>
              </a:effectLst>
            </a:endParaRPr>
          </a:p>
        </p:txBody>
      </p:sp>
      <p:sp>
        <p:nvSpPr>
          <p:cNvPr id="12" name="92 CuadroTexto"/>
          <p:cNvSpPr txBox="1"/>
          <p:nvPr/>
        </p:nvSpPr>
        <p:spPr>
          <a:xfrm>
            <a:off x="409546" y="1074161"/>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3.1.3.  Desvíos de Tráfico (Fase E)</a:t>
            </a:r>
            <a:endParaRPr lang="es-ES" sz="2000" b="1" cap="small"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4"/>
          <a:stretch>
            <a:fillRect/>
          </a:stretch>
        </p:blipFill>
        <p:spPr>
          <a:xfrm>
            <a:off x="467544" y="1628799"/>
            <a:ext cx="8332766" cy="4301887"/>
          </a:xfrm>
          <a:prstGeom prst="rect">
            <a:avLst/>
          </a:prstGeom>
        </p:spPr>
      </p:pic>
      <p:sp>
        <p:nvSpPr>
          <p:cNvPr id="13" name="12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3014060682"/>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22</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716563"/>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 Manejo del Tráfico Vehicular</a:t>
            </a:r>
            <a:endParaRPr lang="es-ES" sz="2000" b="1" cap="small" dirty="0">
              <a:effectLst>
                <a:outerShdw blurRad="38100" dist="38100" dir="2700000" algn="tl">
                  <a:srgbClr val="000000">
                    <a:alpha val="43137"/>
                  </a:srgbClr>
                </a:outerShdw>
              </a:effectLst>
            </a:endParaRPr>
          </a:p>
        </p:txBody>
      </p:sp>
      <p:sp>
        <p:nvSpPr>
          <p:cNvPr id="12" name="92 CuadroTexto"/>
          <p:cNvSpPr txBox="1"/>
          <p:nvPr/>
        </p:nvSpPr>
        <p:spPr>
          <a:xfrm>
            <a:off x="409546" y="1074161"/>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3.1.4.  Exigencias Geométricas Mínimas en Vía con 3 carriles por calzada</a:t>
            </a:r>
            <a:endParaRPr lang="es-ES" sz="2000" b="1" cap="small" dirty="0">
              <a:effectLst>
                <a:outerShdw blurRad="38100" dist="38100" dir="2700000" algn="tl">
                  <a:srgbClr val="000000">
                    <a:alpha val="43137"/>
                  </a:srgbClr>
                </a:outerShdw>
              </a:effectLst>
            </a:endParaRPr>
          </a:p>
        </p:txBody>
      </p:sp>
      <p:sp>
        <p:nvSpPr>
          <p:cNvPr id="14" name="92 CuadroTexto"/>
          <p:cNvSpPr txBox="1"/>
          <p:nvPr/>
        </p:nvSpPr>
        <p:spPr>
          <a:xfrm>
            <a:off x="429235" y="3836089"/>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B. Ejecución de Viaducto en el borde de la Vía</a:t>
            </a:r>
            <a:endParaRPr lang="es-ES" sz="2000" b="1" cap="small" dirty="0">
              <a:effectLst>
                <a:outerShdw blurRad="38100" dist="38100" dir="2700000" algn="tl">
                  <a:srgbClr val="000000">
                    <a:alpha val="43137"/>
                  </a:srgbClr>
                </a:outerShdw>
              </a:effectLst>
            </a:endParaRPr>
          </a:p>
        </p:txBody>
      </p:sp>
      <p:sp>
        <p:nvSpPr>
          <p:cNvPr id="15" name="92 CuadroTexto"/>
          <p:cNvSpPr txBox="1"/>
          <p:nvPr/>
        </p:nvSpPr>
        <p:spPr>
          <a:xfrm>
            <a:off x="409546" y="1420172"/>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A. Ejecución de Viaducto en el centro de la Vía</a:t>
            </a:r>
            <a:endParaRPr lang="es-ES" sz="2000" b="1" cap="small" dirty="0">
              <a:effectLst>
                <a:outerShdw blurRad="38100" dist="38100" dir="2700000" algn="tl">
                  <a:srgbClr val="000000">
                    <a:alpha val="43137"/>
                  </a:srgbClr>
                </a:outerShdw>
              </a:effectLst>
            </a:endParaRPr>
          </a:p>
        </p:txBody>
      </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t="27922" r="14563" b="40065"/>
          <a:stretch/>
        </p:blipFill>
        <p:spPr>
          <a:xfrm>
            <a:off x="472812" y="1770590"/>
            <a:ext cx="7812360" cy="2088232"/>
          </a:xfrm>
          <a:prstGeom prst="rect">
            <a:avLst/>
          </a:prstGeom>
        </p:spPr>
      </p:pic>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400" t="64351" r="1963" b="3035"/>
          <a:stretch/>
        </p:blipFill>
        <p:spPr>
          <a:xfrm>
            <a:off x="66767" y="4182100"/>
            <a:ext cx="9001000" cy="2127387"/>
          </a:xfrm>
          <a:prstGeom prst="rect">
            <a:avLst/>
          </a:prstGeom>
        </p:spPr>
      </p:pic>
      <p:sp>
        <p:nvSpPr>
          <p:cNvPr id="18" name="17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1618966701"/>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23</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716563"/>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 Manejo del Tráfico Vehicular</a:t>
            </a:r>
            <a:endParaRPr lang="es-ES" sz="2000" b="1" cap="small" dirty="0">
              <a:effectLst>
                <a:outerShdw blurRad="38100" dist="38100" dir="2700000" algn="tl">
                  <a:srgbClr val="000000">
                    <a:alpha val="43137"/>
                  </a:srgbClr>
                </a:outerShdw>
              </a:effectLst>
            </a:endParaRPr>
          </a:p>
        </p:txBody>
      </p:sp>
      <p:sp>
        <p:nvSpPr>
          <p:cNvPr id="12" name="92 CuadroTexto"/>
          <p:cNvSpPr txBox="1"/>
          <p:nvPr/>
        </p:nvSpPr>
        <p:spPr>
          <a:xfrm>
            <a:off x="409546" y="1074161"/>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3.1.5.  Exigencias Geométricas Mínimas en Vía con 2 carriles por calzada</a:t>
            </a:r>
            <a:endParaRPr lang="es-ES" sz="2000" b="1" cap="small" dirty="0">
              <a:effectLst>
                <a:outerShdw blurRad="38100" dist="38100" dir="2700000" algn="tl">
                  <a:srgbClr val="000000">
                    <a:alpha val="43137"/>
                  </a:srgbClr>
                </a:outerShdw>
              </a:effectLst>
            </a:endParaRPr>
          </a:p>
        </p:txBody>
      </p:sp>
      <p:sp>
        <p:nvSpPr>
          <p:cNvPr id="14" name="92 CuadroTexto"/>
          <p:cNvSpPr txBox="1"/>
          <p:nvPr/>
        </p:nvSpPr>
        <p:spPr>
          <a:xfrm>
            <a:off x="429235" y="3836089"/>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B. Ejecución de Viaducto en el borde de la Vía (Ricardo J. Alfaro – Cola de vía)</a:t>
            </a:r>
            <a:endParaRPr lang="es-ES" sz="2000" b="1" cap="small" dirty="0">
              <a:effectLst>
                <a:outerShdw blurRad="38100" dist="38100" dir="2700000" algn="tl">
                  <a:srgbClr val="000000">
                    <a:alpha val="43137"/>
                  </a:srgbClr>
                </a:outerShdw>
              </a:effectLst>
            </a:endParaRPr>
          </a:p>
        </p:txBody>
      </p:sp>
      <p:sp>
        <p:nvSpPr>
          <p:cNvPr id="15" name="92 CuadroTexto"/>
          <p:cNvSpPr txBox="1"/>
          <p:nvPr/>
        </p:nvSpPr>
        <p:spPr>
          <a:xfrm>
            <a:off x="409546" y="1420172"/>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A. Ejecución de Viaducto en el centro de la Vía</a:t>
            </a:r>
            <a:endParaRPr lang="es-ES" sz="2000" b="1" cap="small" dirty="0">
              <a:effectLst>
                <a:outerShdw blurRad="38100" dist="38100" dir="2700000" algn="tl">
                  <a:srgbClr val="000000">
                    <a:alpha val="43137"/>
                  </a:srgbClr>
                </a:outerShdw>
              </a:effectLst>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l="12200" t="30669" r="13776" b="39126"/>
          <a:stretch/>
        </p:blipFill>
        <p:spPr>
          <a:xfrm>
            <a:off x="1002766" y="1934321"/>
            <a:ext cx="7129001" cy="1896011"/>
          </a:xfrm>
          <a:prstGeom prst="rect">
            <a:avLst/>
          </a:prstGeom>
        </p:spPr>
      </p:pic>
      <p:sp>
        <p:nvSpPr>
          <p:cNvPr id="18" name="17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pic>
        <p:nvPicPr>
          <p:cNvPr id="1026" name="Picture 2"/>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t="13757"/>
          <a:stretch/>
        </p:blipFill>
        <p:spPr bwMode="auto">
          <a:xfrm>
            <a:off x="432048" y="4217183"/>
            <a:ext cx="8460432" cy="1948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6093554"/>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24</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716563"/>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3.2 Manejo del Tráfico Peatonal</a:t>
            </a:r>
            <a:endParaRPr lang="es-ES" sz="2000" b="1" cap="small" dirty="0">
              <a:effectLst>
                <a:outerShdw blurRad="38100" dist="38100" dir="2700000" algn="tl">
                  <a:srgbClr val="000000">
                    <a:alpha val="43137"/>
                  </a:srgbClr>
                </a:outerShdw>
              </a:effectLst>
            </a:endParaRPr>
          </a:p>
        </p:txBody>
      </p:sp>
      <p:sp>
        <p:nvSpPr>
          <p:cNvPr id="2" name="Rectangle 1"/>
          <p:cNvSpPr>
            <a:spLocks noChangeArrowheads="1"/>
          </p:cNvSpPr>
          <p:nvPr/>
        </p:nvSpPr>
        <p:spPr bwMode="auto">
          <a:xfrm>
            <a:off x="320818" y="1070217"/>
            <a:ext cx="849289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9pPr>
          </a:lstStyle>
          <a:p>
            <a:pPr marL="0" marR="0" lvl="0" indent="269875" algn="just" defTabSz="914400" rtl="0" eaLnBrk="0" fontAlgn="base" latinLnBrk="0" hangingPunct="0">
              <a:lnSpc>
                <a:spcPct val="100000"/>
              </a:lnSpc>
              <a:spcBef>
                <a:spcPct val="0"/>
              </a:spcBef>
              <a:spcAft>
                <a:spcPct val="0"/>
              </a:spcAft>
              <a:buClrTx/>
              <a:buSzTx/>
              <a:buFontTx/>
              <a:buNone/>
              <a:tabLst>
                <a:tab pos="215900" algn="l"/>
                <a:tab pos="539750" algn="l"/>
              </a:tabLst>
            </a:pPr>
            <a:r>
              <a:rPr kumimoji="0" lang="es-ES" altLang="en-US" sz="1200" b="0"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Los peatones son los</a:t>
            </a:r>
            <a:r>
              <a:rPr kumimoji="0" lang="es-ES" altLang="en-US" sz="1200" b="0" i="0" strike="noStrike" cap="none" normalizeH="0" baseline="0" dirty="0" smtClean="0">
                <a:ln>
                  <a:noFill/>
                </a:ln>
                <a:latin typeface="+mn-lt"/>
                <a:ea typeface="Times New Roman" panose="02020603050405020304" pitchFamily="18" charset="0"/>
                <a:cs typeface="Arial" panose="020B0604020202020204" pitchFamily="34" charset="0"/>
              </a:rPr>
              <a:t> actores </a:t>
            </a:r>
            <a:r>
              <a:rPr kumimoji="0" lang="es-ES" altLang="en-US" sz="1200" b="0" i="0" u="none"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más vulnerables en la vía, especialmente en la zona adjunta a las obras y en condiciones de tráfico alteradas. Así mismo, se debe tomar en cuenta que </a:t>
            </a:r>
            <a:r>
              <a:rPr kumimoji="0" lang="es-ES" altLang="en-US" sz="1200" b="1" i="0" u="sng" strike="noStrike" cap="none" normalizeH="0" baseline="0" dirty="0" smtClean="0">
                <a:ln>
                  <a:noFill/>
                </a:ln>
                <a:solidFill>
                  <a:schemeClr val="tx1"/>
                </a:solidFill>
                <a:effectLst/>
                <a:latin typeface="+mn-lt"/>
                <a:ea typeface="Times New Roman" panose="02020603050405020304" pitchFamily="18" charset="0"/>
                <a:cs typeface="Arial" panose="020B0604020202020204" pitchFamily="34" charset="0"/>
              </a:rPr>
              <a:t>los peatones son los más difíciles de controlar en la vía.</a:t>
            </a:r>
          </a:p>
        </p:txBody>
      </p:sp>
      <p:sp>
        <p:nvSpPr>
          <p:cNvPr id="13" name="Rectangle 12"/>
          <p:cNvSpPr>
            <a:spLocks noChangeArrowheads="1"/>
          </p:cNvSpPr>
          <p:nvPr/>
        </p:nvSpPr>
        <p:spPr bwMode="auto">
          <a:xfrm>
            <a:off x="505571" y="1454546"/>
            <a:ext cx="8492895"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1pPr>
            <a:lvl2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2pPr>
            <a:lvl3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3pPr>
            <a:lvl4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4pPr>
            <a:lvl5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5pPr>
            <a:lvl6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6pPr>
            <a:lvl7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7pPr>
            <a:lvl8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8pPr>
            <a:lvl9pPr eaLnBrk="0" fontAlgn="base" hangingPunct="0">
              <a:spcBef>
                <a:spcPct val="0"/>
              </a:spcBef>
              <a:spcAft>
                <a:spcPct val="0"/>
              </a:spcAft>
              <a:tabLst>
                <a:tab pos="215900" algn="l"/>
                <a:tab pos="539750" algn="l"/>
              </a:tabLst>
              <a:defRPr>
                <a:solidFill>
                  <a:schemeClr val="tx1"/>
                </a:solidFill>
                <a:latin typeface="Arial" panose="020B0604020202020204" pitchFamily="34" charset="0"/>
              </a:defRPr>
            </a:lvl9pPr>
          </a:lstStyle>
          <a:p>
            <a:pPr marL="0" marR="0" lvl="0" indent="269875" algn="just" defTabSz="914400" rtl="0" eaLnBrk="0" fontAlgn="base" latinLnBrk="0" hangingPunct="0">
              <a:lnSpc>
                <a:spcPct val="100000"/>
              </a:lnSpc>
              <a:spcBef>
                <a:spcPct val="0"/>
              </a:spcBef>
              <a:spcAft>
                <a:spcPct val="0"/>
              </a:spcAft>
              <a:buClrTx/>
              <a:buSzTx/>
              <a:buFontTx/>
              <a:buNone/>
              <a:tabLst>
                <a:tab pos="215900" algn="l"/>
                <a:tab pos="539750" algn="l"/>
              </a:tabLst>
            </a:pPr>
            <a:endParaRPr kumimoji="0" lang="en-US" altLang="en-US" sz="1200" b="0" i="0" u="none" strike="noStrike" cap="none" normalizeH="0" baseline="0" dirty="0" smtClean="0">
              <a:ln>
                <a:noFill/>
              </a:ln>
              <a:solidFill>
                <a:schemeClr val="tx1"/>
              </a:solidFill>
              <a:effectLst/>
              <a:latin typeface="+mn-lt"/>
            </a:endParaRPr>
          </a:p>
          <a:p>
            <a:pPr marL="171450" indent="-171450" algn="jus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ES" altLang="en-US" sz="1200" dirty="0">
                <a:latin typeface="+mn-lt"/>
                <a:ea typeface="Times New Roman" panose="02020603050405020304" pitchFamily="18" charset="0"/>
                <a:cs typeface="Arial" panose="020B0604020202020204" pitchFamily="34" charset="0"/>
              </a:rPr>
              <a:t>Señalización (y demarcación temporal) de pasos claramente establecidos.</a:t>
            </a:r>
            <a:endParaRPr lang="en-US" altLang="en-US" sz="1200" dirty="0">
              <a:latin typeface="+mn-lt"/>
              <a:ea typeface="Times New Roman" panose="02020603050405020304" pitchFamily="18" charset="0"/>
              <a:cs typeface="Arial" panose="020B0604020202020204" pitchFamily="34" charset="0"/>
            </a:endParaRPr>
          </a:p>
          <a:p>
            <a:pPr marL="171450" indent="-171450" algn="jus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ES" altLang="en-US" sz="1200" dirty="0">
                <a:latin typeface="+mn-lt"/>
                <a:ea typeface="Times New Roman" panose="02020603050405020304" pitchFamily="18" charset="0"/>
                <a:cs typeface="Arial" panose="020B0604020202020204" pitchFamily="34" charset="0"/>
              </a:rPr>
              <a:t>Ajustes en los semáforos peatonales o habilitación de fases peatonales.</a:t>
            </a:r>
            <a:endParaRPr lang="en-US" altLang="en-US" sz="1200" dirty="0">
              <a:latin typeface="+mn-lt"/>
              <a:ea typeface="Times New Roman" panose="02020603050405020304" pitchFamily="18" charset="0"/>
              <a:cs typeface="Arial" panose="020B0604020202020204" pitchFamily="34" charset="0"/>
            </a:endParaRPr>
          </a:p>
          <a:p>
            <a:pPr marL="171450" indent="-171450" algn="jus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ES" altLang="en-US" sz="1200" dirty="0">
                <a:latin typeface="+mn-lt"/>
                <a:ea typeface="Times New Roman" panose="02020603050405020304" pitchFamily="18" charset="0"/>
                <a:cs typeface="Arial" panose="020B0604020202020204" pitchFamily="34" charset="0"/>
              </a:rPr>
              <a:t>Implementación de cruces y senderos peatonales temporales debidamente señalizados.</a:t>
            </a:r>
          </a:p>
          <a:p>
            <a:pPr marL="171450" indent="-171450" algn="jus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ES" altLang="en-US" sz="1200" dirty="0">
                <a:latin typeface="+mn-lt"/>
                <a:ea typeface="Times New Roman" panose="02020603050405020304" pitchFamily="18" charset="0"/>
                <a:cs typeface="Arial" panose="020B0604020202020204" pitchFamily="34" charset="0"/>
              </a:rPr>
              <a:t>Si la acera removida originalmente es inexistente o menor a 1.5 m la acera a reponer deberá de tener 1.5 m como mínimo.</a:t>
            </a:r>
            <a:endParaRPr lang="en-US" altLang="en-US" sz="1200" dirty="0">
              <a:latin typeface="+mn-lt"/>
              <a:ea typeface="Times New Roman" panose="02020603050405020304" pitchFamily="18" charset="0"/>
              <a:cs typeface="Arial" panose="020B0604020202020204" pitchFamily="34" charset="0"/>
            </a:endParaRPr>
          </a:p>
          <a:p>
            <a:pPr marL="171450" indent="-171450" algn="jus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ES" altLang="en-US" sz="1200" dirty="0">
                <a:latin typeface="+mn-lt"/>
                <a:ea typeface="Times New Roman" panose="02020603050405020304" pitchFamily="18" charset="0"/>
                <a:cs typeface="Arial" panose="020B0604020202020204" pitchFamily="34" charset="0"/>
              </a:rPr>
              <a:t>Si la acera removida originalmente es mayor a 1.5 m deberá de reponerse con el mismo ancho que contaba inicialmente.</a:t>
            </a:r>
            <a:endParaRPr lang="en-US" altLang="en-US" sz="1200" dirty="0">
              <a:latin typeface="+mn-lt"/>
              <a:ea typeface="Times New Roman" panose="02020603050405020304" pitchFamily="18" charset="0"/>
              <a:cs typeface="Arial" panose="020B0604020202020204" pitchFamily="34" charset="0"/>
            </a:endParaRPr>
          </a:p>
          <a:p>
            <a:pPr marL="171450" indent="-171450" algn="jus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ES" altLang="en-US" sz="1200" dirty="0">
                <a:latin typeface="+mn-lt"/>
                <a:ea typeface="Times New Roman" panose="02020603050405020304" pitchFamily="18" charset="0"/>
                <a:cs typeface="Arial" panose="020B0604020202020204" pitchFamily="34" charset="0"/>
              </a:rPr>
              <a:t>Instalación de semáforos peatonales</a:t>
            </a:r>
            <a:endParaRPr lang="en-US" altLang="en-US" sz="1200" dirty="0">
              <a:latin typeface="+mn-lt"/>
              <a:ea typeface="Times New Roman" panose="02020603050405020304" pitchFamily="18" charset="0"/>
              <a:cs typeface="Arial" panose="020B0604020202020204" pitchFamily="34" charset="0"/>
            </a:endParaRPr>
          </a:p>
          <a:p>
            <a:pPr marL="171450" indent="-171450" algn="jus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ES" altLang="en-US" sz="1200" dirty="0">
                <a:latin typeface="+mn-lt"/>
                <a:ea typeface="Times New Roman" panose="02020603050405020304" pitchFamily="18" charset="0"/>
                <a:cs typeface="Arial" panose="020B0604020202020204" pitchFamily="34" charset="0"/>
              </a:rPr>
              <a:t>Revisión del nivel de servicio del corredor peatonal previsto.</a:t>
            </a:r>
            <a:endParaRPr lang="en-US" altLang="en-US" sz="1200" dirty="0">
              <a:latin typeface="+mn-lt"/>
              <a:ea typeface="Times New Roman" panose="02020603050405020304" pitchFamily="18" charset="0"/>
              <a:cs typeface="Arial" panose="020B0604020202020204" pitchFamily="34" charset="0"/>
            </a:endParaRPr>
          </a:p>
          <a:p>
            <a:pPr marL="171450" indent="-171450" algn="jus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ES" altLang="en-US" sz="1200" dirty="0">
                <a:latin typeface="+mn-lt"/>
                <a:ea typeface="Times New Roman" panose="02020603050405020304" pitchFamily="18" charset="0"/>
                <a:cs typeface="Arial" panose="020B0604020202020204" pitchFamily="34" charset="0"/>
              </a:rPr>
              <a:t>Utilización de </a:t>
            </a:r>
            <a:r>
              <a:rPr lang="es-ES" altLang="en-US" sz="1200" dirty="0" err="1">
                <a:latin typeface="+mn-lt"/>
                <a:ea typeface="Times New Roman" panose="02020603050405020304" pitchFamily="18" charset="0"/>
                <a:cs typeface="Arial" panose="020B0604020202020204" pitchFamily="34" charset="0"/>
              </a:rPr>
              <a:t>bandereros</a:t>
            </a:r>
            <a:r>
              <a:rPr lang="es-ES" altLang="en-US" sz="1200" dirty="0">
                <a:latin typeface="+mn-lt"/>
                <a:ea typeface="Times New Roman" panose="02020603050405020304" pitchFamily="18" charset="0"/>
                <a:cs typeface="Arial" panose="020B0604020202020204" pitchFamily="34" charset="0"/>
              </a:rPr>
              <a:t> para controlar el cruce de peatones</a:t>
            </a:r>
          </a:p>
          <a:p>
            <a:pPr marL="171450" indent="-171450" algn="jus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ES" altLang="en-US" sz="1200" b="1" dirty="0">
                <a:effectLst>
                  <a:outerShdw blurRad="38100" dist="38100" dir="2700000" algn="tl">
                    <a:srgbClr val="000000">
                      <a:alpha val="43137"/>
                    </a:srgbClr>
                  </a:outerShdw>
                </a:effectLst>
                <a:latin typeface="+mn-lt"/>
                <a:ea typeface="Times New Roman" panose="02020603050405020304" pitchFamily="18" charset="0"/>
                <a:cs typeface="Arial" panose="020B0604020202020204" pitchFamily="34" charset="0"/>
              </a:rPr>
              <a:t>En el caso de tener que remover un paso peatonal existente por interferencia de los trabajos a realizar, antes de la remoción se deberá de ejecutar un paso provisional con las mismas condiciones de capacidad y funcionalidad para poder mantener el flujo peatonal.</a:t>
            </a:r>
          </a:p>
          <a:p>
            <a:pPr marL="0" marR="0" lvl="0" indent="0" algn="just" defTabSz="914400" rtl="0" eaLnBrk="0" fontAlgn="base" latinLnBrk="0" hangingPunct="0">
              <a:lnSpc>
                <a:spcPct val="100000"/>
              </a:lnSpc>
              <a:spcBef>
                <a:spcPct val="0"/>
              </a:spcBef>
              <a:spcAft>
                <a:spcPct val="0"/>
              </a:spcAft>
              <a:buClrTx/>
              <a:buSzTx/>
              <a:buFontTx/>
              <a:buChar char="•"/>
              <a:tabLst>
                <a:tab pos="215900" algn="l"/>
                <a:tab pos="539750" algn="l"/>
              </a:tabLst>
            </a:pPr>
            <a:endParaRPr kumimoji="0" lang="es-ES" altLang="en-US" sz="1200" b="0" i="0" u="none" strike="noStrike" cap="none" normalizeH="0" baseline="0" dirty="0" smtClean="0">
              <a:ln>
                <a:noFill/>
              </a:ln>
              <a:solidFill>
                <a:schemeClr val="tx1"/>
              </a:solidFill>
              <a:effectLst/>
              <a:latin typeface="+mn-lt"/>
            </a:endParaRPr>
          </a:p>
        </p:txBody>
      </p:sp>
      <p:sp>
        <p:nvSpPr>
          <p:cNvPr id="15" name="92 CuadroTexto"/>
          <p:cNvSpPr txBox="1"/>
          <p:nvPr/>
        </p:nvSpPr>
        <p:spPr>
          <a:xfrm>
            <a:off x="409544" y="3728808"/>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3.3 Manejo del Transporte Público</a:t>
            </a:r>
            <a:endParaRPr lang="es-ES" sz="2000" b="1" cap="small" dirty="0">
              <a:effectLst>
                <a:outerShdw blurRad="38100" dist="38100" dir="2700000" algn="tl">
                  <a:srgbClr val="000000">
                    <a:alpha val="43137"/>
                  </a:srgbClr>
                </a:outerShdw>
              </a:effectLst>
            </a:endParaRPr>
          </a:p>
        </p:txBody>
      </p:sp>
      <p:sp>
        <p:nvSpPr>
          <p:cNvPr id="4" name="Rectangle 3"/>
          <p:cNvSpPr>
            <a:spLocks noChangeArrowheads="1"/>
          </p:cNvSpPr>
          <p:nvPr/>
        </p:nvSpPr>
        <p:spPr bwMode="auto">
          <a:xfrm>
            <a:off x="505571" y="4107219"/>
            <a:ext cx="8308142"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1pPr>
            <a:lvl2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2pPr>
            <a:lvl3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3pPr>
            <a:lvl4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4pPr>
            <a:lvl5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5pPr>
            <a:lvl6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6pPr>
            <a:lvl7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7pPr>
            <a:lvl8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8pPr>
            <a:lvl9pPr eaLnBrk="0" fontAlgn="base" hangingPunct="0">
              <a:spcBef>
                <a:spcPct val="0"/>
              </a:spcBef>
              <a:spcAft>
                <a:spcPct val="0"/>
              </a:spcAft>
              <a:tabLst>
                <a:tab pos="360363" algn="l"/>
                <a:tab pos="539750" algn="l"/>
                <a:tab pos="720725" algn="l"/>
                <a:tab pos="900113" algn="l"/>
                <a:tab pos="1260475" algn="l"/>
              </a:tabLst>
              <a:defRPr>
                <a:solidFill>
                  <a:schemeClr val="tx1"/>
                </a:solidFill>
                <a:latin typeface="Arial" panose="020B0604020202020204" pitchFamily="34" charset="0"/>
              </a:defRPr>
            </a:lvl9pPr>
          </a:lstStyle>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360363" algn="l"/>
                <a:tab pos="539750" algn="l"/>
                <a:tab pos="720725" algn="l"/>
                <a:tab pos="900113" algn="l"/>
                <a:tab pos="1260475" algn="l"/>
              </a:tabLst>
            </a:pPr>
            <a:r>
              <a:rPr kumimoji="0" lang="es-ES"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Se deberá de garantizar como mínimo un carril para mantener la circulación de los vehículos de transporte público sobre los corredores a intervenir para, de esta manera, no desviarlos de sus rutas tradicionales y no afectar a los desplazamientos de los usuarios. Similarmente, se deben designar los corredores donde no se recomienda la circulación de autobuses, ya sea por limitaciones de espacio, o por inseguro o impráctico. </a:t>
            </a:r>
            <a:endParaRPr kumimoji="0" lang="en-US" altLang="en-US" sz="1200" b="0" i="0" strike="noStrike" cap="none" normalizeH="0" baseline="0" dirty="0" smtClean="0">
              <a:ln>
                <a:noFill/>
              </a:ln>
              <a:effectLst/>
              <a:latin typeface="+mn-lt"/>
            </a:endParaRP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360363" algn="l"/>
                <a:tab pos="539750" algn="l"/>
                <a:tab pos="720725" algn="l"/>
                <a:tab pos="900113" algn="l"/>
                <a:tab pos="1260475" algn="l"/>
              </a:tabLst>
            </a:pPr>
            <a:r>
              <a:rPr kumimoji="0" lang="es-ES"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La ubicación tanto de las paradas provisionales como las definitivas deben ser acordadas con la Entidad Contratante y el resto de instituciones que corresponda.</a:t>
            </a:r>
            <a:endParaRPr kumimoji="0" lang="en-US" altLang="en-US" sz="1200" b="0" i="0" strike="noStrike" cap="none" normalizeH="0" baseline="0" dirty="0" smtClean="0">
              <a:ln>
                <a:noFill/>
              </a:ln>
              <a:effectLst/>
              <a:latin typeface="+mn-lt"/>
            </a:endParaRPr>
          </a:p>
          <a:p>
            <a:pPr marL="171450" marR="0" lvl="0" indent="-171450" algn="just" defTabSz="914400" rtl="0" eaLnBrk="0" fontAlgn="base" latinLnBrk="0" hangingPunct="0">
              <a:lnSpc>
                <a:spcPct val="100000"/>
              </a:lnSpc>
              <a:spcBef>
                <a:spcPct val="0"/>
              </a:spcBef>
              <a:spcAft>
                <a:spcPct val="0"/>
              </a:spcAft>
              <a:buClr>
                <a:schemeClr val="bg1">
                  <a:lumMod val="50000"/>
                </a:schemeClr>
              </a:buClr>
              <a:buSzTx/>
              <a:buFont typeface="Arial" panose="020B0604020202020204" pitchFamily="34" charset="0"/>
              <a:buChar char="•"/>
              <a:tabLst>
                <a:tab pos="360363" algn="l"/>
                <a:tab pos="539750" algn="l"/>
                <a:tab pos="720725" algn="l"/>
                <a:tab pos="900113" algn="l"/>
                <a:tab pos="1260475" algn="l"/>
              </a:tabLst>
            </a:pPr>
            <a:r>
              <a:rPr kumimoji="0" lang="es-ES" altLang="en-US" sz="1200" b="0" i="0" strike="noStrike" cap="none" normalizeH="0" baseline="0" dirty="0" smtClean="0">
                <a:ln>
                  <a:noFill/>
                </a:ln>
                <a:effectLst/>
                <a:latin typeface="+mn-lt"/>
                <a:ea typeface="Times New Roman" panose="02020603050405020304" pitchFamily="18" charset="0"/>
                <a:cs typeface="Arial" panose="020B0604020202020204" pitchFamily="34" charset="0"/>
              </a:rPr>
              <a:t>Como parte del PMT el Contratista deberá recomendar la ubicación temporal de las paradas de los buses y tendrá que correr con los gastos relacionados con las actividades que componen la  remoción de las paradas existentes, la reubicación de las paradas provisionales/definitivas, las instalaciones de facilidades de protección del clima para los usuarios, la ejecución de las nuevas paradas definitivas y la reconstrucción de aquellas paradas que no habiéndose intervenido o reubicado hayan sido motivo de la merma de sus capacidades funcionales (geometría, estructura de pavimento, cordones, ...) por motivos relacionados a la ejecución de las obras.</a:t>
            </a:r>
            <a:endParaRPr kumimoji="0" lang="es-ES" altLang="en-US" sz="1200" b="0" i="0" strike="noStrike" cap="none" normalizeH="0" baseline="0" dirty="0" smtClean="0">
              <a:ln>
                <a:noFill/>
              </a:ln>
              <a:effectLst/>
              <a:latin typeface="+mn-lt"/>
            </a:endParaRPr>
          </a:p>
        </p:txBody>
      </p:sp>
      <p:sp>
        <p:nvSpPr>
          <p:cNvPr id="18" name="17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3511421051"/>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25</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5" name="92 CuadroTexto"/>
          <p:cNvSpPr txBox="1"/>
          <p:nvPr/>
        </p:nvSpPr>
        <p:spPr>
          <a:xfrm>
            <a:off x="409544" y="692696"/>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3.3 Manejo del Transporte Público</a:t>
            </a:r>
            <a:endParaRPr lang="es-ES" sz="2000" b="1" cap="small" dirty="0">
              <a:effectLst>
                <a:outerShdw blurRad="38100" dist="38100" dir="2700000" algn="tl">
                  <a:srgbClr val="000000">
                    <a:alpha val="43137"/>
                  </a:srgbClr>
                </a:outerShdw>
              </a:effectLst>
            </a:endParaRPr>
          </a:p>
        </p:txBody>
      </p:sp>
      <p:sp>
        <p:nvSpPr>
          <p:cNvPr id="18" name="17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036496" cy="5262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565855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26</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716563"/>
            <a:ext cx="8684947" cy="707886"/>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3.4 Manejo de Vehículos Pesados, Transporte de Materiales y Restricciones de Carga en la Vía Pública</a:t>
            </a:r>
            <a:endParaRPr lang="es-ES" sz="2000" b="1" cap="small" dirty="0">
              <a:effectLst>
                <a:outerShdw blurRad="38100" dist="38100" dir="2700000" algn="tl">
                  <a:srgbClr val="000000">
                    <a:alpha val="43137"/>
                  </a:srgbClr>
                </a:outerShdw>
              </a:effectLst>
            </a:endParaRPr>
          </a:p>
        </p:txBody>
      </p:sp>
      <p:sp>
        <p:nvSpPr>
          <p:cNvPr id="3" name="Rectangle 2"/>
          <p:cNvSpPr/>
          <p:nvPr/>
        </p:nvSpPr>
        <p:spPr>
          <a:xfrm>
            <a:off x="539553" y="1336119"/>
            <a:ext cx="8208912" cy="2092881"/>
          </a:xfrm>
          <a:prstGeom prst="rect">
            <a:avLst/>
          </a:prstGeom>
        </p:spPr>
        <p:txBody>
          <a:bodyPr wrap="square">
            <a:spAutoFit/>
          </a:bodyPr>
          <a:lstStyle/>
          <a:p>
            <a:pPr marL="171450" marR="0" lvl="0" indent="-171450" algn="just">
              <a:spcBef>
                <a:spcPts val="0"/>
              </a:spcBef>
              <a:spcAft>
                <a:spcPts val="300"/>
              </a:spcAft>
              <a:buClr>
                <a:srgbClr val="808080"/>
              </a:buClr>
              <a:buFont typeface="Arial" panose="020B0604020202020204" pitchFamily="34" charset="0"/>
              <a:buChar char="•"/>
              <a:tabLst>
                <a:tab pos="215900" algn="l"/>
                <a:tab pos="540385" algn="l"/>
                <a:tab pos="540385" algn="l"/>
              </a:tabLst>
            </a:pPr>
            <a:r>
              <a:rPr lang="es-ES" sz="1200" dirty="0">
                <a:ea typeface="Times New Roman" panose="02020603050405020304" pitchFamily="18" charset="0"/>
              </a:rPr>
              <a:t>Dimensiones y pesos de los elementos objetos de transporte y características técnicas de los vehículos que realizarán la actividad.</a:t>
            </a:r>
            <a:endParaRPr lang="en-US" sz="1200" dirty="0">
              <a:ea typeface="Times New Roman" panose="02020603050405020304" pitchFamily="18" charset="0"/>
            </a:endParaRPr>
          </a:p>
          <a:p>
            <a:pPr marL="171450" marR="0" lvl="0" indent="-171450" algn="just">
              <a:spcBef>
                <a:spcPts val="0"/>
              </a:spcBef>
              <a:spcAft>
                <a:spcPts val="300"/>
              </a:spcAft>
              <a:buClr>
                <a:srgbClr val="808080"/>
              </a:buClr>
              <a:buFont typeface="Arial" panose="020B0604020202020204" pitchFamily="34" charset="0"/>
              <a:buChar char="•"/>
              <a:tabLst>
                <a:tab pos="215900" algn="l"/>
                <a:tab pos="540385" algn="l"/>
                <a:tab pos="540385" algn="l"/>
              </a:tabLst>
            </a:pPr>
            <a:r>
              <a:rPr lang="es-ES" sz="1200" dirty="0">
                <a:ea typeface="Times New Roman" panose="02020603050405020304" pitchFamily="18" charset="0"/>
              </a:rPr>
              <a:t>Programación de la movilización de los mismos, debiendo de justificar la solución </a:t>
            </a:r>
            <a:r>
              <a:rPr lang="es-ES" sz="1200" dirty="0" smtClean="0">
                <a:ea typeface="Times New Roman" panose="02020603050405020304" pitchFamily="18" charset="0"/>
              </a:rPr>
              <a:t>adoptada.</a:t>
            </a:r>
          </a:p>
          <a:p>
            <a:pPr marL="171450" marR="0" lvl="0" indent="-171450" algn="just">
              <a:spcBef>
                <a:spcPts val="0"/>
              </a:spcBef>
              <a:spcAft>
                <a:spcPts val="300"/>
              </a:spcAft>
              <a:buClr>
                <a:srgbClr val="808080"/>
              </a:buClr>
              <a:buFont typeface="Arial" panose="020B0604020202020204" pitchFamily="34" charset="0"/>
              <a:buChar char="•"/>
              <a:tabLst>
                <a:tab pos="215900" algn="l"/>
                <a:tab pos="540385" algn="l"/>
                <a:tab pos="540385" algn="l"/>
              </a:tabLst>
            </a:pPr>
            <a:r>
              <a:rPr lang="es-ES" sz="1200" dirty="0" smtClean="0">
                <a:ea typeface="Times New Roman" panose="02020603050405020304" pitchFamily="18" charset="0"/>
              </a:rPr>
              <a:t>Definición de los elementos necesarios para realizar las actividades de trabajo, tales como equipos de transporte modulares, grúas, escoltas, señalización necesaria durante el trayecto, señalización y elementos de control del tránsito, … .</a:t>
            </a:r>
            <a:endParaRPr lang="en-US" sz="1200" dirty="0" smtClean="0">
              <a:ea typeface="Times New Roman" panose="02020603050405020304" pitchFamily="18" charset="0"/>
            </a:endParaRPr>
          </a:p>
          <a:p>
            <a:pPr marL="171450" marR="0" lvl="0" indent="-171450" algn="just">
              <a:spcBef>
                <a:spcPts val="0"/>
              </a:spcBef>
              <a:spcAft>
                <a:spcPts val="300"/>
              </a:spcAft>
              <a:buClr>
                <a:srgbClr val="808080"/>
              </a:buClr>
              <a:buFont typeface="Arial" panose="020B0604020202020204" pitchFamily="34" charset="0"/>
              <a:buChar char="•"/>
              <a:tabLst>
                <a:tab pos="215900" algn="l"/>
                <a:tab pos="540385" algn="l"/>
                <a:tab pos="540385" algn="l"/>
              </a:tabLst>
            </a:pPr>
            <a:r>
              <a:rPr lang="es-ES" sz="1200" dirty="0" smtClean="0">
                <a:ea typeface="Times New Roman" panose="02020603050405020304" pitchFamily="18" charset="0"/>
              </a:rPr>
              <a:t>Se </a:t>
            </a:r>
            <a:r>
              <a:rPr lang="es-ES" sz="1200" dirty="0">
                <a:ea typeface="Times New Roman" panose="02020603050405020304" pitchFamily="18" charset="0"/>
              </a:rPr>
              <a:t>deberán de proponer lugares de contingencia o espera de la carga transportada considerando la longitud de transporte, las condiciones viales existentes, el tipo de elemento de transporte y/o condiciones externas a las ejecuciones de las obras, de tal forma que se garanticen los estándares de seguridad.</a:t>
            </a:r>
            <a:endParaRPr lang="en-US" sz="1200" dirty="0">
              <a:ea typeface="Times New Roman" panose="02020603050405020304" pitchFamily="18" charset="0"/>
            </a:endParaRPr>
          </a:p>
          <a:p>
            <a:pPr marL="171450" marR="0" lvl="0" indent="-171450" algn="just">
              <a:spcBef>
                <a:spcPts val="0"/>
              </a:spcBef>
              <a:spcAft>
                <a:spcPts val="300"/>
              </a:spcAft>
              <a:buClr>
                <a:srgbClr val="808080"/>
              </a:buClr>
              <a:buFont typeface="Arial" panose="020B0604020202020204" pitchFamily="34" charset="0"/>
              <a:buChar char="•"/>
              <a:tabLst>
                <a:tab pos="215900" algn="l"/>
                <a:tab pos="540385" algn="l"/>
                <a:tab pos="540385" algn="l"/>
              </a:tabLst>
            </a:pPr>
            <a:r>
              <a:rPr lang="es-ES" sz="1200" dirty="0">
                <a:ea typeface="Times New Roman" panose="02020603050405020304" pitchFamily="18" charset="0"/>
              </a:rPr>
              <a:t>Se deberá de programar y sustentar los criterios y actividades del transporte sobre elementos viales singulares, tales como puentes, tuberías de drenaje, casetas de peaje, etc</a:t>
            </a:r>
            <a:r>
              <a:rPr lang="es-ES" sz="1200" dirty="0" smtClean="0">
                <a:ea typeface="Times New Roman" panose="02020603050405020304" pitchFamily="18" charset="0"/>
              </a:rPr>
              <a:t>.;</a:t>
            </a:r>
          </a:p>
        </p:txBody>
      </p:sp>
      <p:sp>
        <p:nvSpPr>
          <p:cNvPr id="18" name="92 CuadroTexto"/>
          <p:cNvSpPr txBox="1"/>
          <p:nvPr/>
        </p:nvSpPr>
        <p:spPr>
          <a:xfrm>
            <a:off x="409546" y="3467581"/>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3.5 Mantenimiento de Vías Principales y de Desvío</a:t>
            </a:r>
            <a:endParaRPr lang="es-ES" sz="2000" b="1" cap="small" dirty="0">
              <a:effectLst>
                <a:outerShdw blurRad="38100" dist="38100" dir="2700000" algn="tl">
                  <a:srgbClr val="000000">
                    <a:alpha val="43137"/>
                  </a:srgbClr>
                </a:outerShdw>
              </a:effectLst>
            </a:endParaRPr>
          </a:p>
        </p:txBody>
      </p:sp>
      <p:sp>
        <p:nvSpPr>
          <p:cNvPr id="5" name="Rectangle 4"/>
          <p:cNvSpPr/>
          <p:nvPr/>
        </p:nvSpPr>
        <p:spPr>
          <a:xfrm>
            <a:off x="539553" y="3794425"/>
            <a:ext cx="7956455" cy="2492990"/>
          </a:xfrm>
          <a:prstGeom prst="rect">
            <a:avLst/>
          </a:prstGeom>
        </p:spPr>
        <p:txBody>
          <a:bodyPr wrap="square">
            <a:spAutoFit/>
          </a:bodyPr>
          <a:lstStyle/>
          <a:p>
            <a:pPr marL="171450" indent="-171450" algn="just">
              <a:buClr>
                <a:schemeClr val="bg1">
                  <a:lumMod val="50000"/>
                </a:schemeClr>
              </a:buClr>
              <a:buFont typeface="Arial" panose="020B0604020202020204" pitchFamily="34" charset="0"/>
              <a:buChar char="•"/>
              <a:tabLst>
                <a:tab pos="360045" algn="l"/>
                <a:tab pos="540385" algn="l"/>
                <a:tab pos="720090" algn="l"/>
                <a:tab pos="900430" algn="l"/>
                <a:tab pos="1260475" algn="l"/>
              </a:tabLst>
            </a:pPr>
            <a:r>
              <a:rPr lang="es-ES_tradnl" sz="1200" dirty="0">
                <a:ea typeface="Times New Roman" panose="02020603050405020304" pitchFamily="18" charset="0"/>
              </a:rPr>
              <a:t>Las vías existentes sobre las que vayan a programarse trabajos o actividades relacionadas con la ejecución de las obras deben de ser objeto de mantenimiento continuo por parte del </a:t>
            </a:r>
            <a:r>
              <a:rPr lang="es-ES_tradnl" sz="1200" dirty="0" smtClean="0">
                <a:ea typeface="Times New Roman" panose="02020603050405020304" pitchFamily="18" charset="0"/>
              </a:rPr>
              <a:t>Contratista.</a:t>
            </a:r>
            <a:endParaRPr lang="en-US" sz="1200" dirty="0">
              <a:ea typeface="Times New Roman" panose="02020603050405020304" pitchFamily="18" charset="0"/>
            </a:endParaRPr>
          </a:p>
          <a:p>
            <a:pPr marL="171450" indent="-171450" algn="just">
              <a:buClr>
                <a:schemeClr val="bg1">
                  <a:lumMod val="50000"/>
                </a:schemeClr>
              </a:buClr>
              <a:buFont typeface="Arial" panose="020B0604020202020204" pitchFamily="34" charset="0"/>
              <a:buChar char="•"/>
              <a:tabLst>
                <a:tab pos="360045" algn="l"/>
                <a:tab pos="540385" algn="l"/>
                <a:tab pos="720090" algn="l"/>
                <a:tab pos="900430" algn="l"/>
                <a:tab pos="1260475" algn="l"/>
              </a:tabLst>
            </a:pPr>
            <a:r>
              <a:rPr lang="es-ES_tradnl" sz="1200" dirty="0" smtClean="0">
                <a:ea typeface="Times New Roman" panose="02020603050405020304" pitchFamily="18" charset="0"/>
              </a:rPr>
              <a:t>Se deberá de acondicionar </a:t>
            </a:r>
            <a:r>
              <a:rPr lang="es-ES_tradnl" sz="1200" dirty="0">
                <a:ea typeface="Times New Roman" panose="02020603050405020304" pitchFamily="18" charset="0"/>
              </a:rPr>
              <a:t>y habilitar los hombros y el área correspondiente a la servidumbre de las </a:t>
            </a:r>
            <a:r>
              <a:rPr lang="es-ES_tradnl" sz="1200" dirty="0" smtClean="0">
                <a:ea typeface="Times New Roman" panose="02020603050405020304" pitchFamily="18" charset="0"/>
              </a:rPr>
              <a:t>vías </a:t>
            </a:r>
            <a:r>
              <a:rPr lang="es-ES_tradnl" sz="1200" dirty="0">
                <a:ea typeface="Times New Roman" panose="02020603050405020304" pitchFamily="18" charset="0"/>
              </a:rPr>
              <a:t>afectadas, descritas en el PMT, por los trabajos relacionados por la ejecución de las obras, con el fin de cumplir con las </a:t>
            </a:r>
            <a:r>
              <a:rPr lang="es-ES_tradnl" sz="1200" dirty="0" smtClean="0">
                <a:ea typeface="Times New Roman" panose="02020603050405020304" pitchFamily="18" charset="0"/>
              </a:rPr>
              <a:t>exigencias geométricas mínimas.</a:t>
            </a:r>
            <a:endParaRPr lang="en-US" sz="1200" dirty="0">
              <a:ea typeface="Times New Roman" panose="02020603050405020304" pitchFamily="18" charset="0"/>
            </a:endParaRPr>
          </a:p>
          <a:p>
            <a:pPr marL="171450" indent="-171450">
              <a:buClr>
                <a:schemeClr val="bg1">
                  <a:lumMod val="50000"/>
                </a:schemeClr>
              </a:buClr>
              <a:buFont typeface="Arial" panose="020B0604020202020204" pitchFamily="34" charset="0"/>
              <a:buChar char="•"/>
            </a:pPr>
            <a:r>
              <a:rPr lang="es-ES_tradnl" sz="1200" u="sng" dirty="0">
                <a:ea typeface="Calibri" panose="020F0502020204030204" pitchFamily="34" charset="0"/>
                <a:cs typeface="Times New Roman" panose="02020603050405020304" pitchFamily="18" charset="0"/>
              </a:rPr>
              <a:t>Las vías afectadas por actividades asociadas a la ejecución de los trabajos engloban al conjunto de vías sobre las que se prevé actividades y programaciones descritas en el PMT. </a:t>
            </a:r>
            <a:r>
              <a:rPr lang="es-ES_tradnl" sz="1200" dirty="0">
                <a:ea typeface="Calibri" panose="020F0502020204030204" pitchFamily="34" charset="0"/>
                <a:cs typeface="Times New Roman" panose="02020603050405020304" pitchFamily="18" charset="0"/>
              </a:rPr>
              <a:t>Por lo tanto, se deberá de tener en cuenta las vías sobre las que se prevé el alineamiento de la Línea 2 del Metro de Panamá, las vías sobre las que se prevé la planificación y programación de desvíos de tráfico descritos en el PMT y las vías afectadas por las actividades de transporte de material o maquinaria desde aquellas áreas que están relacionadas con las ejecución de las obras, tales como áreas de prefabricados, patios y talleres y cualquiera de otro </a:t>
            </a:r>
            <a:r>
              <a:rPr lang="es-ES_tradnl" sz="1200" dirty="0" smtClean="0">
                <a:ea typeface="Calibri" panose="020F0502020204030204" pitchFamily="34" charset="0"/>
                <a:cs typeface="Times New Roman" panose="02020603050405020304" pitchFamily="18" charset="0"/>
              </a:rPr>
              <a:t>tipo</a:t>
            </a:r>
          </a:p>
          <a:p>
            <a:pPr marL="171450" indent="-171450">
              <a:buClr>
                <a:schemeClr val="bg1">
                  <a:lumMod val="50000"/>
                </a:schemeClr>
              </a:buClr>
              <a:buFont typeface="Arial" panose="020B0604020202020204" pitchFamily="34" charset="0"/>
              <a:buChar char="•"/>
            </a:pPr>
            <a:r>
              <a:rPr lang="es-ES_tradnl" sz="1200" dirty="0" smtClean="0">
                <a:cs typeface="Times New Roman" panose="02020603050405020304" pitchFamily="18" charset="0"/>
              </a:rPr>
              <a:t>Aplicación de Normativas Vigentes </a:t>
            </a:r>
            <a:r>
              <a:rPr lang="es-ES_tradnl" sz="1200" b="1" dirty="0" smtClean="0">
                <a:effectLst>
                  <a:outerShdw blurRad="38100" dist="38100" dir="2700000" algn="tl">
                    <a:srgbClr val="000000">
                      <a:alpha val="43137"/>
                    </a:srgbClr>
                  </a:outerShdw>
                </a:effectLst>
                <a:cs typeface="Times New Roman" panose="02020603050405020304" pitchFamily="18" charset="0"/>
              </a:rPr>
              <a:t>(Manual de Mantenimiento de Vías MOP y Anexo de Mantenimiento de Vías de Adecuaciones Viales)</a:t>
            </a:r>
            <a:endParaRPr lang="en-US" sz="1200" b="1" dirty="0">
              <a:effectLst>
                <a:outerShdw blurRad="38100" dist="38100" dir="2700000" algn="tl">
                  <a:srgbClr val="000000">
                    <a:alpha val="43137"/>
                  </a:srgbClr>
                </a:outerShdw>
              </a:effectLst>
            </a:endParaRPr>
          </a:p>
        </p:txBody>
      </p:sp>
      <p:sp>
        <p:nvSpPr>
          <p:cNvPr id="13" name="12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837969455"/>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27</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6" name="92 CuadroTexto"/>
          <p:cNvSpPr txBox="1"/>
          <p:nvPr/>
        </p:nvSpPr>
        <p:spPr>
          <a:xfrm>
            <a:off x="409546" y="716563"/>
            <a:ext cx="8684947" cy="400110"/>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3.6 Puesta en Marcha del Plan de Manejo de Tráfico</a:t>
            </a:r>
            <a:endParaRPr lang="es-ES" sz="2000" b="1" cap="small" dirty="0">
              <a:effectLst>
                <a:outerShdw blurRad="38100" dist="38100" dir="2700000" algn="tl">
                  <a:srgbClr val="000000">
                    <a:alpha val="43137"/>
                  </a:srgbClr>
                </a:outerShdw>
              </a:effectLst>
            </a:endParaRPr>
          </a:p>
        </p:txBody>
      </p:sp>
      <p:sp>
        <p:nvSpPr>
          <p:cNvPr id="2" name="Rectangle 1"/>
          <p:cNvSpPr/>
          <p:nvPr/>
        </p:nvSpPr>
        <p:spPr>
          <a:xfrm>
            <a:off x="567042" y="1184313"/>
            <a:ext cx="7614592" cy="4793620"/>
          </a:xfrm>
          <a:prstGeom prst="rect">
            <a:avLst/>
          </a:prstGeom>
        </p:spPr>
        <p:txBody>
          <a:bodyPr wrap="square">
            <a:spAutoFit/>
          </a:bodyPr>
          <a:lstStyle/>
          <a:p>
            <a:pPr marL="171450" marR="0" lvl="0" indent="-171450" algn="just">
              <a:spcBef>
                <a:spcPts val="0"/>
              </a:spcBef>
              <a:spcAft>
                <a:spcPts val="300"/>
              </a:spcAft>
              <a:buClr>
                <a:srgbClr val="808080"/>
              </a:buClr>
              <a:buFont typeface="Arial" panose="020B0604020202020204" pitchFamily="34" charset="0"/>
              <a:buChar char="•"/>
              <a:tabLst>
                <a:tab pos="215900" algn="l"/>
                <a:tab pos="540385" algn="l"/>
                <a:tab pos="540385" algn="l"/>
              </a:tabLst>
            </a:pPr>
            <a:r>
              <a:rPr lang="es-ES" sz="1200" dirty="0" smtClean="0">
                <a:ea typeface="Times New Roman" panose="02020603050405020304" pitchFamily="18" charset="0"/>
              </a:rPr>
              <a:t>Se deberá realizar una </a:t>
            </a:r>
            <a:r>
              <a:rPr lang="es-ES" sz="1200" b="1" u="sng" dirty="0" smtClean="0">
                <a:ea typeface="Times New Roman" panose="02020603050405020304" pitchFamily="18" charset="0"/>
              </a:rPr>
              <a:t>inspección pormenorizada</a:t>
            </a:r>
            <a:r>
              <a:rPr lang="es-ES" sz="1200" dirty="0" smtClean="0">
                <a:ea typeface="Times New Roman" panose="02020603050405020304" pitchFamily="18" charset="0"/>
              </a:rPr>
              <a:t> de las condiciones iniciales de las vías y  las áreas de trabajo antes de la ejecución de las obras. Durante el período de ejecución de las obras se harán inspecciones de manera sistemática.</a:t>
            </a:r>
          </a:p>
          <a:p>
            <a:pPr marL="171450" marR="0" lvl="0" indent="-171450" algn="just">
              <a:spcBef>
                <a:spcPts val="0"/>
              </a:spcBef>
              <a:spcAft>
                <a:spcPts val="300"/>
              </a:spcAft>
              <a:buClr>
                <a:srgbClr val="808080"/>
              </a:buClr>
              <a:buFont typeface="Arial" panose="020B0604020202020204" pitchFamily="34" charset="0"/>
              <a:buChar char="•"/>
              <a:tabLst>
                <a:tab pos="215900" algn="l"/>
                <a:tab pos="540385" algn="l"/>
                <a:tab pos="540385" algn="l"/>
              </a:tabLst>
            </a:pPr>
            <a:r>
              <a:rPr lang="es-ES" sz="1200" b="1" u="sng" dirty="0" smtClean="0">
                <a:ea typeface="Times New Roman" panose="02020603050405020304" pitchFamily="18" charset="0"/>
              </a:rPr>
              <a:t>Disponibilidad </a:t>
            </a:r>
            <a:r>
              <a:rPr lang="es-ES" sz="1200" b="1" u="sng" dirty="0">
                <a:ea typeface="Times New Roman" panose="02020603050405020304" pitchFamily="18" charset="0"/>
              </a:rPr>
              <a:t>e instalación de los elementos para el plan</a:t>
            </a:r>
            <a:r>
              <a:rPr lang="es-ES" sz="1200" dirty="0">
                <a:ea typeface="Times New Roman" panose="02020603050405020304" pitchFamily="18" charset="0"/>
              </a:rPr>
              <a:t>: Actividad fundamental para evitar improvisaciones en campo. Especial atención se debe dar a la transición necesaria para iniciar los desvíos del tránsito, dado que se pueden presentar situaciones de riesgo de accidentes tanto para el tránsito vehicular o peatonal como para personal de la obra, así como pueden darse altos grados de congestión cuando se improvisa en esta etapa de puesta en marcha del plan.</a:t>
            </a:r>
            <a:endParaRPr lang="en-US" sz="1200" dirty="0">
              <a:ea typeface="Times New Roman" panose="02020603050405020304" pitchFamily="18" charset="0"/>
            </a:endParaRPr>
          </a:p>
          <a:p>
            <a:pPr marL="171450" marR="0" lvl="0" indent="-171450" algn="just">
              <a:spcBef>
                <a:spcPts val="0"/>
              </a:spcBef>
              <a:spcAft>
                <a:spcPts val="300"/>
              </a:spcAft>
              <a:buClr>
                <a:srgbClr val="808080"/>
              </a:buClr>
              <a:buFont typeface="Arial" panose="020B0604020202020204" pitchFamily="34" charset="0"/>
              <a:buChar char="•"/>
              <a:tabLst>
                <a:tab pos="215900" algn="l"/>
                <a:tab pos="540385" algn="l"/>
                <a:tab pos="540385" algn="l"/>
              </a:tabLst>
            </a:pPr>
            <a:r>
              <a:rPr lang="es-ES" sz="1200" b="1" u="sng" dirty="0">
                <a:ea typeface="Times New Roman" panose="02020603050405020304" pitchFamily="18" charset="0"/>
              </a:rPr>
              <a:t>Plan de coordinación de participantes en el plan</a:t>
            </a:r>
            <a:r>
              <a:rPr lang="es-ES" sz="1200" u="sng" dirty="0">
                <a:ea typeface="Times New Roman" panose="02020603050405020304" pitchFamily="18" charset="0"/>
              </a:rPr>
              <a:t>: </a:t>
            </a:r>
            <a:r>
              <a:rPr lang="es-ES" sz="1200" dirty="0">
                <a:ea typeface="Times New Roman" panose="02020603050405020304" pitchFamily="18" charset="0"/>
              </a:rPr>
              <a:t>Conviene tener definida la forma de comunicación y programa detallado de responsabilidades y compromisos para el plan.</a:t>
            </a:r>
            <a:endParaRPr lang="en-US" sz="1200" dirty="0">
              <a:ea typeface="Times New Roman" panose="02020603050405020304" pitchFamily="18" charset="0"/>
            </a:endParaRPr>
          </a:p>
          <a:p>
            <a:pPr marL="171450" marR="0" lvl="0" indent="-171450" algn="just">
              <a:spcBef>
                <a:spcPts val="0"/>
              </a:spcBef>
              <a:spcAft>
                <a:spcPts val="300"/>
              </a:spcAft>
              <a:buClr>
                <a:srgbClr val="808080"/>
              </a:buClr>
              <a:buFont typeface="Arial" panose="020B0604020202020204" pitchFamily="34" charset="0"/>
              <a:buChar char="•"/>
              <a:tabLst>
                <a:tab pos="215900" algn="l"/>
                <a:tab pos="540385" algn="l"/>
                <a:tab pos="540385" algn="l"/>
              </a:tabLst>
            </a:pPr>
            <a:r>
              <a:rPr lang="es-ES" sz="1200" b="1" u="sng" dirty="0">
                <a:ea typeface="Times New Roman" panose="02020603050405020304" pitchFamily="18" charset="0"/>
              </a:rPr>
              <a:t>Previsión para ajustes en campo del plan de </a:t>
            </a:r>
            <a:r>
              <a:rPr lang="es-ES" sz="1200" b="1" u="sng" dirty="0" smtClean="0">
                <a:ea typeface="Times New Roman" panose="02020603050405020304" pitchFamily="18" charset="0"/>
              </a:rPr>
              <a:t>manejo</a:t>
            </a:r>
            <a:r>
              <a:rPr lang="es-ES_tradnl" sz="1200" dirty="0" smtClean="0">
                <a:ea typeface="Times New Roman" panose="02020603050405020304" pitchFamily="18" charset="0"/>
              </a:rPr>
              <a:t>.</a:t>
            </a:r>
            <a:endParaRPr lang="en-US" sz="1200" dirty="0">
              <a:ea typeface="Times New Roman" panose="02020603050405020304" pitchFamily="18" charset="0"/>
            </a:endParaRPr>
          </a:p>
          <a:p>
            <a:pPr marL="171450" marR="0" lvl="0" indent="-171450" algn="just">
              <a:spcBef>
                <a:spcPts val="0"/>
              </a:spcBef>
              <a:spcAft>
                <a:spcPts val="300"/>
              </a:spcAft>
              <a:buClr>
                <a:srgbClr val="808080"/>
              </a:buClr>
              <a:buFont typeface="Arial" panose="020B0604020202020204" pitchFamily="34" charset="0"/>
              <a:buChar char="•"/>
              <a:tabLst>
                <a:tab pos="215900" algn="l"/>
                <a:tab pos="540385" algn="l"/>
                <a:tab pos="540385" algn="l"/>
              </a:tabLst>
            </a:pPr>
            <a:r>
              <a:rPr lang="es-ES" sz="1200" b="1" u="sng" dirty="0">
                <a:ea typeface="Times New Roman" panose="02020603050405020304" pitchFamily="18" charset="0"/>
              </a:rPr>
              <a:t>S</a:t>
            </a:r>
            <a:r>
              <a:rPr lang="es-ES" sz="1200" b="1" u="sng" dirty="0" smtClean="0">
                <a:ea typeface="Times New Roman" panose="02020603050405020304" pitchFamily="18" charset="0"/>
              </a:rPr>
              <a:t>eguimiento </a:t>
            </a:r>
            <a:r>
              <a:rPr lang="es-ES" sz="1200" b="1" u="sng" dirty="0">
                <a:ea typeface="Times New Roman" panose="02020603050405020304" pitchFamily="18" charset="0"/>
              </a:rPr>
              <a:t>al plan de manejo del </a:t>
            </a:r>
            <a:r>
              <a:rPr lang="es-ES" sz="1200" b="1" u="sng" dirty="0" smtClean="0">
                <a:ea typeface="Times New Roman" panose="02020603050405020304" pitchFamily="18" charset="0"/>
              </a:rPr>
              <a:t>tráfico </a:t>
            </a:r>
            <a:r>
              <a:rPr lang="es-ES" sz="1200" b="1" u="sng" dirty="0">
                <a:ea typeface="Times New Roman" panose="02020603050405020304" pitchFamily="18" charset="0"/>
              </a:rPr>
              <a:t>elegido durante las diferentes etapas de avance de la ejecución de la obra</a:t>
            </a:r>
            <a:r>
              <a:rPr lang="es-ES" sz="1200" dirty="0">
                <a:ea typeface="Times New Roman" panose="02020603050405020304" pitchFamily="18" charset="0"/>
              </a:rPr>
              <a:t>, con el fin de monitorear el tránsito vehicular, para así tomar las medidas correctivas que fuesen necesarias y garantizar un eficaz funcionamiento del plan. Dichos correctivos que deberán ajustarse a los requerimientos y estado de avance de la obra, están relacionados con la implementación de señales y/o desvíos y el retiro inmediato de aquellas señales y/o desvíos que ya cumplieron su función y que podrían causar confusión a los usuarios en caso de que no se retiren.</a:t>
            </a:r>
            <a:endParaRPr lang="en-US" sz="1200" dirty="0">
              <a:ea typeface="Times New Roman" panose="02020603050405020304" pitchFamily="18" charset="0"/>
            </a:endParaRPr>
          </a:p>
          <a:p>
            <a:pPr marL="171450" marR="0" lvl="0" indent="-171450" algn="just">
              <a:spcBef>
                <a:spcPts val="0"/>
              </a:spcBef>
              <a:spcAft>
                <a:spcPts val="600"/>
              </a:spcAft>
              <a:buClr>
                <a:srgbClr val="808080"/>
              </a:buClr>
              <a:buFont typeface="Arial" panose="020B0604020202020204" pitchFamily="34" charset="0"/>
              <a:buChar char="•"/>
              <a:tabLst>
                <a:tab pos="215900" algn="l"/>
                <a:tab pos="540385" algn="l"/>
                <a:tab pos="540385" algn="l"/>
              </a:tabLst>
            </a:pPr>
            <a:r>
              <a:rPr lang="es-ES" sz="1200" dirty="0">
                <a:ea typeface="Times New Roman" panose="02020603050405020304" pitchFamily="18" charset="0"/>
              </a:rPr>
              <a:t>Se deberá hacer </a:t>
            </a:r>
            <a:r>
              <a:rPr lang="es-ES" sz="1200" b="1" u="sng" dirty="0">
                <a:ea typeface="Times New Roman" panose="02020603050405020304" pitchFamily="18" charset="0"/>
              </a:rPr>
              <a:t>uso intenso de los medios de comunicación social para informar al usuario </a:t>
            </a:r>
            <a:r>
              <a:rPr lang="es-ES" sz="1200" dirty="0">
                <a:ea typeface="Times New Roman" panose="02020603050405020304" pitchFamily="18" charset="0"/>
              </a:rPr>
              <a:t>sobre las condiciones de las vías y para dar a conocer las normas de seguridad necesarias. En planes de manejo de tránsito para obras con interferencias altas se debe tratar en lo posible evitar modificaciones, dado que los usuarios deben acostumbrarse a un cierto tipo de impactos, en estos casos, los ajustes constantes al plan de manejo del tránsito pueden ser contraproducentes para la población</a:t>
            </a:r>
            <a:r>
              <a:rPr lang="es-ES" sz="1200" dirty="0" smtClean="0">
                <a:ea typeface="Times New Roman" panose="02020603050405020304" pitchFamily="18" charset="0"/>
              </a:rPr>
              <a:t>.</a:t>
            </a:r>
          </a:p>
          <a:p>
            <a:pPr marL="171450" marR="0" lvl="0" indent="-171450" algn="just">
              <a:spcBef>
                <a:spcPts val="0"/>
              </a:spcBef>
              <a:spcAft>
                <a:spcPts val="600"/>
              </a:spcAft>
              <a:buClr>
                <a:srgbClr val="808080"/>
              </a:buClr>
              <a:buFont typeface="Arial" panose="020B0604020202020204" pitchFamily="34" charset="0"/>
              <a:buChar char="•"/>
              <a:tabLst>
                <a:tab pos="215900" algn="l"/>
                <a:tab pos="540385" algn="l"/>
                <a:tab pos="540385" algn="l"/>
              </a:tabLst>
            </a:pPr>
            <a:r>
              <a:rPr lang="es-ES" sz="1200" b="1" u="sng" dirty="0" smtClean="0">
                <a:effectLst>
                  <a:outerShdw blurRad="38100" dist="38100" dir="2700000" algn="tl">
                    <a:srgbClr val="000000">
                      <a:alpha val="43137"/>
                    </a:srgbClr>
                  </a:outerShdw>
                </a:effectLst>
                <a:ea typeface="Times New Roman" panose="02020603050405020304" pitchFamily="18" charset="0"/>
              </a:rPr>
              <a:t>Cada actuación específica descrita y programada en el PMT debe estar revisada, aprobada e inspeccionada por la Entidad Contratante y las instituciones pertinentes antes de poder iniciar o ejecutar la actividad prevista.</a:t>
            </a:r>
            <a:endParaRPr lang="en-US" sz="1200" b="1" u="sng" dirty="0">
              <a:effectLst>
                <a:outerShdw blurRad="38100" dist="38100" dir="2700000" algn="tl">
                  <a:srgbClr val="000000">
                    <a:alpha val="43137"/>
                  </a:srgbClr>
                </a:outerShdw>
              </a:effectLst>
              <a:ea typeface="Times New Roman" panose="02020603050405020304" pitchFamily="18" charset="0"/>
            </a:endParaRPr>
          </a:p>
        </p:txBody>
      </p:sp>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Adecuaciones viales</a:t>
            </a:r>
          </a:p>
        </p:txBody>
      </p:sp>
    </p:spTree>
    <p:extLst>
      <p:ext uri="{BB962C8B-B14F-4D97-AF65-F5344CB8AC3E}">
        <p14:creationId xmlns:p14="http://schemas.microsoft.com/office/powerpoint/2010/main" val="196844978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4" name="1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1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28</a:t>
            </a:fld>
            <a:endParaRPr lang="es-ES" dirty="0"/>
          </a:p>
        </p:txBody>
      </p:sp>
      <p:sp>
        <p:nvSpPr>
          <p:cNvPr id="1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sp>
        <p:nvSpPr>
          <p:cNvPr id="18" name="2 Marcador de contenido"/>
          <p:cNvSpPr txBox="1">
            <a:spLocks/>
          </p:cNvSpPr>
          <p:nvPr/>
        </p:nvSpPr>
        <p:spPr>
          <a:xfrm>
            <a:off x="452467" y="1556792"/>
            <a:ext cx="8229600" cy="4320480"/>
          </a:xfrm>
          <a:prstGeom prst="rect">
            <a:avLst/>
          </a:prstGeom>
        </p:spPr>
        <p:txBody>
          <a:bodyPr vert="horz" lIns="91440" tIns="45720" rIns="91440" bIns="45720" numCol="2"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lnSpc>
                <a:spcPct val="150000"/>
              </a:lnSpc>
              <a:buFont typeface="+mj-lt"/>
              <a:buAutoNum type="romanUcPeriod"/>
            </a:pPr>
            <a:r>
              <a:rPr lang="es-ES" sz="2400" cap="small" dirty="0" smtClean="0">
                <a:effectLst>
                  <a:outerShdw blurRad="38100" dist="38100" dir="2700000" algn="tl">
                    <a:srgbClr val="000000">
                      <a:alpha val="43137"/>
                    </a:srgbClr>
                  </a:outerShdw>
                </a:effectLst>
              </a:rPr>
              <a:t>Alcance</a:t>
            </a:r>
            <a:endParaRPr lang="es-ES" sz="2400" cap="small" dirty="0">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400" cap="small" dirty="0" smtClean="0">
                <a:effectLst>
                  <a:outerShdw blurRad="38100" dist="38100" dir="2700000" algn="tl">
                    <a:srgbClr val="000000">
                      <a:alpha val="43137"/>
                    </a:srgbClr>
                  </a:outerShdw>
                </a:effectLst>
              </a:rPr>
              <a:t>Obligaciones</a:t>
            </a:r>
            <a:endParaRPr lang="es-ES" sz="2400" cap="small" dirty="0">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400" cap="small" dirty="0" smtClean="0">
                <a:effectLst>
                  <a:outerShdw blurRad="38100" dist="38100" dir="2700000" algn="tl">
                    <a:srgbClr val="000000">
                      <a:alpha val="43137"/>
                    </a:srgbClr>
                  </a:outerShdw>
                </a:effectLst>
              </a:rPr>
              <a:t>Predio</a:t>
            </a:r>
            <a:endParaRPr lang="es-ES" sz="2400" cap="small" dirty="0">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400" cap="small" dirty="0" smtClean="0">
                <a:effectLst>
                  <a:outerShdw blurRad="38100" dist="38100" dir="2700000" algn="tl">
                    <a:srgbClr val="000000">
                      <a:alpha val="43137"/>
                    </a:srgbClr>
                  </a:outerShdw>
                </a:effectLst>
              </a:rPr>
              <a:t>Planta</a:t>
            </a:r>
            <a:endParaRPr lang="es-ES" sz="2400" cap="small" dirty="0">
              <a:effectLst>
                <a:outerShdw blurRad="38100" dist="38100" dir="2700000" algn="tl">
                  <a:srgbClr val="000000">
                    <a:alpha val="43137"/>
                  </a:srgbClr>
                </a:outerShdw>
              </a:effectLst>
            </a:endParaRPr>
          </a:p>
          <a:p>
            <a:pPr marL="1371600" lvl="2" indent="-514350">
              <a:lnSpc>
                <a:spcPct val="150000"/>
              </a:lnSpc>
              <a:buFont typeface="+mj-lt"/>
              <a:buAutoNum type="romanUcPeriod"/>
            </a:pPr>
            <a:r>
              <a:rPr lang="es-ES" sz="2000" cap="small" dirty="0" smtClean="0">
                <a:effectLst>
                  <a:outerShdw blurRad="38100" dist="38100" dir="2700000" algn="tl">
                    <a:srgbClr val="000000">
                      <a:alpha val="43137"/>
                    </a:srgbClr>
                  </a:outerShdw>
                </a:effectLst>
              </a:rPr>
              <a:t>Requerimientos</a:t>
            </a:r>
          </a:p>
          <a:p>
            <a:pPr marL="1371600" lvl="2" indent="-514350">
              <a:lnSpc>
                <a:spcPct val="150000"/>
              </a:lnSpc>
              <a:buFont typeface="+mj-lt"/>
              <a:buAutoNum type="romanUcPeriod"/>
            </a:pPr>
            <a:r>
              <a:rPr lang="es-ES" sz="2000" cap="small" dirty="0" smtClean="0">
                <a:effectLst>
                  <a:outerShdw blurRad="38100" dist="38100" dir="2700000" algn="tl">
                    <a:srgbClr val="000000">
                      <a:alpha val="43137"/>
                    </a:srgbClr>
                  </a:outerShdw>
                </a:effectLst>
              </a:rPr>
              <a:t>Control de calidad</a:t>
            </a:r>
          </a:p>
          <a:p>
            <a:pPr marL="1371600" lvl="2" indent="-514350">
              <a:lnSpc>
                <a:spcPct val="150000"/>
              </a:lnSpc>
              <a:buFont typeface="+mj-lt"/>
              <a:buAutoNum type="romanUcPeriod"/>
            </a:pPr>
            <a:r>
              <a:rPr lang="es-ES" sz="2000" cap="small" dirty="0" smtClean="0">
                <a:effectLst>
                  <a:outerShdw blurRad="38100" dist="38100" dir="2700000" algn="tl">
                    <a:srgbClr val="000000">
                      <a:alpha val="43137"/>
                    </a:srgbClr>
                  </a:outerShdw>
                </a:effectLst>
              </a:rPr>
              <a:t>Materiales</a:t>
            </a:r>
          </a:p>
          <a:p>
            <a:pPr marL="1371600" lvl="2" indent="-514350">
              <a:lnSpc>
                <a:spcPct val="150000"/>
              </a:lnSpc>
              <a:buFont typeface="+mj-lt"/>
              <a:buAutoNum type="romanUcPeriod"/>
            </a:pPr>
            <a:r>
              <a:rPr lang="es-ES" sz="2000" cap="small" dirty="0" smtClean="0">
                <a:effectLst>
                  <a:outerShdw blurRad="38100" dist="38100" dir="2700000" algn="tl">
                    <a:srgbClr val="000000">
                      <a:alpha val="43137"/>
                    </a:srgbClr>
                  </a:outerShdw>
                </a:effectLst>
              </a:rPr>
              <a:t>Equipos</a:t>
            </a:r>
          </a:p>
          <a:p>
            <a:pPr marL="1371600" lvl="2" indent="-514350">
              <a:lnSpc>
                <a:spcPct val="150000"/>
              </a:lnSpc>
              <a:buFont typeface="+mj-lt"/>
              <a:buAutoNum type="romanUcPeriod"/>
            </a:pPr>
            <a:r>
              <a:rPr lang="es-ES" sz="2000" cap="small" dirty="0" smtClean="0">
                <a:effectLst>
                  <a:outerShdw blurRad="38100" dist="38100" dir="2700000" algn="tl">
                    <a:srgbClr val="000000">
                      <a:alpha val="43137"/>
                    </a:srgbClr>
                  </a:outerShdw>
                </a:effectLst>
              </a:rPr>
              <a:t>Procedimientos</a:t>
            </a:r>
            <a:endParaRPr lang="es-ES" sz="2000" cap="small" dirty="0">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400" cap="small" dirty="0" smtClean="0">
                <a:effectLst>
                  <a:outerShdw blurRad="38100" dist="38100" dir="2700000" algn="tl">
                    <a:srgbClr val="000000">
                      <a:alpha val="43137"/>
                    </a:srgbClr>
                  </a:outerShdw>
                </a:effectLst>
              </a:rPr>
              <a:t>Aceptación de los trabajos</a:t>
            </a:r>
            <a:endParaRPr lang="es-ES" sz="2400" cap="small" dirty="0">
              <a:effectLst>
                <a:outerShdw blurRad="38100" dist="38100" dir="2700000" algn="tl">
                  <a:srgbClr val="000000">
                    <a:alpha val="43137"/>
                  </a:srgbClr>
                </a:outerShdw>
              </a:effectLst>
            </a:endParaRPr>
          </a:p>
        </p:txBody>
      </p:sp>
      <p:sp>
        <p:nvSpPr>
          <p:cNvPr id="19" name="18 CuadroTexto"/>
          <p:cNvSpPr txBox="1"/>
          <p:nvPr/>
        </p:nvSpPr>
        <p:spPr>
          <a:xfrm>
            <a:off x="2001193" y="692696"/>
            <a:ext cx="5307111" cy="646331"/>
          </a:xfrm>
          <a:prstGeom prst="rect">
            <a:avLst/>
          </a:prstGeom>
          <a:noFill/>
        </p:spPr>
        <p:txBody>
          <a:bodyPr wrap="square" rtlCol="0">
            <a:spAutoFit/>
          </a:bodyPr>
          <a:lstStyle/>
          <a:p>
            <a:pPr algn="ctr"/>
            <a:r>
              <a:rPr lang="es-ES" sz="3600" b="1" cap="small" dirty="0" smtClean="0">
                <a:effectLst>
                  <a:outerShdw blurRad="38100" dist="38100" dir="2700000" algn="tl">
                    <a:srgbClr val="000000">
                      <a:alpha val="43137"/>
                    </a:srgbClr>
                  </a:outerShdw>
                </a:effectLst>
              </a:rPr>
              <a:t>CONTENIDO</a:t>
            </a:r>
            <a:endParaRPr lang="es-ES" sz="3600" b="1" cap="small" dirty="0">
              <a:effectLst>
                <a:outerShdw blurRad="38100" dist="38100" dir="2700000" algn="tl">
                  <a:srgbClr val="000000">
                    <a:alpha val="43137"/>
                  </a:srgbClr>
                </a:outerShdw>
              </a:effectLst>
            </a:endParaRPr>
          </a:p>
        </p:txBody>
      </p:sp>
      <p:cxnSp>
        <p:nvCxnSpPr>
          <p:cNvPr id="20" name="19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1"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2" name="21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Planta de prefabricado</a:t>
            </a:r>
          </a:p>
        </p:txBody>
      </p:sp>
    </p:spTree>
    <p:extLst>
      <p:ext uri="{BB962C8B-B14F-4D97-AF65-F5344CB8AC3E}">
        <p14:creationId xmlns:p14="http://schemas.microsoft.com/office/powerpoint/2010/main" val="442238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5262979"/>
          </a:xfrm>
          <a:prstGeom prst="rect">
            <a:avLst/>
          </a:prstGeom>
          <a:noFill/>
        </p:spPr>
        <p:txBody>
          <a:bodyPr wrap="square" rtlCol="0">
            <a:spAutoFit/>
          </a:bodyPr>
          <a:lstStyle/>
          <a:p>
            <a:r>
              <a:rPr lang="es-ES" sz="2800" b="1" cap="small" dirty="0" smtClean="0">
                <a:effectLst>
                  <a:outerShdw blurRad="38100" dist="38100" dir="2700000" algn="tl">
                    <a:srgbClr val="000000">
                      <a:alpha val="43137"/>
                    </a:srgbClr>
                  </a:outerShdw>
                </a:effectLst>
              </a:rPr>
              <a:t>Alcance</a:t>
            </a:r>
          </a:p>
          <a:p>
            <a:endParaRPr lang="es-ES" sz="1600" dirty="0"/>
          </a:p>
          <a:p>
            <a:pPr lvl="1"/>
            <a:r>
              <a:rPr lang="es-ES" sz="1600" dirty="0" smtClean="0"/>
              <a:t>Incluye el suministro de equipos, materiales, mano de obra, supervisión técnica y control de calidad para la ejecución y operación de la planta de prefabricados, que comprende:</a:t>
            </a:r>
          </a:p>
          <a:p>
            <a:pPr lvl="1"/>
            <a:endParaRPr lang="es-ES" sz="1600" dirty="0" smtClean="0"/>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Selección y</a:t>
            </a:r>
            <a:r>
              <a:rPr lang="es-ES" sz="1600" dirty="0">
                <a:solidFill>
                  <a:srgbClr val="00B050"/>
                </a:solidFill>
                <a:ea typeface="Times New Roman" panose="02020603050405020304" pitchFamily="18" charset="0"/>
              </a:rPr>
              <a:t> </a:t>
            </a:r>
            <a:r>
              <a:rPr lang="es-ES" sz="1600" dirty="0">
                <a:ea typeface="Times New Roman" panose="02020603050405020304" pitchFamily="18" charset="0"/>
              </a:rPr>
              <a:t>a</a:t>
            </a:r>
            <a:r>
              <a:rPr lang="es-ES" sz="1600" dirty="0" smtClean="0">
                <a:ea typeface="Times New Roman" panose="02020603050405020304" pitchFamily="18" charset="0"/>
              </a:rPr>
              <a:t>decuación del </a:t>
            </a:r>
            <a:r>
              <a:rPr lang="es-ES" sz="1600" dirty="0">
                <a:ea typeface="Times New Roman" panose="02020603050405020304" pitchFamily="18" charset="0"/>
              </a:rPr>
              <a:t>sitio.</a:t>
            </a:r>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Contar con las instalaciones fijas equipadas para la fabricación de los elementos de concreto reforzado y/o </a:t>
            </a:r>
            <a:r>
              <a:rPr lang="es-ES" sz="1600" dirty="0" err="1">
                <a:ea typeface="Times New Roman" panose="02020603050405020304" pitchFamily="18" charset="0"/>
              </a:rPr>
              <a:t>preforzado</a:t>
            </a:r>
            <a:r>
              <a:rPr lang="es-ES" sz="1600" dirty="0">
                <a:ea typeface="Times New Roman" panose="02020603050405020304" pitchFamily="18" charset="0"/>
              </a:rPr>
              <a:t>.</a:t>
            </a:r>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Ejecución de las piezas prefabricadas.</a:t>
            </a:r>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Patio de almacenamiento de elementos prefabricados con sistemas de manejo y movimiento de piezas.</a:t>
            </a:r>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Control de calidad incluyendo laboratorio de ensayos y pruebas de materiales.</a:t>
            </a:r>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Ejecución de accesos, vías y áreas para el manejo de material, transporte y almacenaje.</a:t>
            </a:r>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Transporte de los elementos desde la planta hasta la obra.</a:t>
            </a:r>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Adecuación temporal de estructuras existentes que se requieran pasar sobre o debajo de estas durante la etapa de transporte a obra.</a:t>
            </a:r>
          </a:p>
          <a:p>
            <a:pPr marL="171450" indent="-171450" algn="just">
              <a:spcAft>
                <a:spcPts val="300"/>
              </a:spcAft>
              <a:buClr>
                <a:srgbClr val="808080"/>
              </a:buClr>
              <a:buFont typeface="Arial" panose="020B0604020202020204" pitchFamily="34" charset="0"/>
              <a:buChar char="•"/>
              <a:tabLst>
                <a:tab pos="215900" algn="l"/>
                <a:tab pos="540385" algn="l"/>
                <a:tab pos="540385" algn="l"/>
              </a:tabLst>
            </a:pPr>
            <a:endParaRPr lang="es-ES" sz="1600" dirty="0">
              <a:ea typeface="Times New Roman" panose="02020603050405020304" pitchFamily="18" charset="0"/>
            </a:endParaRPr>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29</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sp>
        <p:nvSpPr>
          <p:cNvPr id="9" name="8 CuadroTexto"/>
          <p:cNvSpPr txBox="1"/>
          <p:nvPr/>
        </p:nvSpPr>
        <p:spPr>
          <a:xfrm>
            <a:off x="720000" y="108000"/>
            <a:ext cx="6192000" cy="430887"/>
          </a:xfrm>
          <a:prstGeom prst="rect">
            <a:avLst/>
          </a:prstGeom>
          <a:noFill/>
        </p:spPr>
        <p:txBody>
          <a:bodyPr wrap="square" rtlCol="0">
            <a:spAutoFit/>
          </a:bodyPr>
          <a:lstStyle>
            <a:defPPr>
              <a:defRPr lang="es-ES"/>
            </a:defPPr>
            <a:lvl1pPr>
              <a:defRPr sz="2200" b="1" cap="small">
                <a:solidFill>
                  <a:srgbClr val="C00000"/>
                </a:solidFill>
                <a:effectLst>
                  <a:outerShdw blurRad="38100" dist="38100" dir="2700000" algn="tl">
                    <a:srgbClr val="000000">
                      <a:alpha val="43137"/>
                    </a:srgbClr>
                  </a:outerShdw>
                </a:effectLst>
              </a:defRPr>
            </a:lvl1pPr>
          </a:lstStyle>
          <a:p>
            <a:r>
              <a:rPr lang="es-MX" dirty="0"/>
              <a:t>Planta de prefabricados</a:t>
            </a:r>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4" name="1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1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3</a:t>
            </a:fld>
            <a:endParaRPr lang="es-ES" dirty="0"/>
          </a:p>
        </p:txBody>
      </p:sp>
      <p:sp>
        <p:nvSpPr>
          <p:cNvPr id="1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sp>
        <p:nvSpPr>
          <p:cNvPr id="18" name="2 Marcador de contenido"/>
          <p:cNvSpPr txBox="1">
            <a:spLocks/>
          </p:cNvSpPr>
          <p:nvPr/>
        </p:nvSpPr>
        <p:spPr>
          <a:xfrm>
            <a:off x="452467" y="1556792"/>
            <a:ext cx="8229600" cy="4320480"/>
          </a:xfrm>
          <a:prstGeom prst="rect">
            <a:avLst/>
          </a:prstGeom>
        </p:spPr>
        <p:txBody>
          <a:bodyPr vert="horz" lIns="91440" tIns="45720" rIns="91440" bIns="45720" numCol="2" rtlCol="0">
            <a:normAutofit fontScale="925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lnSpc>
                <a:spcPct val="150000"/>
              </a:lnSpc>
              <a:buFont typeface="+mj-lt"/>
              <a:buAutoNum type="romanUcPeriod"/>
            </a:pPr>
            <a:r>
              <a:rPr lang="es-ES" sz="2100" cap="small" dirty="0" smtClean="0">
                <a:effectLst>
                  <a:outerShdw blurRad="38100" dist="38100" dir="2700000" algn="tl">
                    <a:srgbClr val="000000">
                      <a:alpha val="43137"/>
                    </a:srgbClr>
                  </a:outerShdw>
                </a:effectLst>
              </a:rPr>
              <a:t>Introducción</a:t>
            </a:r>
            <a:endParaRPr lang="es-ES" sz="2100" cap="small" dirty="0">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100" cap="small" dirty="0">
                <a:effectLst>
                  <a:outerShdw blurRad="38100" dist="38100" dir="2700000" algn="tl">
                    <a:srgbClr val="000000">
                      <a:alpha val="43137"/>
                    </a:srgbClr>
                  </a:outerShdw>
                </a:effectLst>
              </a:rPr>
              <a:t>Diseño de obras civiles</a:t>
            </a:r>
          </a:p>
          <a:p>
            <a:pPr marL="971550" lvl="1" indent="-514350">
              <a:lnSpc>
                <a:spcPct val="150000"/>
              </a:lnSpc>
              <a:buFont typeface="+mj-lt"/>
              <a:buAutoNum type="romanUcPeriod"/>
            </a:pPr>
            <a:r>
              <a:rPr lang="es-ES" sz="2100" cap="small" dirty="0">
                <a:effectLst>
                  <a:outerShdw blurRad="38100" dist="38100" dir="2700000" algn="tl">
                    <a:srgbClr val="000000">
                      <a:alpha val="43137"/>
                    </a:srgbClr>
                  </a:outerShdw>
                </a:effectLst>
              </a:rPr>
              <a:t>Diseño de trenes y equipos</a:t>
            </a:r>
          </a:p>
          <a:p>
            <a:pPr marL="971550" lvl="1" indent="-514350">
              <a:lnSpc>
                <a:spcPct val="150000"/>
              </a:lnSpc>
              <a:buFont typeface="+mj-lt"/>
              <a:buAutoNum type="romanUcPeriod"/>
            </a:pPr>
            <a:r>
              <a:rPr lang="es-ES" sz="2100" cap="small" dirty="0">
                <a:effectLst>
                  <a:outerShdw blurRad="38100" dist="38100" dir="2700000" algn="tl">
                    <a:srgbClr val="000000">
                      <a:alpha val="43137"/>
                    </a:srgbClr>
                  </a:outerShdw>
                </a:effectLst>
              </a:rPr>
              <a:t>Construcción de obras civiles</a:t>
            </a:r>
          </a:p>
          <a:p>
            <a:pPr marL="1314450" lvl="2" indent="-457200">
              <a:lnSpc>
                <a:spcPct val="150000"/>
              </a:lnSpc>
              <a:buFont typeface="+mj-lt"/>
              <a:buAutoNum type="romanUcPeriod"/>
            </a:pPr>
            <a:r>
              <a:rPr lang="es-ES" sz="1600" cap="small" dirty="0">
                <a:effectLst>
                  <a:outerShdw blurRad="38100" dist="38100" dir="2700000" algn="tl">
                    <a:srgbClr val="000000">
                      <a:alpha val="43137"/>
                    </a:srgbClr>
                  </a:outerShdw>
                </a:effectLst>
              </a:rPr>
              <a:t>Construcción de estaciones y edificios</a:t>
            </a:r>
          </a:p>
          <a:p>
            <a:pPr marL="1314450" lvl="2" indent="-457200">
              <a:lnSpc>
                <a:spcPct val="150000"/>
              </a:lnSpc>
              <a:buFont typeface="+mj-lt"/>
              <a:buAutoNum type="romanUcPeriod"/>
            </a:pPr>
            <a:r>
              <a:rPr lang="es-ES" sz="1500" cap="small" dirty="0">
                <a:effectLst>
                  <a:outerShdw blurRad="38100" dist="38100" dir="2700000" algn="tl">
                    <a:srgbClr val="000000">
                      <a:alpha val="43137"/>
                    </a:srgbClr>
                  </a:outerShdw>
                </a:effectLst>
              </a:rPr>
              <a:t>Construcción de viaducto, plataforma en vía y patio</a:t>
            </a:r>
          </a:p>
          <a:p>
            <a:pPr marL="1314450" lvl="2" indent="-457200">
              <a:lnSpc>
                <a:spcPct val="150000"/>
              </a:lnSpc>
              <a:buFont typeface="+mj-lt"/>
              <a:buAutoNum type="romanUcPeriod"/>
            </a:pPr>
            <a:r>
              <a:rPr lang="es-ES" sz="1500" cap="small" dirty="0">
                <a:effectLst>
                  <a:outerShdw blurRad="38100" dist="38100" dir="2700000" algn="tl">
                    <a:srgbClr val="000000">
                      <a:alpha val="43137"/>
                    </a:srgbClr>
                  </a:outerShdw>
                </a:effectLst>
              </a:rPr>
              <a:t>Construcción de obras provisionales y desvíos del tránsito vehicular</a:t>
            </a:r>
          </a:p>
          <a:p>
            <a:pPr marL="1314450" lvl="2" indent="-457200">
              <a:lnSpc>
                <a:spcPct val="150000"/>
              </a:lnSpc>
              <a:buFont typeface="+mj-lt"/>
              <a:buAutoNum type="romanUcPeriod"/>
            </a:pPr>
            <a:r>
              <a:rPr lang="es-ES" sz="1500" cap="small" dirty="0">
                <a:effectLst>
                  <a:outerShdw blurRad="38100" dist="38100" dir="2700000" algn="tl">
                    <a:srgbClr val="000000">
                      <a:alpha val="43137"/>
                    </a:srgbClr>
                  </a:outerShdw>
                </a:effectLst>
              </a:rPr>
              <a:t>Reubicación de infraestructura y servicios públicos</a:t>
            </a:r>
          </a:p>
          <a:p>
            <a:pPr marL="971550" lvl="1" indent="-514350">
              <a:lnSpc>
                <a:spcPct val="150000"/>
              </a:lnSpc>
              <a:buFont typeface="+mj-lt"/>
              <a:buAutoNum type="romanUcPeriod"/>
            </a:pPr>
            <a:r>
              <a:rPr lang="es-ES" sz="2200" cap="small" dirty="0">
                <a:effectLst>
                  <a:outerShdw blurRad="38100" dist="38100" dir="2700000" algn="tl">
                    <a:srgbClr val="000000">
                      <a:alpha val="43137"/>
                    </a:srgbClr>
                  </a:outerShdw>
                </a:effectLst>
              </a:rPr>
              <a:t>Fabricación de trenes y equipos</a:t>
            </a:r>
          </a:p>
          <a:p>
            <a:pPr marL="971550" lvl="1" indent="-514350">
              <a:lnSpc>
                <a:spcPct val="150000"/>
              </a:lnSpc>
              <a:buFont typeface="+mj-lt"/>
              <a:buAutoNum type="romanUcPeriod"/>
            </a:pPr>
            <a:r>
              <a:rPr lang="es-ES" sz="2200" cap="small" dirty="0">
                <a:effectLst>
                  <a:outerShdw blurRad="38100" dist="38100" dir="2700000" algn="tl">
                    <a:srgbClr val="000000">
                      <a:alpha val="43137"/>
                    </a:srgbClr>
                  </a:outerShdw>
                </a:effectLst>
              </a:rPr>
              <a:t>Capacitación de Personal</a:t>
            </a:r>
          </a:p>
          <a:p>
            <a:pPr marL="971550" lvl="1" indent="-514350">
              <a:lnSpc>
                <a:spcPct val="150000"/>
              </a:lnSpc>
              <a:buFont typeface="+mj-lt"/>
              <a:buAutoNum type="romanUcPeriod"/>
            </a:pPr>
            <a:r>
              <a:rPr lang="es-ES" sz="2200" cap="small" dirty="0">
                <a:effectLst>
                  <a:outerShdw blurRad="38100" dist="38100" dir="2700000" algn="tl">
                    <a:srgbClr val="000000">
                      <a:alpha val="43137"/>
                    </a:srgbClr>
                  </a:outerShdw>
                </a:effectLst>
              </a:rPr>
              <a:t>Puesta en Marcha de la Línea 2</a:t>
            </a:r>
          </a:p>
          <a:p>
            <a:pPr marL="971550" lvl="1" indent="-514350">
              <a:lnSpc>
                <a:spcPct val="150000"/>
              </a:lnSpc>
              <a:buFont typeface="+mj-lt"/>
              <a:buAutoNum type="romanUcPeriod"/>
            </a:pPr>
            <a:r>
              <a:rPr lang="es-ES" sz="2200" cap="small" dirty="0">
                <a:effectLst>
                  <a:outerShdw blurRad="38100" dist="38100" dir="2700000" algn="tl">
                    <a:srgbClr val="000000">
                      <a:alpha val="43137"/>
                    </a:srgbClr>
                  </a:outerShdw>
                </a:effectLst>
              </a:rPr>
              <a:t>Programa de Vigilancia </a:t>
            </a:r>
            <a:r>
              <a:rPr lang="es-ES" sz="2200" cap="small" dirty="0" smtClean="0">
                <a:effectLst>
                  <a:outerShdw blurRad="38100" dist="38100" dir="2700000" algn="tl">
                    <a:srgbClr val="000000">
                      <a:alpha val="43137"/>
                    </a:srgbClr>
                  </a:outerShdw>
                </a:effectLst>
              </a:rPr>
              <a:t>Ambiental</a:t>
            </a:r>
            <a:endParaRPr lang="es-ES" sz="2200" cap="small" dirty="0">
              <a:effectLst>
                <a:outerShdw blurRad="38100" dist="38100" dir="2700000" algn="tl">
                  <a:srgbClr val="000000">
                    <a:alpha val="43137"/>
                  </a:srgbClr>
                </a:outerShdw>
              </a:effectLst>
            </a:endParaRPr>
          </a:p>
        </p:txBody>
      </p:sp>
      <p:sp>
        <p:nvSpPr>
          <p:cNvPr id="19" name="18 CuadroTexto"/>
          <p:cNvSpPr txBox="1"/>
          <p:nvPr/>
        </p:nvSpPr>
        <p:spPr>
          <a:xfrm>
            <a:off x="2001193" y="692696"/>
            <a:ext cx="5307111" cy="646331"/>
          </a:xfrm>
          <a:prstGeom prst="rect">
            <a:avLst/>
          </a:prstGeom>
          <a:noFill/>
        </p:spPr>
        <p:txBody>
          <a:bodyPr wrap="square" rtlCol="0">
            <a:spAutoFit/>
          </a:bodyPr>
          <a:lstStyle/>
          <a:p>
            <a:pPr algn="ctr"/>
            <a:r>
              <a:rPr lang="es-ES" sz="3600" b="1" cap="small" dirty="0" smtClean="0">
                <a:effectLst>
                  <a:outerShdw blurRad="38100" dist="38100" dir="2700000" algn="tl">
                    <a:srgbClr val="000000">
                      <a:alpha val="43137"/>
                    </a:srgbClr>
                  </a:outerShdw>
                </a:effectLst>
              </a:rPr>
              <a:t>CONTENIDO</a:t>
            </a:r>
            <a:endParaRPr lang="es-ES" sz="3600" b="1" cap="small" dirty="0">
              <a:effectLst>
                <a:outerShdw blurRad="38100" dist="38100" dir="2700000" algn="tl">
                  <a:srgbClr val="000000">
                    <a:alpha val="43137"/>
                  </a:srgbClr>
                </a:outerShdw>
              </a:effectLst>
            </a:endParaRPr>
          </a:p>
        </p:txBody>
      </p:sp>
      <p:cxnSp>
        <p:nvCxnSpPr>
          <p:cNvPr id="20" name="19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1"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2" name="21 CuadroTexto"/>
          <p:cNvSpPr txBox="1"/>
          <p:nvPr/>
        </p:nvSpPr>
        <p:spPr>
          <a:xfrm>
            <a:off x="698413"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Definición de hitos y rubros</a:t>
            </a:r>
          </a:p>
        </p:txBody>
      </p:sp>
    </p:spTree>
    <p:extLst>
      <p:ext uri="{BB962C8B-B14F-4D97-AF65-F5344CB8AC3E}">
        <p14:creationId xmlns:p14="http://schemas.microsoft.com/office/powerpoint/2010/main" val="5531376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5332229"/>
          </a:xfrm>
          <a:prstGeom prst="rect">
            <a:avLst/>
          </a:prstGeom>
          <a:noFill/>
        </p:spPr>
        <p:txBody>
          <a:bodyPr wrap="square" rtlCol="0">
            <a:spAutoFit/>
          </a:bodyPr>
          <a:lstStyle/>
          <a:p>
            <a:r>
              <a:rPr lang="es-ES" sz="2400" b="1" cap="small" dirty="0" smtClean="0">
                <a:effectLst>
                  <a:outerShdw blurRad="38100" dist="38100" dir="2700000" algn="tl">
                    <a:srgbClr val="000000">
                      <a:alpha val="43137"/>
                    </a:srgbClr>
                  </a:outerShdw>
                </a:effectLst>
              </a:rPr>
              <a:t>Obligaciones y responsabilidades</a:t>
            </a:r>
          </a:p>
          <a:p>
            <a:endParaRPr lang="es-ES" sz="1600" dirty="0"/>
          </a:p>
          <a:p>
            <a:pPr lvl="1"/>
            <a:r>
              <a:rPr lang="es-ES" sz="1600" dirty="0" smtClean="0"/>
              <a:t>En general y no limitativa las obligaciones y responsabilidades son:</a:t>
            </a:r>
          </a:p>
          <a:p>
            <a:pPr lvl="1"/>
            <a:endParaRPr lang="es-ES" sz="1600" dirty="0" smtClean="0"/>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Los costos y/o gastos relacionados con: la selección (alquiler), adecuación, preparación, administración, control, protección, uso y restauración de todos los sitios a utilizar para la planta, transporte e instalación de los elementos prefabricados, adecuación de estructuras existente, </a:t>
            </a:r>
            <a:r>
              <a:rPr lang="es-ES" sz="1600" dirty="0" err="1">
                <a:ea typeface="Times New Roman" panose="02020603050405020304" pitchFamily="18" charset="0"/>
              </a:rPr>
              <a:t>permisología</a:t>
            </a:r>
            <a:r>
              <a:rPr lang="es-ES" sz="1600" dirty="0">
                <a:ea typeface="Times New Roman" panose="02020603050405020304" pitchFamily="18" charset="0"/>
              </a:rPr>
              <a:t> y Estudios de Impacto Ambiental.</a:t>
            </a:r>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Los permisos necesarios, el buen manejo ambiental, la realización de un plan de uso (que incluya plan de contingencia, contención de derrames y prevención de riesgos</a:t>
            </a:r>
            <a:r>
              <a:rPr lang="es-ES" sz="1600" dirty="0" smtClean="0">
                <a:ea typeface="Times New Roman" panose="02020603050405020304" pitchFamily="18" charset="0"/>
              </a:rPr>
              <a:t>) y preparación de un Plan de Abandono del sitio.</a:t>
            </a:r>
            <a:endParaRPr lang="es-ES" sz="1600" dirty="0">
              <a:ea typeface="Times New Roman" panose="02020603050405020304" pitchFamily="18" charset="0"/>
            </a:endParaRPr>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La ejecución de un Estudio de Impacto Ambiental.</a:t>
            </a:r>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Contar con las instalaciones fijas equipadas para la realización de los elementos prefabricados, ubicadas en uno o varios sitios adecuados para manejar el volumen de insumos y producto terminado, equipos, oficinas e instalaciones de apoyo en la cantidad, calidad y tipo suficientes para realizar los trabajos motivo de este contrato.</a:t>
            </a:r>
          </a:p>
          <a:p>
            <a:pPr marL="628650" lvl="1" indent="-171450" algn="just">
              <a:spcAft>
                <a:spcPts val="300"/>
              </a:spcAft>
              <a:buClr>
                <a:srgbClr val="808080"/>
              </a:buClr>
              <a:buFont typeface="Arial" panose="020B0604020202020204" pitchFamily="34" charset="0"/>
              <a:buChar char="•"/>
              <a:tabLst>
                <a:tab pos="215900" algn="l"/>
                <a:tab pos="540385" algn="l"/>
                <a:tab pos="540385" algn="l"/>
              </a:tabLst>
            </a:pPr>
            <a:r>
              <a:rPr lang="es-ES" sz="1600" dirty="0">
                <a:ea typeface="Times New Roman" panose="02020603050405020304" pitchFamily="18" charset="0"/>
              </a:rPr>
              <a:t>Someter a consideración de la SMP ubicación propuesta de la planta y equipo especializado a utilizar en todos los procesos de la planta</a:t>
            </a:r>
            <a:r>
              <a:rPr lang="es-ES" sz="1600" dirty="0" smtClean="0">
                <a:ea typeface="Times New Roman" panose="02020603050405020304" pitchFamily="18" charset="0"/>
              </a:rPr>
              <a:t>.</a:t>
            </a:r>
            <a:endParaRPr lang="es-ES" sz="1600" dirty="0">
              <a:ea typeface="Times New Roman" panose="02020603050405020304" pitchFamily="18" charset="0"/>
            </a:endParaRPr>
          </a:p>
          <a:p>
            <a:pPr marL="342900" indent="-342900">
              <a:buFont typeface="Arial" panose="020B0604020202020204" pitchFamily="34" charset="0"/>
              <a:buChar char="•"/>
            </a:pPr>
            <a:endParaRPr lang="es-ES" sz="1600" dirty="0"/>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30</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sp>
        <p:nvSpPr>
          <p:cNvPr id="9" name="8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Planta de prefabricados</a:t>
            </a:r>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5632311"/>
          </a:xfrm>
          <a:prstGeom prst="rect">
            <a:avLst/>
          </a:prstGeom>
          <a:noFill/>
        </p:spPr>
        <p:txBody>
          <a:bodyPr wrap="square" rtlCol="0">
            <a:spAutoFit/>
          </a:bodyPr>
          <a:lstStyle/>
          <a:p>
            <a:r>
              <a:rPr lang="es-ES" sz="2400" b="1" cap="small" dirty="0" smtClean="0">
                <a:effectLst>
                  <a:outerShdw blurRad="38100" dist="38100" dir="2700000" algn="tl">
                    <a:srgbClr val="000000">
                      <a:alpha val="43137"/>
                    </a:srgbClr>
                  </a:outerShdw>
                </a:effectLst>
              </a:rPr>
              <a:t>Predio</a:t>
            </a:r>
          </a:p>
          <a:p>
            <a:r>
              <a:rPr lang="es-ES" sz="1400" dirty="0" smtClean="0">
                <a:effectLst>
                  <a:outerShdw blurRad="38100" dist="38100" dir="2700000" algn="tl">
                    <a:srgbClr val="000000">
                      <a:alpha val="43137"/>
                    </a:srgbClr>
                  </a:outerShdw>
                </a:effectLst>
              </a:rPr>
              <a:t>Criterios </a:t>
            </a:r>
            <a:r>
              <a:rPr lang="es-ES" sz="1400" dirty="0">
                <a:effectLst>
                  <a:outerShdw blurRad="38100" dist="38100" dir="2700000" algn="tl">
                    <a:srgbClr val="000000">
                      <a:alpha val="43137"/>
                    </a:srgbClr>
                  </a:outerShdw>
                </a:effectLst>
              </a:rPr>
              <a:t>g</a:t>
            </a:r>
            <a:r>
              <a:rPr lang="es-ES" sz="1400" dirty="0" smtClean="0">
                <a:effectLst>
                  <a:outerShdw blurRad="38100" dist="38100" dir="2700000" algn="tl">
                    <a:srgbClr val="000000">
                      <a:alpha val="43137"/>
                    </a:srgbClr>
                  </a:outerShdw>
                </a:effectLst>
              </a:rPr>
              <a:t>enerales de selección </a:t>
            </a:r>
            <a:r>
              <a:rPr lang="es-ES" sz="1400" dirty="0">
                <a:effectLst>
                  <a:outerShdw blurRad="38100" dist="38100" dir="2700000" algn="tl">
                    <a:srgbClr val="000000">
                      <a:alpha val="43137"/>
                    </a:srgbClr>
                  </a:outerShdw>
                </a:effectLst>
              </a:rPr>
              <a:t>de sitios para planta de prefabricados</a:t>
            </a:r>
            <a:r>
              <a:rPr lang="es-ES" sz="1400" dirty="0" smtClean="0">
                <a:effectLst>
                  <a:outerShdw blurRad="38100" dist="38100" dir="2700000" algn="tl">
                    <a:srgbClr val="000000">
                      <a:alpha val="43137"/>
                    </a:srgbClr>
                  </a:outerShdw>
                </a:effectLst>
              </a:rPr>
              <a:t>:</a:t>
            </a:r>
          </a:p>
          <a:p>
            <a:pPr lvl="1"/>
            <a:endParaRPr lang="es-ES" sz="1100" dirty="0" smtClean="0">
              <a:effectLst>
                <a:outerShdw blurRad="38100" dist="38100" dir="2700000" algn="tl">
                  <a:srgbClr val="000000">
                    <a:alpha val="43137"/>
                  </a:srgbClr>
                </a:outerShdw>
              </a:effectLst>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Cumplimiento con la zonificación establecida por el MIVIOT.</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Globo de terreno con el espacio adecuado para ubicar todos los servicios e instalaciones requeridos.</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Con condición de propiedad estatal o privada debidamente establecida y registrada.</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Cercano a vías de acceso para el suministro de insumos y el traslado de los elementos prefabricados, con acceso total para el manejo de material, equipos de fabricación, maniobras de piezas prefabricadas.  </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Preferentemente con impactos ya dados compatibles con la actividad (campamentos, talleres, patios de maniobras, etc.)</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Compatibilidad con el entorno socioeconómico circundante.</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De contar o tener la posibilidad de conectarse a los servicios públicos necesario para la operación de la planta (agua potable, electricidad, drenaje pluvial y sanitaria).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En caso de estar cerca de zonas residenciales incorporar área de amortiguamiento para mitigar el impacto sobre las residencias.</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 sz="1200" dirty="0">
                <a:ea typeface="Times New Roman" panose="02020603050405020304" pitchFamily="18" charset="0"/>
              </a:rPr>
              <a:t>Si se decide instalar una planta de mezclado de concreto se deben instalar los salvaguardas para el control de polvo, ruido y desechos. </a:t>
            </a:r>
            <a:endParaRPr lang="es-ES" sz="1200" dirty="0" smtClean="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Deberá contar con accesos adecuados  y prever señalamientos necesarios, evitar la ubicación del predio muy cerca de residencias y de edificios que ofrecen servicios sociales.</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Garantizar </a:t>
            </a:r>
            <a:r>
              <a:rPr lang="es-ES_tradnl" sz="1200" dirty="0" smtClean="0">
                <a:ea typeface="Times New Roman" panose="02020603050405020304" pitchFamily="18" charset="0"/>
              </a:rPr>
              <a:t>las condiciones para la </a:t>
            </a:r>
            <a:r>
              <a:rPr lang="es-ES_tradnl" sz="1200" dirty="0">
                <a:ea typeface="Times New Roman" panose="02020603050405020304" pitchFamily="18" charset="0"/>
              </a:rPr>
              <a:t>circulación de equipo pesado y de transporte de elementos prefabricados.</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La vialidad interna deberá ser formada en base  a diseños de cargas en función de la planeación de movimientos y maniobras propias de la operación y se deberá garantizar la durabilidad durante el proceso de fabricación, desmolde, desplazamientos internos  y almacenaje.</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Se deberá garantizar en todo momento la integridad física de los trabajadores e instalaciones de la planta.</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ES_tradnl" sz="1200" dirty="0">
                <a:ea typeface="Times New Roman" panose="02020603050405020304" pitchFamily="18" charset="0"/>
              </a:rPr>
              <a:t>Se deberá contar con las señales de tráfico y de protección como parte de la implementación .</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endParaRPr lang="es-ES" sz="1200" dirty="0">
              <a:ea typeface="Times New Roman" panose="02020603050405020304" pitchFamily="18" charset="0"/>
            </a:endParaRPr>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31</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sp>
        <p:nvSpPr>
          <p:cNvPr id="9" name="8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Planta de prefabricados</a:t>
            </a:r>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32</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692696"/>
            <a:ext cx="7776000" cy="5686172"/>
          </a:xfrm>
          <a:prstGeom prst="rect">
            <a:avLst/>
          </a:prstGeom>
          <a:noFill/>
        </p:spPr>
        <p:txBody>
          <a:bodyPr wrap="square" rtlCol="0">
            <a:spAutoFit/>
          </a:bodyPr>
          <a:lstStyle/>
          <a:p>
            <a:r>
              <a:rPr lang="es-ES" sz="2400" b="1" cap="small" dirty="0" smtClean="0">
                <a:effectLst>
                  <a:outerShdw blurRad="38100" dist="38100" dir="2700000" algn="tl">
                    <a:srgbClr val="000000">
                      <a:alpha val="43137"/>
                    </a:srgbClr>
                  </a:outerShdw>
                </a:effectLst>
              </a:rPr>
              <a:t>Planta</a:t>
            </a:r>
          </a:p>
          <a:p>
            <a:r>
              <a:rPr lang="es-ES" sz="1400" dirty="0" smtClean="0">
                <a:effectLst>
                  <a:outerShdw blurRad="38100" dist="38100" dir="2700000" algn="tl">
                    <a:srgbClr val="000000">
                      <a:alpha val="43137"/>
                    </a:srgbClr>
                  </a:outerShdw>
                </a:effectLst>
              </a:rPr>
              <a:t>Requerimientos:</a:t>
            </a:r>
          </a:p>
          <a:p>
            <a:pPr lvl="1"/>
            <a:endParaRPr lang="es-ES" sz="1400" dirty="0">
              <a:effectLst>
                <a:outerShdw blurRad="38100" dist="38100" dir="2700000" algn="tl">
                  <a:srgbClr val="000000">
                    <a:alpha val="43137"/>
                  </a:srgbClr>
                </a:outerShdw>
              </a:effectLst>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Infraestructura de servicios públicos para agua potable, energía eléctrica, hidráulica (base aceite y agua), sanitaria, gas, aire comprimido y vapor.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Área cercada perimetralmente para protección de instalaciones.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Almacenes cubiertos para insumos directos y otros de seguridad y mantenimiento, almacenes abiertos para agregados áridos.</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Silos para cemento.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Cisternas o tanques para almacenamiento de agua con sistemas de bombeo.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Cimentaciones y facilidades para proceso de pretensados.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Pistas y moldes de precisión metálicos.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Planta para el premezclado de concreto, de ser necesario.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Equipos para el bombeo de concreto.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Revolvedoras de concreto.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Equipos para la colocación del concreto.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Laboratorio para el control de calidad.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Grúas y plataformas para el manejo de materiales y producto terminado. </a:t>
            </a:r>
            <a:endParaRPr lang="es-PA" sz="1200" dirty="0" smtClean="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Espacio suficiente para almacenaje de producto terminado.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Área para maniobras de carga en planta de piezas prefabricadas a camión.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Oficinas equipadas para personal técnico-administrativo.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Área de oficinas para personal de supervisión.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Equipamiento tecnológico, software y comunicación.</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endParaRPr lang="es-PA" sz="1200" dirty="0">
              <a:ea typeface="Times New Roman" panose="02020603050405020304" pitchFamily="18" charset="0"/>
            </a:endParaRPr>
          </a:p>
          <a:p>
            <a:pPr marL="0" lvl="1" algn="just">
              <a:spcAft>
                <a:spcPts val="300"/>
              </a:spcAft>
              <a:buClr>
                <a:srgbClr val="808080"/>
              </a:buClr>
              <a:tabLst>
                <a:tab pos="215900" algn="l"/>
                <a:tab pos="540385" algn="l"/>
                <a:tab pos="540385" algn="l"/>
              </a:tabLst>
            </a:pPr>
            <a:endParaRPr lang="es-PA" sz="1200" dirty="0">
              <a:ea typeface="Times New Roman" panose="02020603050405020304" pitchFamily="18" charset="0"/>
            </a:endParaRPr>
          </a:p>
        </p:txBody>
      </p:sp>
      <p:sp>
        <p:nvSpPr>
          <p:cNvPr id="12" name="11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Planta de prefabricados</a:t>
            </a:r>
          </a:p>
        </p:txBody>
      </p:sp>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33</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692696"/>
            <a:ext cx="7776000" cy="6240170"/>
          </a:xfrm>
          <a:prstGeom prst="rect">
            <a:avLst/>
          </a:prstGeom>
          <a:noFill/>
        </p:spPr>
        <p:txBody>
          <a:bodyPr wrap="square" rtlCol="0">
            <a:spAutoFit/>
          </a:bodyPr>
          <a:lstStyle/>
          <a:p>
            <a:r>
              <a:rPr lang="es-ES" sz="2400" b="1" cap="small" dirty="0" smtClean="0">
                <a:effectLst>
                  <a:outerShdw blurRad="38100" dist="38100" dir="2700000" algn="tl">
                    <a:srgbClr val="000000">
                      <a:alpha val="43137"/>
                    </a:srgbClr>
                  </a:outerShdw>
                </a:effectLst>
              </a:rPr>
              <a:t>Planta</a:t>
            </a:r>
            <a:endParaRPr lang="es-ES" sz="1600" b="1" cap="small" dirty="0">
              <a:effectLst>
                <a:outerShdw blurRad="38100" dist="38100" dir="2700000" algn="tl">
                  <a:srgbClr val="000000">
                    <a:alpha val="43137"/>
                  </a:srgbClr>
                </a:outerShdw>
              </a:effectLst>
            </a:endParaRPr>
          </a:p>
          <a:p>
            <a:r>
              <a:rPr lang="es-ES" sz="1600" dirty="0" smtClean="0">
                <a:effectLst>
                  <a:outerShdw blurRad="38100" dist="38100" dir="2700000" algn="tl">
                    <a:srgbClr val="000000">
                      <a:alpha val="43137"/>
                    </a:srgbClr>
                  </a:outerShdw>
                </a:effectLst>
              </a:rPr>
              <a:t>Control </a:t>
            </a:r>
            <a:r>
              <a:rPr lang="es-ES" sz="1600" dirty="0">
                <a:effectLst>
                  <a:outerShdw blurRad="38100" dist="38100" dir="2700000" algn="tl">
                    <a:srgbClr val="000000">
                      <a:alpha val="43137"/>
                    </a:srgbClr>
                  </a:outerShdw>
                </a:effectLst>
              </a:rPr>
              <a:t>de Calidad</a:t>
            </a:r>
            <a:r>
              <a:rPr lang="es-ES" sz="1600" dirty="0" smtClean="0">
                <a:effectLst>
                  <a:outerShdw blurRad="38100" dist="38100" dir="2700000" algn="tl">
                    <a:srgbClr val="000000">
                      <a:alpha val="43137"/>
                    </a:srgbClr>
                  </a:outerShdw>
                </a:effectLst>
              </a:rPr>
              <a:t>:</a:t>
            </a:r>
          </a:p>
          <a:p>
            <a:pPr lvl="1"/>
            <a:endParaRPr lang="es-ES" sz="1100" dirty="0">
              <a:effectLst>
                <a:outerShdw blurRad="38100" dist="38100" dir="2700000" algn="tl">
                  <a:srgbClr val="000000">
                    <a:alpha val="43137"/>
                  </a:srgbClr>
                </a:outerShdw>
              </a:effectLst>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La planta debe contar con un sistema de calidad (ISO o equivalente) con el fin de garantizar la calidad de sus </a:t>
            </a:r>
            <a:r>
              <a:rPr lang="es-PA" sz="1200" dirty="0" smtClean="0">
                <a:ea typeface="Times New Roman" panose="02020603050405020304" pitchFamily="18" charset="0"/>
              </a:rPr>
              <a:t>procesos. </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El contratista deberá realizar una planeación detallada de las actividades de prefabricación en tiempo consecuente con los programas de construcción y que son parte integral de los documentos de la licitación, considerando para esto, los tiempos de fabricación desde las etapas preliminares, colado y desmolde, hasta el tiempo que requiera cada pieza para permanecer en planta hasta que alcance la resistencia requerida para el transporte al frente de obra</a:t>
            </a:r>
            <a:r>
              <a:rPr lang="es-PA" sz="1200" dirty="0" smtClean="0">
                <a:ea typeface="Times New Roman" panose="02020603050405020304" pitchFamily="18" charset="0"/>
              </a:rPr>
              <a:t>.</a:t>
            </a:r>
          </a:p>
          <a:p>
            <a:pPr marL="457200" lvl="2" algn="just">
              <a:spcAft>
                <a:spcPts val="300"/>
              </a:spcAft>
              <a:buClr>
                <a:srgbClr val="808080"/>
              </a:buClr>
              <a:tabLst>
                <a:tab pos="215900" algn="l"/>
                <a:tab pos="540385" algn="l"/>
                <a:tab pos="540385" algn="l"/>
              </a:tabLst>
            </a:pPr>
            <a:endParaRPr lang="es-PA" sz="1100" dirty="0" smtClean="0">
              <a:ea typeface="Times New Roman" panose="02020603050405020304" pitchFamily="18" charset="0"/>
            </a:endParaRPr>
          </a:p>
          <a:p>
            <a:pPr marL="0" lvl="1"/>
            <a:r>
              <a:rPr lang="es-ES" sz="1600" dirty="0">
                <a:effectLst>
                  <a:outerShdw blurRad="38100" dist="38100" dir="2700000" algn="tl">
                    <a:srgbClr val="000000">
                      <a:alpha val="43137"/>
                    </a:srgbClr>
                  </a:outerShdw>
                </a:effectLst>
              </a:rPr>
              <a:t>Materiales:</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Con </a:t>
            </a:r>
            <a:r>
              <a:rPr lang="es-PA" sz="1200" dirty="0">
                <a:ea typeface="Times New Roman" panose="02020603050405020304" pitchFamily="18" charset="0"/>
              </a:rPr>
              <a:t>base al proyecto autorizado y en cumplimiento de las normas y especificaciones de calidad de materiales y procedimientos de construcción, el contratista, a través de su departamento de aseguramiento de calidad y con apoyo de los supervisores de fabricación, deberán revisar las longitudes y cantidades de acero de refuerzo y </a:t>
            </a:r>
            <a:r>
              <a:rPr lang="es-PA" sz="1200" dirty="0" err="1">
                <a:ea typeface="Times New Roman" panose="02020603050405020304" pitchFamily="18" charset="0"/>
              </a:rPr>
              <a:t>prefuerzo</a:t>
            </a:r>
            <a:r>
              <a:rPr lang="es-PA" sz="1200" dirty="0">
                <a:ea typeface="Times New Roman" panose="02020603050405020304" pitchFamily="18" charset="0"/>
              </a:rPr>
              <a:t>, los cuales deberán estar detallados en los planos de taller de cada pieza previo a su fabricación; cumplir con las mezclas, resistencias y acabados especificados en el diseño y cumplir con lo establecido bajo la sección de las especificaciones generales de construcción</a:t>
            </a:r>
            <a:r>
              <a:rPr lang="es-PA" sz="1200" dirty="0" smtClean="0">
                <a:ea typeface="Times New Roman" panose="02020603050405020304" pitchFamily="18" charset="0"/>
              </a:rPr>
              <a:t>.</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Así mismo, durante el proceso de armado, será responsabilidad del contratista, la revisión de las características de los materiales conforme a su proyecto, la presentación de los certificados de calidad de los materiales de </a:t>
            </a:r>
            <a:r>
              <a:rPr lang="es-PA" sz="1200" dirty="0" err="1">
                <a:ea typeface="Times New Roman" panose="02020603050405020304" pitchFamily="18" charset="0"/>
              </a:rPr>
              <a:t>preesfuerzo</a:t>
            </a:r>
            <a:r>
              <a:rPr lang="es-PA" sz="1200" dirty="0">
                <a:ea typeface="Times New Roman" panose="02020603050405020304" pitchFamily="18" charset="0"/>
              </a:rPr>
              <a:t> y calibración de las bombas hidráulicas de tensado, basado en el manual de operación y procesos de fabricación</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Se deberá garantizar en todo momento el recubrimiento del acero de refuerzo.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En el cálculo de los costos, el contratista deberá incluir todo lo referente a desperdicios, traslapes, ganchos, amarres, alambre recocido y silletas.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Un laboratorio acreditado (interno o externo) deberá realizar las pruebas de calidad respectivas, empleando los procedimientos establecidos en las normas aplicables para la inspección y pruebas de los materiales requeridos.</a:t>
            </a:r>
          </a:p>
          <a:p>
            <a:pPr marL="0" lvl="1" algn="just">
              <a:spcAft>
                <a:spcPts val="300"/>
              </a:spcAft>
              <a:buClr>
                <a:srgbClr val="808080"/>
              </a:buClr>
              <a:tabLst>
                <a:tab pos="215900" algn="l"/>
                <a:tab pos="540385" algn="l"/>
                <a:tab pos="540385" algn="l"/>
              </a:tabLst>
            </a:pPr>
            <a:endParaRPr lang="es-ES" sz="1200" dirty="0">
              <a:ea typeface="Times New Roman" panose="02020603050405020304" pitchFamily="18" charset="0"/>
            </a:endParaRP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endParaRPr lang="es-PA" sz="1200" dirty="0">
              <a:ea typeface="Times New Roman" panose="02020603050405020304" pitchFamily="18" charset="0"/>
            </a:endParaRPr>
          </a:p>
        </p:txBody>
      </p:sp>
      <p:sp>
        <p:nvSpPr>
          <p:cNvPr id="12" name="11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Planta de prefabricados</a:t>
            </a:r>
          </a:p>
        </p:txBody>
      </p:sp>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34</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Planta de prefabricados</a:t>
            </a:r>
          </a:p>
        </p:txBody>
      </p:sp>
      <p:sp>
        <p:nvSpPr>
          <p:cNvPr id="14" name="13 CuadroTexto"/>
          <p:cNvSpPr txBox="1"/>
          <p:nvPr/>
        </p:nvSpPr>
        <p:spPr>
          <a:xfrm>
            <a:off x="720000" y="692696"/>
            <a:ext cx="7776000" cy="4801314"/>
          </a:xfrm>
          <a:prstGeom prst="rect">
            <a:avLst/>
          </a:prstGeom>
          <a:noFill/>
        </p:spPr>
        <p:txBody>
          <a:bodyPr wrap="square" rtlCol="0">
            <a:spAutoFit/>
          </a:bodyPr>
          <a:lstStyle/>
          <a:p>
            <a:r>
              <a:rPr lang="es-ES" sz="2400" b="1" cap="small" dirty="0" smtClean="0">
                <a:effectLst>
                  <a:outerShdw blurRad="38100" dist="38100" dir="2700000" algn="tl">
                    <a:srgbClr val="000000">
                      <a:alpha val="43137"/>
                    </a:srgbClr>
                  </a:outerShdw>
                </a:effectLst>
              </a:rPr>
              <a:t>Planta</a:t>
            </a:r>
            <a:endParaRPr lang="es-ES" sz="2800" b="1" cap="small" dirty="0">
              <a:effectLst>
                <a:outerShdw blurRad="38100" dist="38100" dir="2700000" algn="tl">
                  <a:srgbClr val="000000">
                    <a:alpha val="43137"/>
                  </a:srgbClr>
                </a:outerShdw>
              </a:effectLst>
            </a:endParaRPr>
          </a:p>
          <a:p>
            <a:r>
              <a:rPr lang="es-ES" dirty="0" smtClean="0">
                <a:effectLst>
                  <a:outerShdw blurRad="38100" dist="38100" dir="2700000" algn="tl">
                    <a:srgbClr val="000000">
                      <a:alpha val="43137"/>
                    </a:srgbClr>
                  </a:outerShdw>
                </a:effectLst>
              </a:rPr>
              <a:t>Equipos:</a:t>
            </a:r>
          </a:p>
          <a:p>
            <a:pPr lvl="1"/>
            <a:endParaRPr lang="es-ES" dirty="0">
              <a:effectLst>
                <a:outerShdw blurRad="38100" dist="38100" dir="2700000" algn="tl">
                  <a:srgbClr val="000000">
                    <a:alpha val="43137"/>
                  </a:srgbClr>
                </a:outerShdw>
              </a:effectLst>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a:ea typeface="Times New Roman" panose="02020603050405020304" pitchFamily="18" charset="0"/>
              </a:rPr>
              <a:t>El contratista deberá contar con los equipos necesarios y adecuados para garantizar el aseguramiento de la calidad y seguridad en la ejecución de las piezas prefabricadas y el cumplimiento de los procesos de la planta. En caso de izamiento de piezas deberá presentar los planes, cálculos y procedimientos que se emplearán, además de las certificaciones y/o entrenamiento del personal a cargo de los </a:t>
            </a:r>
            <a:r>
              <a:rPr lang="es-PA" sz="1600" dirty="0" smtClean="0">
                <a:ea typeface="Times New Roman" panose="02020603050405020304" pitchFamily="18" charset="0"/>
              </a:rPr>
              <a:t>izados.</a:t>
            </a:r>
          </a:p>
          <a:p>
            <a:pPr marL="457200" lvl="2" algn="just">
              <a:spcAft>
                <a:spcPts val="300"/>
              </a:spcAft>
              <a:buClr>
                <a:srgbClr val="808080"/>
              </a:buClr>
              <a:tabLst>
                <a:tab pos="215900" algn="l"/>
                <a:tab pos="540385" algn="l"/>
                <a:tab pos="540385" algn="l"/>
              </a:tabLst>
            </a:pPr>
            <a:endParaRPr lang="es-PA" sz="1600" dirty="0" smtClean="0">
              <a:ea typeface="Times New Roman" panose="02020603050405020304" pitchFamily="18" charset="0"/>
            </a:endParaRPr>
          </a:p>
          <a:p>
            <a:pPr marL="0" lvl="2" indent="-171450">
              <a:spcAft>
                <a:spcPts val="300"/>
              </a:spcAft>
              <a:buClr>
                <a:srgbClr val="808080"/>
              </a:buClr>
              <a:buFont typeface="Arial" panose="020B0604020202020204" pitchFamily="34" charset="0"/>
              <a:buChar char="•"/>
              <a:tabLst>
                <a:tab pos="215900" algn="l"/>
                <a:tab pos="540385" algn="l"/>
                <a:tab pos="540385" algn="l"/>
              </a:tabLst>
            </a:pPr>
            <a:r>
              <a:rPr lang="es-ES" dirty="0">
                <a:effectLst>
                  <a:outerShdw blurRad="38100" dist="38100" dir="2700000" algn="tl">
                    <a:srgbClr val="000000">
                      <a:alpha val="43137"/>
                    </a:srgbClr>
                  </a:outerShdw>
                </a:effectLst>
              </a:rPr>
              <a:t>Procedimientos:</a:t>
            </a:r>
          </a:p>
          <a:p>
            <a:pPr lvl="1"/>
            <a:endParaRPr lang="es-ES" dirty="0">
              <a:effectLst>
                <a:outerShdw blurRad="38100" dist="38100" dir="2700000" algn="tl">
                  <a:srgbClr val="000000">
                    <a:alpha val="43137"/>
                  </a:srgbClr>
                </a:outerShdw>
              </a:effectLst>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El contratista deberá presentar los procedimientos de prefabricado que cumplan con los requerimientos que se establecen en las especificaciones relacionados con: moldes, cimbras complementarias, colado, curado , desmolde y extracción de piezas, acabados y reparaciones, almacenaje en planta, instalaciones de accesorios en los elementos prefabricados, y transporte y traslado a obra.</a:t>
            </a:r>
            <a:endParaRPr lang="es-PA" sz="1600" dirty="0">
              <a:ea typeface="Times New Roman" panose="02020603050405020304" pitchFamily="18" charset="0"/>
            </a:endParaRPr>
          </a:p>
          <a:p>
            <a:pPr lvl="2"/>
            <a:endParaRPr lang="es-PA" sz="2400"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35</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3" name="12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Planta de prefabricados</a:t>
            </a:r>
          </a:p>
        </p:txBody>
      </p:sp>
      <p:sp>
        <p:nvSpPr>
          <p:cNvPr id="12" name="11 CuadroTexto"/>
          <p:cNvSpPr txBox="1"/>
          <p:nvPr/>
        </p:nvSpPr>
        <p:spPr>
          <a:xfrm>
            <a:off x="720000" y="692696"/>
            <a:ext cx="7776000" cy="2708434"/>
          </a:xfrm>
          <a:prstGeom prst="rect">
            <a:avLst/>
          </a:prstGeom>
          <a:noFill/>
        </p:spPr>
        <p:txBody>
          <a:bodyPr wrap="square" rtlCol="0">
            <a:spAutoFit/>
          </a:bodyPr>
          <a:lstStyle/>
          <a:p>
            <a:r>
              <a:rPr lang="es-ES" sz="2800" b="1" cap="small" dirty="0" smtClean="0">
                <a:effectLst>
                  <a:outerShdw blurRad="38100" dist="38100" dir="2700000" algn="tl">
                    <a:srgbClr val="000000">
                      <a:alpha val="43137"/>
                    </a:srgbClr>
                  </a:outerShdw>
                </a:effectLst>
              </a:rPr>
              <a:t>Aceptación de los trabajos</a:t>
            </a:r>
          </a:p>
          <a:p>
            <a:endParaRPr lang="es-ES" sz="1400" b="1" cap="small" dirty="0" smtClean="0">
              <a:effectLst>
                <a:outerShdw blurRad="38100" dist="38100" dir="2700000" algn="tl">
                  <a:srgbClr val="000000">
                    <a:alpha val="43137"/>
                  </a:srgbClr>
                </a:outerShdw>
              </a:effectLst>
            </a:endParaRPr>
          </a:p>
          <a:p>
            <a:pPr lvl="1" algn="just"/>
            <a:r>
              <a:rPr lang="es-PA" sz="1600" dirty="0"/>
              <a:t>La selección de la ubicación de la planta de prefabricado y la ejecución de los trabajos serán aceptados si se cumplen con los requerimientos indicados en </a:t>
            </a:r>
            <a:r>
              <a:rPr lang="es-PA" sz="1600" dirty="0" smtClean="0"/>
              <a:t>las especificaciones, Especificaciones </a:t>
            </a:r>
            <a:r>
              <a:rPr lang="es-PA" sz="1600" dirty="0"/>
              <a:t>Generales de Construcción, Estudio de Impacto Ambiental y cumplen con los diseños y lo indicado en los planos. </a:t>
            </a:r>
            <a:endParaRPr lang="es-PA" sz="1600" dirty="0" smtClean="0"/>
          </a:p>
          <a:p>
            <a:pPr lvl="1" algn="just"/>
            <a:endParaRPr lang="es-PA" sz="1600" dirty="0"/>
          </a:p>
          <a:p>
            <a:pPr lvl="1" algn="just"/>
            <a:r>
              <a:rPr lang="es-PA" sz="1600" dirty="0"/>
              <a:t>Es responsabilidad del contratista asegurar la calidad de los procesos y ejecución de los prefabricados, por lo que la SMP no aceptará cargos por procedimientos o piezas que hayan sido rechazados por no cumplir con lo establecido en </a:t>
            </a:r>
            <a:r>
              <a:rPr lang="es-PA" sz="1600" dirty="0" smtClean="0"/>
              <a:t>las </a:t>
            </a:r>
            <a:r>
              <a:rPr lang="es-PA" sz="1600" dirty="0"/>
              <a:t>especificaciones. </a:t>
            </a:r>
          </a:p>
        </p:txBody>
      </p:sp>
    </p:spTree>
    <p:extLst>
      <p:ext uri="{BB962C8B-B14F-4D97-AF65-F5344CB8AC3E}">
        <p14:creationId xmlns:p14="http://schemas.microsoft.com/office/powerpoint/2010/main" val="409393522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4" name="1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1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36</a:t>
            </a:fld>
            <a:endParaRPr lang="es-ES" dirty="0"/>
          </a:p>
        </p:txBody>
      </p:sp>
      <p:sp>
        <p:nvSpPr>
          <p:cNvPr id="1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sp>
        <p:nvSpPr>
          <p:cNvPr id="18" name="2 Marcador de contenido"/>
          <p:cNvSpPr txBox="1">
            <a:spLocks/>
          </p:cNvSpPr>
          <p:nvPr/>
        </p:nvSpPr>
        <p:spPr>
          <a:xfrm>
            <a:off x="452467" y="1556792"/>
            <a:ext cx="8229600" cy="4320480"/>
          </a:xfrm>
          <a:prstGeom prst="rect">
            <a:avLst/>
          </a:prstGeom>
        </p:spPr>
        <p:txBody>
          <a:bodyPr vert="horz" lIns="91440" tIns="45720" rIns="91440" bIns="45720" numCol="2" rtlCol="0">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lnSpc>
                <a:spcPct val="150000"/>
              </a:lnSpc>
              <a:buFont typeface="+mj-lt"/>
              <a:buAutoNum type="romanUcPeriod"/>
            </a:pPr>
            <a:r>
              <a:rPr lang="es-ES" sz="2100" cap="small" dirty="0" err="1" smtClean="0">
                <a:effectLst>
                  <a:outerShdw blurRad="38100" dist="38100" dir="2700000" algn="tl">
                    <a:srgbClr val="000000">
                      <a:alpha val="43137"/>
                    </a:srgbClr>
                  </a:outerShdw>
                </a:effectLst>
              </a:rPr>
              <a:t>Próposito</a:t>
            </a:r>
            <a:endParaRPr lang="es-ES" sz="2100" cap="small" dirty="0" smtClean="0">
              <a:effectLst>
                <a:outerShdw blurRad="38100" dist="38100" dir="2700000" algn="tl">
                  <a:srgbClr val="000000">
                    <a:alpha val="43137"/>
                  </a:srgbClr>
                </a:outerShdw>
              </a:effectLst>
            </a:endParaRPr>
          </a:p>
          <a:p>
            <a:pPr marL="1371600" lvl="2" indent="-514350">
              <a:lnSpc>
                <a:spcPct val="150000"/>
              </a:lnSpc>
              <a:buFont typeface="+mj-lt"/>
              <a:buAutoNum type="romanUcPeriod"/>
            </a:pPr>
            <a:r>
              <a:rPr lang="es-ES" sz="1700" cap="small" dirty="0" smtClean="0">
                <a:effectLst>
                  <a:outerShdw blurRad="38100" dist="38100" dir="2700000" algn="tl">
                    <a:srgbClr val="000000">
                      <a:alpha val="43137"/>
                    </a:srgbClr>
                  </a:outerShdw>
                </a:effectLst>
              </a:rPr>
              <a:t>Alcance</a:t>
            </a:r>
          </a:p>
          <a:p>
            <a:pPr marL="1371600" lvl="2" indent="-514350">
              <a:lnSpc>
                <a:spcPct val="150000"/>
              </a:lnSpc>
              <a:buFont typeface="+mj-lt"/>
              <a:buAutoNum type="romanUcPeriod"/>
            </a:pPr>
            <a:r>
              <a:rPr lang="es-ES" sz="1700" cap="small" dirty="0" smtClean="0">
                <a:effectLst>
                  <a:outerShdw blurRad="38100" dist="38100" dir="2700000" algn="tl">
                    <a:srgbClr val="000000">
                      <a:alpha val="43137"/>
                    </a:srgbClr>
                  </a:outerShdw>
                </a:effectLst>
              </a:rPr>
              <a:t>Descripción</a:t>
            </a:r>
          </a:p>
          <a:p>
            <a:pPr marL="1828800" lvl="3" indent="-514350">
              <a:lnSpc>
                <a:spcPct val="150000"/>
              </a:lnSpc>
              <a:buFont typeface="+mj-lt"/>
              <a:buAutoNum type="romanUcPeriod"/>
            </a:pPr>
            <a:r>
              <a:rPr lang="es-ES" sz="1300" cap="small" dirty="0" smtClean="0">
                <a:effectLst>
                  <a:outerShdw blurRad="38100" dist="38100" dir="2700000" algn="tl">
                    <a:srgbClr val="000000">
                      <a:alpha val="43137"/>
                    </a:srgbClr>
                  </a:outerShdw>
                </a:effectLst>
              </a:rPr>
              <a:t>Viaducto de estructura Típica</a:t>
            </a:r>
          </a:p>
          <a:p>
            <a:pPr marL="1828800" lvl="3" indent="-514350">
              <a:lnSpc>
                <a:spcPct val="150000"/>
              </a:lnSpc>
              <a:buFont typeface="+mj-lt"/>
              <a:buAutoNum type="romanUcPeriod"/>
            </a:pPr>
            <a:r>
              <a:rPr lang="es-ES" sz="1300" cap="small" dirty="0" smtClean="0">
                <a:effectLst>
                  <a:outerShdw blurRad="38100" dist="38100" dir="2700000" algn="tl">
                    <a:srgbClr val="000000">
                      <a:alpha val="43137"/>
                    </a:srgbClr>
                  </a:outerShdw>
                </a:effectLst>
              </a:rPr>
              <a:t>Viaducto en estaciones</a:t>
            </a:r>
          </a:p>
          <a:p>
            <a:pPr marL="1828800" lvl="3" indent="-514350">
              <a:lnSpc>
                <a:spcPct val="150000"/>
              </a:lnSpc>
              <a:buFont typeface="+mj-lt"/>
              <a:buAutoNum type="romanUcPeriod"/>
            </a:pPr>
            <a:r>
              <a:rPr lang="es-ES" sz="1300" cap="small" dirty="0" smtClean="0">
                <a:effectLst>
                  <a:outerShdw blurRad="38100" dist="38100" dir="2700000" algn="tl">
                    <a:srgbClr val="000000">
                      <a:alpha val="43137"/>
                    </a:srgbClr>
                  </a:outerShdw>
                </a:effectLst>
              </a:rPr>
              <a:t>Estructuras especiales</a:t>
            </a:r>
            <a:endParaRPr lang="es-ES" sz="1700" cap="small" dirty="0">
              <a:effectLst>
                <a:outerShdw blurRad="38100" dist="38100" dir="2700000" algn="tl">
                  <a:srgbClr val="000000">
                    <a:alpha val="43137"/>
                  </a:srgbClr>
                </a:outerShdw>
              </a:effectLst>
            </a:endParaRPr>
          </a:p>
          <a:p>
            <a:pPr marL="1371600" lvl="2" indent="-514350">
              <a:lnSpc>
                <a:spcPct val="150000"/>
              </a:lnSpc>
              <a:buFont typeface="+mj-lt"/>
              <a:buAutoNum type="romanUcPeriod"/>
            </a:pPr>
            <a:r>
              <a:rPr lang="es-ES" sz="1700" cap="small" dirty="0" smtClean="0">
                <a:effectLst>
                  <a:outerShdw blurRad="38100" dist="38100" dir="2700000" algn="tl">
                    <a:srgbClr val="000000">
                      <a:alpha val="43137"/>
                    </a:srgbClr>
                  </a:outerShdw>
                </a:effectLst>
              </a:rPr>
              <a:t>Referencias</a:t>
            </a:r>
            <a:endParaRPr lang="es-ES" sz="1700" cap="small" dirty="0">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200" cap="small" dirty="0" smtClean="0">
                <a:effectLst>
                  <a:outerShdw blurRad="38100" dist="38100" dir="2700000" algn="tl">
                    <a:srgbClr val="000000">
                      <a:alpha val="43137"/>
                    </a:srgbClr>
                  </a:outerShdw>
                </a:effectLst>
              </a:rPr>
              <a:t>Requerimientos geométricos</a:t>
            </a:r>
            <a:endParaRPr lang="es-ES" sz="2200" cap="small" dirty="0">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200" cap="small" dirty="0" smtClean="0">
                <a:effectLst>
                  <a:outerShdw blurRad="38100" dist="38100" dir="2700000" algn="tl">
                    <a:srgbClr val="000000">
                      <a:alpha val="43137"/>
                    </a:srgbClr>
                  </a:outerShdw>
                </a:effectLst>
              </a:rPr>
              <a:t>Requerimientos del sistema ferroviario</a:t>
            </a:r>
            <a:endParaRPr lang="es-ES" sz="2200" cap="small" dirty="0">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200" cap="small" dirty="0" smtClean="0">
                <a:effectLst>
                  <a:outerShdw blurRad="38100" dist="38100" dir="2700000" algn="tl">
                    <a:srgbClr val="000000">
                      <a:alpha val="43137"/>
                    </a:srgbClr>
                  </a:outerShdw>
                </a:effectLst>
              </a:rPr>
              <a:t>Requerimientos de resistencia y servicio</a:t>
            </a:r>
          </a:p>
          <a:p>
            <a:pPr marL="971550" lvl="1" indent="-514350">
              <a:lnSpc>
                <a:spcPct val="150000"/>
              </a:lnSpc>
              <a:buFont typeface="+mj-lt"/>
              <a:buAutoNum type="romanUcPeriod"/>
            </a:pPr>
            <a:r>
              <a:rPr lang="es-ES" sz="2200" cap="small" dirty="0" smtClean="0">
                <a:effectLst>
                  <a:outerShdw blurRad="38100" dist="38100" dir="2700000" algn="tl">
                    <a:srgbClr val="000000">
                      <a:alpha val="43137"/>
                    </a:srgbClr>
                  </a:outerShdw>
                </a:effectLst>
              </a:rPr>
              <a:t>Criterios de diseño</a:t>
            </a:r>
          </a:p>
          <a:p>
            <a:pPr marL="971550" lvl="1" indent="-514350">
              <a:lnSpc>
                <a:spcPct val="150000"/>
              </a:lnSpc>
              <a:buFont typeface="+mj-lt"/>
              <a:buAutoNum type="romanUcPeriod"/>
            </a:pPr>
            <a:r>
              <a:rPr lang="es-ES" sz="2200" cap="small" dirty="0" smtClean="0">
                <a:effectLst>
                  <a:outerShdw blurRad="38100" dist="38100" dir="2700000" algn="tl">
                    <a:srgbClr val="000000">
                      <a:alpha val="43137"/>
                    </a:srgbClr>
                  </a:outerShdw>
                </a:effectLst>
              </a:rPr>
              <a:t>Responsabilidades</a:t>
            </a:r>
          </a:p>
          <a:p>
            <a:pPr marL="971550" lvl="1" indent="-514350">
              <a:lnSpc>
                <a:spcPct val="150000"/>
              </a:lnSpc>
              <a:buFont typeface="+mj-lt"/>
              <a:buAutoNum type="romanUcPeriod"/>
            </a:pPr>
            <a:r>
              <a:rPr lang="es-ES" sz="2200" cap="small" dirty="0" smtClean="0">
                <a:effectLst>
                  <a:outerShdw blurRad="38100" dist="38100" dir="2700000" algn="tl">
                    <a:srgbClr val="000000">
                      <a:alpha val="43137"/>
                    </a:srgbClr>
                  </a:outerShdw>
                </a:effectLst>
              </a:rPr>
              <a:t>Productos a generar por la empresa proyectista</a:t>
            </a:r>
          </a:p>
          <a:p>
            <a:pPr marL="971550" lvl="1" indent="-514350">
              <a:lnSpc>
                <a:spcPct val="150000"/>
              </a:lnSpc>
              <a:buFont typeface="+mj-lt"/>
              <a:buAutoNum type="romanUcPeriod"/>
            </a:pPr>
            <a:r>
              <a:rPr lang="es-ES" sz="2200" cap="small" dirty="0" smtClean="0">
                <a:effectLst>
                  <a:outerShdw blurRad="38100" dist="38100" dir="2700000" algn="tl">
                    <a:srgbClr val="000000">
                      <a:alpha val="43137"/>
                    </a:srgbClr>
                  </a:outerShdw>
                </a:effectLst>
              </a:rPr>
              <a:t>Formatos para entrega</a:t>
            </a:r>
          </a:p>
          <a:p>
            <a:pPr marL="971550" lvl="1" indent="-514350">
              <a:lnSpc>
                <a:spcPct val="150000"/>
              </a:lnSpc>
              <a:buFont typeface="+mj-lt"/>
              <a:buAutoNum type="romanUcPeriod"/>
            </a:pPr>
            <a:r>
              <a:rPr lang="es-ES" sz="2200" cap="small" dirty="0" smtClean="0">
                <a:effectLst>
                  <a:outerShdw blurRad="38100" dist="38100" dir="2700000" algn="tl">
                    <a:srgbClr val="000000">
                      <a:alpha val="43137"/>
                    </a:srgbClr>
                  </a:outerShdw>
                </a:effectLst>
              </a:rPr>
              <a:t>Programas de avance del proyecto</a:t>
            </a:r>
            <a:endParaRPr lang="es-ES" sz="2200" cap="small" dirty="0">
              <a:effectLst>
                <a:outerShdw blurRad="38100" dist="38100" dir="2700000" algn="tl">
                  <a:srgbClr val="000000">
                    <a:alpha val="43137"/>
                  </a:srgbClr>
                </a:outerShdw>
              </a:effectLst>
            </a:endParaRPr>
          </a:p>
        </p:txBody>
      </p:sp>
      <p:sp>
        <p:nvSpPr>
          <p:cNvPr id="19" name="18 CuadroTexto"/>
          <p:cNvSpPr txBox="1"/>
          <p:nvPr/>
        </p:nvSpPr>
        <p:spPr>
          <a:xfrm>
            <a:off x="2001193" y="692696"/>
            <a:ext cx="5307111" cy="646331"/>
          </a:xfrm>
          <a:prstGeom prst="rect">
            <a:avLst/>
          </a:prstGeom>
          <a:noFill/>
        </p:spPr>
        <p:txBody>
          <a:bodyPr wrap="square" rtlCol="0">
            <a:spAutoFit/>
          </a:bodyPr>
          <a:lstStyle/>
          <a:p>
            <a:pPr algn="ctr"/>
            <a:r>
              <a:rPr lang="es-ES" sz="3600" b="1" cap="small" dirty="0" smtClean="0">
                <a:effectLst>
                  <a:outerShdw blurRad="38100" dist="38100" dir="2700000" algn="tl">
                    <a:srgbClr val="000000">
                      <a:alpha val="43137"/>
                    </a:srgbClr>
                  </a:outerShdw>
                </a:effectLst>
              </a:rPr>
              <a:t>CONTENIDO</a:t>
            </a:r>
            <a:endParaRPr lang="es-ES" sz="3600" b="1" cap="small" dirty="0">
              <a:effectLst>
                <a:outerShdw blurRad="38100" dist="38100" dir="2700000" algn="tl">
                  <a:srgbClr val="000000">
                    <a:alpha val="43137"/>
                  </a:srgbClr>
                </a:outerShdw>
              </a:effectLst>
            </a:endParaRPr>
          </a:p>
        </p:txBody>
      </p:sp>
      <p:cxnSp>
        <p:nvCxnSpPr>
          <p:cNvPr id="20" name="19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1"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2" name="21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Tree>
    <p:extLst>
      <p:ext uri="{BB962C8B-B14F-4D97-AF65-F5344CB8AC3E}">
        <p14:creationId xmlns:p14="http://schemas.microsoft.com/office/powerpoint/2010/main" val="4422385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37</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4255011"/>
          </a:xfrm>
          <a:prstGeom prst="rect">
            <a:avLst/>
          </a:prstGeom>
          <a:noFill/>
        </p:spPr>
        <p:txBody>
          <a:bodyPr wrap="square" rtlCol="0">
            <a:spAutoFit/>
          </a:bodyPr>
          <a:lstStyle/>
          <a:p>
            <a:r>
              <a:rPr lang="es-ES" sz="2800" b="1" cap="small" dirty="0" smtClean="0">
                <a:effectLst>
                  <a:outerShdw blurRad="38100" dist="38100" dir="2700000" algn="tl">
                    <a:srgbClr val="000000">
                      <a:alpha val="43137"/>
                    </a:srgbClr>
                  </a:outerShdw>
                </a:effectLst>
              </a:rPr>
              <a:t>Propósito</a:t>
            </a:r>
          </a:p>
          <a:p>
            <a:endParaRPr lang="es-ES" sz="1200" dirty="0"/>
          </a:p>
          <a:p>
            <a:pPr lvl="1" algn="just"/>
            <a:r>
              <a:rPr lang="es-PA" sz="1600" dirty="0"/>
              <a:t>Las estructuras del viaducto </a:t>
            </a:r>
            <a:r>
              <a:rPr lang="es-PA" sz="1600" dirty="0" smtClean="0"/>
              <a:t>aéreo, </a:t>
            </a:r>
            <a:r>
              <a:rPr lang="es-PA" sz="1600" dirty="0"/>
              <a:t>sus componentes </a:t>
            </a:r>
            <a:r>
              <a:rPr lang="es-PA" sz="1600" dirty="0" smtClean="0"/>
              <a:t>y estaciones (superestructura</a:t>
            </a:r>
            <a:r>
              <a:rPr lang="es-PA" sz="1600" dirty="0"/>
              <a:t>, subestructura y cimentaciones) deberán ser diseñados para cumplir con los requerimientos </a:t>
            </a:r>
            <a:r>
              <a:rPr lang="es-PA" sz="1600" dirty="0" smtClean="0"/>
              <a:t>geométricos, sísmicos, </a:t>
            </a:r>
            <a:r>
              <a:rPr lang="es-PA" sz="1600" dirty="0"/>
              <a:t>funcionales, estructurales y estéticos fijados mediante los criterios descritos en estas especificaciones. </a:t>
            </a:r>
          </a:p>
          <a:p>
            <a:pPr lvl="1" algn="just"/>
            <a:endParaRPr lang="es-PA" sz="1600" b="1" dirty="0" smtClean="0">
              <a:effectLst>
                <a:outerShdw blurRad="38100" dist="38100" dir="2700000" algn="tl">
                  <a:srgbClr val="000000">
                    <a:alpha val="43137"/>
                  </a:srgbClr>
                </a:outerShdw>
              </a:effectLst>
            </a:endParaRPr>
          </a:p>
          <a:p>
            <a:pPr marL="0" lvl="1"/>
            <a:r>
              <a:rPr lang="es-PA" b="1" dirty="0">
                <a:effectLst>
                  <a:outerShdw blurRad="38100" dist="38100" dir="2700000" algn="tl">
                    <a:srgbClr val="000000">
                      <a:alpha val="43137"/>
                    </a:srgbClr>
                  </a:outerShdw>
                </a:effectLst>
              </a:rPr>
              <a:t>Alcance </a:t>
            </a:r>
          </a:p>
          <a:p>
            <a:pPr lvl="1"/>
            <a:endParaRPr lang="es-PA" sz="1050" dirty="0">
              <a:effectLst>
                <a:outerShdw blurRad="38100" dist="38100" dir="2700000" algn="tl">
                  <a:srgbClr val="000000">
                    <a:alpha val="43137"/>
                  </a:srgbClr>
                </a:outerShdw>
              </a:effectLst>
            </a:endParaRPr>
          </a:p>
          <a:p>
            <a:pPr lvl="1" algn="just"/>
            <a:r>
              <a:rPr lang="es-PA" sz="1600" dirty="0"/>
              <a:t>Estos criterios aplican a todas las estructuras del viaducto aéreo, incluyendo los diseños típicos que consisten de claros simples apoyados en subestructuras típicas y los diseños atípicos que pueden ser claros simples o continuos. Estos criterios deberán aplicar también a las estructuras del viaducto en las estaciones aéreas. </a:t>
            </a:r>
          </a:p>
          <a:p>
            <a:pPr lvl="1" algn="just"/>
            <a:r>
              <a:rPr lang="es-PA" sz="1600" dirty="0" smtClean="0"/>
              <a:t>Los </a:t>
            </a:r>
            <a:r>
              <a:rPr lang="es-PA" sz="1600" dirty="0"/>
              <a:t>documentos generados sobre la base de </a:t>
            </a:r>
            <a:r>
              <a:rPr lang="es-PA" sz="1600" dirty="0" smtClean="0"/>
              <a:t>las especificaciones, </a:t>
            </a:r>
            <a:r>
              <a:rPr lang="es-PA" sz="1600" dirty="0"/>
              <a:t>como memorias y notas de cálculo, planos estructurales entre otros, serán sometidos a la revisión y aprobación por parte de la SMP, previo a la ejecución de los trabajos. </a:t>
            </a:r>
            <a:endParaRPr lang="es-PA" sz="1600" dirty="0" smtClean="0"/>
          </a:p>
          <a:p>
            <a:endParaRPr lang="es-PA" sz="1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5832366"/>
          </a:xfrm>
          <a:prstGeom prst="rect">
            <a:avLst/>
          </a:prstGeom>
          <a:noFill/>
        </p:spPr>
        <p:txBody>
          <a:bodyPr wrap="square" rtlCol="0">
            <a:spAutoFit/>
          </a:bodyPr>
          <a:lstStyle/>
          <a:p>
            <a:r>
              <a:rPr lang="es-ES" sz="2400" b="1" cap="small" dirty="0" smtClean="0">
                <a:effectLst>
                  <a:outerShdw blurRad="38100" dist="38100" dir="2700000" algn="tl">
                    <a:srgbClr val="000000">
                      <a:alpha val="43137"/>
                    </a:srgbClr>
                  </a:outerShdw>
                </a:effectLst>
              </a:rPr>
              <a:t>Propósito</a:t>
            </a:r>
            <a:endParaRPr lang="es-ES" b="1" cap="small" dirty="0">
              <a:effectLst>
                <a:outerShdw blurRad="38100" dist="38100" dir="2700000" algn="tl">
                  <a:srgbClr val="000000">
                    <a:alpha val="43137"/>
                  </a:srgbClr>
                </a:outerShdw>
              </a:effectLst>
            </a:endParaRPr>
          </a:p>
          <a:p>
            <a:r>
              <a:rPr lang="es-PA" b="1" dirty="0" smtClean="0">
                <a:effectLst>
                  <a:outerShdw blurRad="38100" dist="38100" dir="2700000" algn="tl">
                    <a:srgbClr val="000000">
                      <a:alpha val="43137"/>
                    </a:srgbClr>
                  </a:outerShdw>
                </a:effectLst>
              </a:rPr>
              <a:t>Descripción</a:t>
            </a:r>
            <a:endParaRPr lang="es-PA" b="1" dirty="0">
              <a:effectLst>
                <a:outerShdw blurRad="38100" dist="38100" dir="2700000" algn="tl">
                  <a:srgbClr val="000000">
                    <a:alpha val="43137"/>
                  </a:srgbClr>
                </a:outerShdw>
              </a:effectLst>
            </a:endParaRPr>
          </a:p>
          <a:p>
            <a:pPr lvl="1"/>
            <a:endParaRPr lang="es-PA" sz="1050" dirty="0">
              <a:effectLst>
                <a:outerShdw blurRad="38100" dist="38100" dir="2700000" algn="tl">
                  <a:srgbClr val="000000">
                    <a:alpha val="43137"/>
                  </a:srgbClr>
                </a:outerShdw>
              </a:effectLst>
            </a:endParaRPr>
          </a:p>
          <a:p>
            <a:pPr lvl="1"/>
            <a:r>
              <a:rPr lang="es-PA" sz="1600" dirty="0"/>
              <a:t>A continuación se expone la tipología de viaducto adoptada para el viaducto en la Línea 1 (L1) de metro Panamá, la cual podrá servir de referencia técnica y conceptual para la elaboración de las soluciones del viaducto de Línea 2 (L2).</a:t>
            </a:r>
          </a:p>
          <a:p>
            <a:pPr lvl="1"/>
            <a:r>
              <a:rPr lang="es-PA" sz="1600" dirty="0"/>
              <a:t> </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dirty="0">
                <a:effectLst>
                  <a:outerShdw blurRad="38100" dist="38100" dir="2700000" algn="tl">
                    <a:srgbClr val="000000">
                      <a:alpha val="43137"/>
                    </a:srgbClr>
                  </a:outerShdw>
                </a:effectLst>
                <a:ea typeface="Times New Roman" panose="02020603050405020304" pitchFamily="18" charset="0"/>
              </a:rPr>
              <a:t>Viaducto de estructura típica </a:t>
            </a:r>
          </a:p>
          <a:p>
            <a:pPr lvl="2"/>
            <a:r>
              <a:rPr lang="es-PA" sz="1600" dirty="0" smtClean="0"/>
              <a:t>Las características principales del viaducto elevado podrían ser: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Tramos isostáticos de 30m, 25m y 20m de luz, ajustados a las necesidades geométricas del trazado de vía.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Tableros conformados por vigas U, cada una de las vigas contiene una vía.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El tablero reposa sobre elementos tipo capitel que se ejecutan en la coronación de las pilas alineadas al eje del trazado.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Aparatos de apoyo </a:t>
            </a:r>
            <a:r>
              <a:rPr lang="es-PA" sz="1600" dirty="0" err="1" smtClean="0">
                <a:ea typeface="Times New Roman" panose="02020603050405020304" pitchFamily="18" charset="0"/>
              </a:rPr>
              <a:t>elastoméricos</a:t>
            </a:r>
            <a:r>
              <a:rPr lang="es-PA" sz="1600" dirty="0" smtClean="0">
                <a:ea typeface="Times New Roman" panose="02020603050405020304" pitchFamily="18" charset="0"/>
              </a:rPr>
              <a:t>, reforzados con láminas de acero (4 por viga U).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Topes o bloqueadores de acero estructural que limitan desplazamientos en ambas direcciones para garantizar la continuidad de los rieles bajo la incidencia del sismo esperado.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Método constructivo: prefabricación completa del tramo y montaje con grúa.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Tipo de </a:t>
            </a:r>
            <a:r>
              <a:rPr lang="es-PA" sz="1600" dirty="0" err="1" smtClean="0">
                <a:ea typeface="Times New Roman" panose="02020603050405020304" pitchFamily="18" charset="0"/>
              </a:rPr>
              <a:t>preesfuerzo</a:t>
            </a:r>
            <a:r>
              <a:rPr lang="es-PA" sz="1600" dirty="0" smtClean="0">
                <a:ea typeface="Times New Roman" panose="02020603050405020304" pitchFamily="18" charset="0"/>
              </a:rPr>
              <a:t>: pretensado. </a:t>
            </a:r>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38</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5663089"/>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000" b="1" cap="small" dirty="0" smtClean="0">
                <a:effectLst>
                  <a:outerShdw blurRad="38100" dist="38100" dir="2700000" algn="tl">
                    <a:srgbClr val="000000">
                      <a:alpha val="43137"/>
                    </a:srgbClr>
                  </a:outerShdw>
                </a:effectLst>
              </a:rPr>
              <a:t>Propósito</a:t>
            </a:r>
          </a:p>
          <a:p>
            <a:pPr marL="0" lvl="1" algn="just">
              <a:spcAft>
                <a:spcPts val="300"/>
              </a:spcAft>
              <a:buClr>
                <a:srgbClr val="808080"/>
              </a:buClr>
              <a:tabLst>
                <a:tab pos="215900" algn="l"/>
                <a:tab pos="540385" algn="l"/>
                <a:tab pos="540385" algn="l"/>
              </a:tabLst>
            </a:pPr>
            <a:r>
              <a:rPr lang="es-PA" sz="1600" b="1" dirty="0">
                <a:effectLst>
                  <a:outerShdw blurRad="38100" dist="38100" dir="2700000" algn="tl">
                    <a:srgbClr val="000000">
                      <a:alpha val="43137"/>
                    </a:srgbClr>
                  </a:outerShdw>
                </a:effectLst>
              </a:rPr>
              <a:t>Descripción</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Viaducto </a:t>
            </a:r>
            <a:r>
              <a:rPr lang="es-PA" sz="1600" dirty="0">
                <a:effectLst>
                  <a:outerShdw blurRad="38100" dist="38100" dir="2700000" algn="tl">
                    <a:srgbClr val="000000">
                      <a:alpha val="43137"/>
                    </a:srgbClr>
                  </a:outerShdw>
                </a:effectLst>
                <a:ea typeface="Times New Roman" panose="02020603050405020304" pitchFamily="18" charset="0"/>
              </a:rPr>
              <a:t>de estructura típica </a:t>
            </a:r>
            <a:endParaRPr lang="es-PA" sz="1600" dirty="0" smtClean="0">
              <a:effectLst>
                <a:outerShdw blurRad="38100" dist="38100" dir="2700000" algn="tl">
                  <a:srgbClr val="000000">
                    <a:alpha val="43137"/>
                  </a:srgbClr>
                </a:outerShdw>
              </a:effectLst>
              <a:ea typeface="Times New Roman" panose="02020603050405020304" pitchFamily="18" charset="0"/>
            </a:endParaRPr>
          </a:p>
          <a:p>
            <a:pPr marL="0" lvl="1" algn="just">
              <a:spcAft>
                <a:spcPts val="300"/>
              </a:spcAft>
              <a:buClr>
                <a:srgbClr val="808080"/>
              </a:buClr>
              <a:tabLst>
                <a:tab pos="215900" algn="l"/>
                <a:tab pos="540385" algn="l"/>
                <a:tab pos="540385" algn="l"/>
              </a:tabLst>
            </a:pPr>
            <a:r>
              <a:rPr lang="es-PA" sz="1400" dirty="0" smtClean="0">
                <a:effectLst>
                  <a:outerShdw blurRad="38100" dist="38100" dir="2700000" algn="tl">
                    <a:srgbClr val="000000">
                      <a:alpha val="43137"/>
                    </a:srgbClr>
                  </a:outerShdw>
                </a:effectLst>
                <a:ea typeface="Times New Roman" panose="02020603050405020304" pitchFamily="18" charset="0"/>
              </a:rPr>
              <a:t>	Subestructura típica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El </a:t>
            </a:r>
            <a:r>
              <a:rPr lang="es-PA" sz="1200" dirty="0">
                <a:ea typeface="Times New Roman" panose="02020603050405020304" pitchFamily="18" charset="0"/>
              </a:rPr>
              <a:t>tablero se sitúa sobre apoyos </a:t>
            </a:r>
            <a:r>
              <a:rPr lang="es-PA" sz="1200" dirty="0" err="1">
                <a:ea typeface="Times New Roman" panose="02020603050405020304" pitchFamily="18" charset="0"/>
              </a:rPr>
              <a:t>elastoméricos</a:t>
            </a:r>
            <a:r>
              <a:rPr lang="es-PA" sz="1200" dirty="0">
                <a:ea typeface="Times New Roman" panose="02020603050405020304" pitchFamily="18" charset="0"/>
              </a:rPr>
              <a:t> instalados sobre un mismo capitel para reducir la superficie de contacto ocupada.</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Las cimentaciones en el viaducto elevado consistirían en mono pilotes de gran diámetro perforados de hormigón vaciado en sitio de varios diámetros y con varias profundidades de acuerdo al nivel de la roca fracturada/sana y empotramiento mínimo en esta roca. </a:t>
            </a:r>
          </a:p>
          <a:p>
            <a:pPr marL="0" lvl="1" algn="just">
              <a:spcAft>
                <a:spcPts val="300"/>
              </a:spcAft>
              <a:buClr>
                <a:srgbClr val="808080"/>
              </a:buClr>
              <a:tabLst>
                <a:tab pos="215900" algn="l"/>
                <a:tab pos="540385" algn="l"/>
                <a:tab pos="540385" algn="l"/>
              </a:tabLst>
            </a:pPr>
            <a:r>
              <a:rPr lang="es-PA" sz="1400" dirty="0" smtClean="0">
                <a:effectLst>
                  <a:outerShdw blurRad="38100" dist="38100" dir="2700000" algn="tl">
                    <a:srgbClr val="000000">
                      <a:alpha val="43137"/>
                    </a:srgbClr>
                  </a:outerShdw>
                </a:effectLst>
                <a:ea typeface="Times New Roman" panose="02020603050405020304" pitchFamily="18" charset="0"/>
              </a:rPr>
              <a:t>	Zonas </a:t>
            </a:r>
            <a:r>
              <a:rPr lang="es-PA" sz="1400" dirty="0">
                <a:effectLst>
                  <a:outerShdw blurRad="38100" dist="38100" dir="2700000" algn="tl">
                    <a:srgbClr val="000000">
                      <a:alpha val="43137"/>
                    </a:srgbClr>
                  </a:outerShdw>
                </a:effectLst>
                <a:ea typeface="Times New Roman" panose="02020603050405020304" pitchFamily="18" charset="0"/>
              </a:rPr>
              <a:t>de riesgo para la ejecución de solución típica </a:t>
            </a:r>
            <a:r>
              <a:rPr lang="es-PA" sz="1400" dirty="0" err="1">
                <a:effectLst>
                  <a:outerShdw blurRad="38100" dist="38100" dir="2700000" algn="tl">
                    <a:srgbClr val="000000">
                      <a:alpha val="43137"/>
                    </a:srgbClr>
                  </a:outerShdw>
                </a:effectLst>
                <a:ea typeface="Times New Roman" panose="02020603050405020304" pitchFamily="18" charset="0"/>
              </a:rPr>
              <a:t>monopilote</a:t>
            </a:r>
            <a:r>
              <a:rPr lang="es-PA" sz="1400" dirty="0">
                <a:effectLst>
                  <a:outerShdw blurRad="38100" dist="38100" dir="2700000" algn="tl">
                    <a:srgbClr val="000000">
                      <a:alpha val="43137"/>
                    </a:srgbClr>
                  </a:outerShdw>
                </a:effectLst>
                <a:ea typeface="Times New Roman" panose="02020603050405020304" pitchFamily="18" charset="0"/>
              </a:rPr>
              <a:t>. Subestructura </a:t>
            </a:r>
            <a:r>
              <a:rPr lang="es-PA" sz="1400" dirty="0" err="1" smtClean="0">
                <a:effectLst>
                  <a:outerShdw blurRad="38100" dist="38100" dir="2700000" algn="tl">
                    <a:srgbClr val="000000">
                      <a:alpha val="43137"/>
                    </a:srgbClr>
                  </a:outerShdw>
                </a:effectLst>
                <a:ea typeface="Times New Roman" panose="02020603050405020304" pitchFamily="18" charset="0"/>
              </a:rPr>
              <a:t>Multi</a:t>
            </a:r>
            <a:r>
              <a:rPr lang="es-PA" sz="1400" dirty="0" smtClean="0">
                <a:effectLst>
                  <a:outerShdw blurRad="38100" dist="38100" dir="2700000" algn="tl">
                    <a:srgbClr val="000000">
                      <a:alpha val="43137"/>
                    </a:srgbClr>
                  </a:outerShdw>
                </a:effectLst>
                <a:ea typeface="Times New Roman" panose="02020603050405020304" pitchFamily="18" charset="0"/>
              </a:rPr>
              <a:t>-	pilote</a:t>
            </a:r>
          </a:p>
          <a:p>
            <a:pPr marL="457200" lvl="2" algn="just">
              <a:spcAft>
                <a:spcPts val="300"/>
              </a:spcAft>
              <a:buClr>
                <a:srgbClr val="808080"/>
              </a:buClr>
              <a:tabLst>
                <a:tab pos="215900" algn="l"/>
                <a:tab pos="540385" algn="l"/>
                <a:tab pos="540385" algn="l"/>
              </a:tabLst>
            </a:pPr>
            <a:r>
              <a:rPr lang="es-PA" sz="1200" dirty="0" smtClean="0">
                <a:ea typeface="Times New Roman" panose="02020603050405020304" pitchFamily="18" charset="0"/>
              </a:rPr>
              <a:t>La </a:t>
            </a:r>
            <a:r>
              <a:rPr lang="es-PA" sz="1200" dirty="0">
                <a:ea typeface="Times New Roman" panose="02020603050405020304" pitchFamily="18" charset="0"/>
              </a:rPr>
              <a:t>solución típica de </a:t>
            </a:r>
            <a:r>
              <a:rPr lang="es-PA" sz="1200" dirty="0" err="1">
                <a:ea typeface="Times New Roman" panose="02020603050405020304" pitchFamily="18" charset="0"/>
              </a:rPr>
              <a:t>monopilote</a:t>
            </a:r>
            <a:r>
              <a:rPr lang="es-PA" sz="1200" dirty="0">
                <a:ea typeface="Times New Roman" panose="02020603050405020304" pitchFamily="18" charset="0"/>
              </a:rPr>
              <a:t>, no deberá ser considerada como solución estructural típica para la subestructura cuando se dé alguno de los siguientes casos: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Terrenos </a:t>
            </a:r>
            <a:r>
              <a:rPr lang="es-PA" sz="1200" dirty="0">
                <a:ea typeface="Times New Roman" panose="02020603050405020304" pitchFamily="18" charset="0"/>
              </a:rPr>
              <a:t>con condiciones geológicas adversas</a:t>
            </a:r>
            <a:r>
              <a:rPr lang="es-PA" sz="1200" dirty="0" smtClean="0">
                <a:ea typeface="Times New Roman" panose="02020603050405020304" pitchFamily="18" charset="0"/>
              </a:rPr>
              <a:t>.</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Condiciones de suelos que presenten riesgos altos de que la excavación del pilote no se pueda sostener y el vaciado de hormigón no sea uniforme.   </a:t>
            </a:r>
            <a:endParaRPr lang="es-PA" sz="1200" dirty="0">
              <a:ea typeface="Times New Roman" panose="02020603050405020304" pitchFamily="18" charset="0"/>
            </a:endParaRP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Solicitaciones </a:t>
            </a:r>
            <a:r>
              <a:rPr lang="es-PA" sz="1200" dirty="0">
                <a:ea typeface="Times New Roman" panose="02020603050405020304" pitchFamily="18" charset="0"/>
              </a:rPr>
              <a:t>excesivas para el rango de aplicación de </a:t>
            </a:r>
            <a:r>
              <a:rPr lang="es-PA" sz="1200" dirty="0" err="1">
                <a:ea typeface="Times New Roman" panose="02020603050405020304" pitchFamily="18" charset="0"/>
              </a:rPr>
              <a:t>monopilote</a:t>
            </a:r>
            <a:r>
              <a:rPr lang="es-PA" sz="1200" dirty="0" smtClean="0">
                <a:ea typeface="Times New Roman" panose="02020603050405020304" pitchFamily="18" charset="0"/>
              </a:rPr>
              <a:t>. </a:t>
            </a:r>
            <a:endParaRPr lang="es-PA" sz="1200" dirty="0">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dirty="0" smtClean="0">
                <a:ea typeface="Times New Roman" panose="02020603050405020304" pitchFamily="18" charset="0"/>
              </a:rPr>
              <a:t>El </a:t>
            </a:r>
            <a:r>
              <a:rPr lang="es-PA" sz="1200" dirty="0">
                <a:ea typeface="Times New Roman" panose="02020603050405020304" pitchFamily="18" charset="0"/>
              </a:rPr>
              <a:t>contratista, en su oferta técnica y económica, deberá contemplar, como alternativa de cimentación al </a:t>
            </a:r>
            <a:r>
              <a:rPr lang="es-PA" sz="1200" dirty="0" err="1">
                <a:ea typeface="Times New Roman" panose="02020603050405020304" pitchFamily="18" charset="0"/>
              </a:rPr>
              <a:t>monopilote</a:t>
            </a:r>
            <a:r>
              <a:rPr lang="es-PA" sz="1200" dirty="0">
                <a:ea typeface="Times New Roman" panose="02020603050405020304" pitchFamily="18" charset="0"/>
              </a:rPr>
              <a:t>, la ejecución de subestructura tipo </a:t>
            </a:r>
            <a:r>
              <a:rPr lang="es-PA" sz="1200" dirty="0" err="1">
                <a:ea typeface="Times New Roman" panose="02020603050405020304" pitchFamily="18" charset="0"/>
              </a:rPr>
              <a:t>multi</a:t>
            </a:r>
            <a:r>
              <a:rPr lang="es-PA" sz="1200" dirty="0">
                <a:ea typeface="Times New Roman" panose="02020603050405020304" pitchFamily="18" charset="0"/>
              </a:rPr>
              <a:t>-pilote con encepado o cabezal de atado y arranque de estructura(s) de pila(s). Deberá contemplarse que un 15% del total de unidades de cimentación del viaducto típico, pueden ser ejecutados mediante esta tipología y por tanto deberá valorarse económicamente y técnicamente en la su oferta. Se considera unidad de cimentación, la estructura de soporte de cada una de las pilas de viaducto típico, no quedando incluidas en esta cuantificación las unidades de cimentación de </a:t>
            </a:r>
            <a:r>
              <a:rPr lang="es-PA" sz="1200" dirty="0" smtClean="0">
                <a:ea typeface="Times New Roman" panose="02020603050405020304" pitchFamily="18" charset="0"/>
              </a:rPr>
              <a:t>estaciones o </a:t>
            </a:r>
            <a:r>
              <a:rPr lang="es-PA" sz="1200" dirty="0">
                <a:ea typeface="Times New Roman" panose="02020603050405020304" pitchFamily="18" charset="0"/>
              </a:rPr>
              <a:t>zonas de estructuras especiales (tipo pórticos, viaducto atípico, </a:t>
            </a:r>
            <a:r>
              <a:rPr lang="es-PA" sz="1200" dirty="0" smtClean="0">
                <a:ea typeface="Times New Roman" panose="02020603050405020304" pitchFamily="18" charset="0"/>
              </a:rPr>
              <a:t>etc.). </a:t>
            </a:r>
            <a:endParaRPr lang="es-PA" sz="1200" dirty="0">
              <a:ea typeface="Times New Roman" panose="02020603050405020304" pitchFamily="18" charset="0"/>
            </a:endParaRPr>
          </a:p>
          <a:p>
            <a:pPr marL="0" lvl="2">
              <a:spcAft>
                <a:spcPts val="300"/>
              </a:spcAft>
              <a:buClr>
                <a:srgbClr val="808080"/>
              </a:buClr>
              <a:tabLst>
                <a:tab pos="215900" algn="l"/>
                <a:tab pos="540385" algn="l"/>
                <a:tab pos="540385" algn="l"/>
              </a:tabLst>
            </a:pPr>
            <a:r>
              <a:rPr lang="es-PA" sz="1200" dirty="0"/>
              <a:t>El contratista podrá entregar alternativas adicionales a la tipología que aquí se describe y requiere, para su valoración técnica y económica. La propuesta </a:t>
            </a:r>
            <a:r>
              <a:rPr lang="es-PA" sz="1200" dirty="0" smtClean="0"/>
              <a:t>alternativa </a:t>
            </a:r>
            <a:r>
              <a:rPr lang="es-PA" sz="1200" dirty="0"/>
              <a:t>que se presente, será siempre una opción a la propuesta base y nunca podrá presentarse como alternativa única. </a:t>
            </a:r>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39</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5863144"/>
          </a:xfrm>
          <a:prstGeom prst="rect">
            <a:avLst/>
          </a:prstGeom>
          <a:noFill/>
        </p:spPr>
        <p:txBody>
          <a:bodyPr wrap="square" rtlCol="0">
            <a:spAutoFit/>
          </a:bodyPr>
          <a:lstStyle/>
          <a:p>
            <a:r>
              <a:rPr lang="es-ES" sz="2400" b="1" cap="small" dirty="0" smtClean="0">
                <a:effectLst>
                  <a:outerShdw blurRad="38100" dist="38100" dir="2700000" algn="tl">
                    <a:srgbClr val="000000">
                      <a:alpha val="43137"/>
                    </a:srgbClr>
                  </a:outerShdw>
                </a:effectLst>
              </a:rPr>
              <a:t>Introducción</a:t>
            </a:r>
            <a:endParaRPr lang="es-ES" sz="2800" b="1" cap="small" dirty="0" smtClean="0">
              <a:effectLst>
                <a:outerShdw blurRad="38100" dist="38100" dir="2700000" algn="tl">
                  <a:srgbClr val="000000">
                    <a:alpha val="43137"/>
                  </a:srgbClr>
                </a:outerShdw>
              </a:effectLst>
            </a:endParaRPr>
          </a:p>
          <a:p>
            <a:r>
              <a:rPr lang="es-PA" sz="1200" dirty="0"/>
              <a:t>El Proponente debe diligenciar el listado de rubros </a:t>
            </a:r>
            <a:r>
              <a:rPr lang="es-PA" sz="1200" dirty="0" smtClean="0"/>
              <a:t>relativo </a:t>
            </a:r>
            <a:r>
              <a:rPr lang="es-PA" sz="1200" dirty="0"/>
              <a:t>a las obras civiles, material rodante principal y auxiliar, equipos electromecánicos, capacitación y puesta en marcha de </a:t>
            </a:r>
            <a:r>
              <a:rPr lang="es-PA" sz="1200"/>
              <a:t>la </a:t>
            </a:r>
            <a:r>
              <a:rPr lang="es-PA" sz="1200" smtClean="0"/>
              <a:t>Línea, </a:t>
            </a:r>
            <a:r>
              <a:rPr lang="es-PA" sz="1200" dirty="0"/>
              <a:t>cuyo alcance está descrito en el Capítulo III: Especificaciones Técnicas: Tomo I. Obras civiles y Tomo II. Equipamiento. </a:t>
            </a:r>
          </a:p>
          <a:p>
            <a:r>
              <a:rPr lang="es-PA" sz="1200" dirty="0"/>
              <a:t>La forma de pago se hará por hitos y </a:t>
            </a:r>
            <a:r>
              <a:rPr lang="es-PA" sz="1200" dirty="0" smtClean="0"/>
              <a:t>rubros </a:t>
            </a:r>
            <a:r>
              <a:rPr lang="es-PA" sz="1200" dirty="0"/>
              <a:t>y el proponente lo debe complementar con aquellos conceptos o actividades que consideren necesarios para el diseño y ejecución de la obra objeto del presente proceso de licitación. </a:t>
            </a:r>
          </a:p>
          <a:p>
            <a:r>
              <a:rPr lang="es-PA" sz="1200" dirty="0"/>
              <a:t>El proponente debe discriminar su propuesta en las siguientes grandes actividades: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Diseño </a:t>
            </a:r>
            <a:r>
              <a:rPr lang="es-PA" sz="1200" dirty="0">
                <a:ea typeface="Times New Roman" panose="02020603050405020304" pitchFamily="18" charset="0"/>
              </a:rPr>
              <a:t>de las obras civiles;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Diseño </a:t>
            </a:r>
            <a:r>
              <a:rPr lang="es-PA" sz="1200" dirty="0">
                <a:ea typeface="Times New Roman" panose="02020603050405020304" pitchFamily="18" charset="0"/>
              </a:rPr>
              <a:t>del material rodante y equipos;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Construcción </a:t>
            </a:r>
            <a:r>
              <a:rPr lang="es-PA" sz="1200" dirty="0">
                <a:ea typeface="Times New Roman" panose="02020603050405020304" pitchFamily="18" charset="0"/>
              </a:rPr>
              <a:t>de las obras civiles;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Fabricación </a:t>
            </a:r>
            <a:r>
              <a:rPr lang="es-PA" sz="1200" dirty="0">
                <a:ea typeface="Times New Roman" panose="02020603050405020304" pitchFamily="18" charset="0"/>
              </a:rPr>
              <a:t>y montaje de los trenes, subsistemas que forman el Sistema Integral y sistemas electromecánicos de línea y estaciones;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Capacitación </a:t>
            </a:r>
            <a:r>
              <a:rPr lang="es-PA" sz="1200" dirty="0">
                <a:ea typeface="Times New Roman" panose="02020603050405020304" pitchFamily="18" charset="0"/>
              </a:rPr>
              <a:t>de personal;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Puesta </a:t>
            </a:r>
            <a:r>
              <a:rPr lang="es-PA" sz="1200" dirty="0">
                <a:ea typeface="Times New Roman" panose="02020603050405020304" pitchFamily="18" charset="0"/>
              </a:rPr>
              <a:t>en Marcha del sistema. </a:t>
            </a:r>
            <a:endParaRPr lang="es-PA" sz="1200" dirty="0" smtClean="0">
              <a:ea typeface="Times New Roman" panose="02020603050405020304" pitchFamily="18" charset="0"/>
            </a:endParaRPr>
          </a:p>
          <a:p>
            <a:r>
              <a:rPr lang="es-PA" sz="1200" u="sng" dirty="0" smtClean="0">
                <a:effectLst>
                  <a:outerShdw blurRad="38100" dist="38100" dir="2700000" algn="tl">
                    <a:srgbClr val="000000">
                      <a:alpha val="43137"/>
                    </a:srgbClr>
                  </a:outerShdw>
                </a:effectLst>
              </a:rPr>
              <a:t>Criterios </a:t>
            </a:r>
            <a:r>
              <a:rPr lang="es-PA" sz="1200" u="sng" dirty="0">
                <a:effectLst>
                  <a:outerShdw blurRad="38100" dist="38100" dir="2700000" algn="tl">
                    <a:srgbClr val="000000">
                      <a:alpha val="43137"/>
                    </a:srgbClr>
                  </a:outerShdw>
                </a:effectLst>
              </a:rPr>
              <a:t>generales de la matriz de hitos de pago para desarrollo de ingeniería para todos los componentes del proyecto: </a:t>
            </a:r>
          </a:p>
          <a:p>
            <a:r>
              <a:rPr lang="es-PA" sz="1200" dirty="0"/>
              <a:t>El proponente deberá desglosar el importe del capítulo </a:t>
            </a:r>
            <a:r>
              <a:rPr lang="es-PA" sz="1200" dirty="0" smtClean="0"/>
              <a:t>en </a:t>
            </a:r>
            <a:r>
              <a:rPr lang="es-PA" sz="1200" dirty="0"/>
              <a:t>cada una de los presupuestos de desarrollo de ingeniería que sirvieron de base para integrar el presupuesto de este rubro. </a:t>
            </a:r>
          </a:p>
          <a:p>
            <a:r>
              <a:rPr lang="es-PA" sz="1200" dirty="0"/>
              <a:t>Para cada uno de los trabajos desglosados, los hitos de pago se subdividirán en dos rubros: Ingeniería básica e ingeniería de detalle. </a:t>
            </a:r>
          </a:p>
          <a:p>
            <a:r>
              <a:rPr lang="es-PA" sz="1200" dirty="0"/>
              <a:t>El hito de pago para la ingeniería básica no podrá ser mayor al 30 % del importe declarado por el proponente en su oferta. </a:t>
            </a:r>
          </a:p>
          <a:p>
            <a:r>
              <a:rPr lang="es-PA" sz="1200" dirty="0"/>
              <a:t>El hito de pago para la ingeniería de detalle será el complemento para el porcentaje restante del importe correspondiente al presupuesto desglosado. </a:t>
            </a:r>
            <a:endParaRPr lang="es-PA" sz="1200" dirty="0" smtClean="0"/>
          </a:p>
          <a:p>
            <a:r>
              <a:rPr lang="es-PA" sz="1200" u="sng" dirty="0">
                <a:effectLst>
                  <a:outerShdw blurRad="38100" dist="38100" dir="2700000" algn="tl">
                    <a:srgbClr val="000000">
                      <a:alpha val="43137"/>
                    </a:srgbClr>
                  </a:outerShdw>
                </a:effectLst>
              </a:rPr>
              <a:t>Criterios generales de la matriz de hitos de pago para ejecución de las obras civiles: </a:t>
            </a:r>
          </a:p>
          <a:p>
            <a:r>
              <a:rPr lang="es-PA" sz="1200" dirty="0"/>
              <a:t>El proponente deberá desglosar el importe del capítulo en cada una de los presupuestos de desarrollo de ejecución de las obras civiles que sirvieron de base para integrar el presupuesto de este rubro. </a:t>
            </a:r>
          </a:p>
          <a:p>
            <a:r>
              <a:rPr lang="es-PA" sz="1200" dirty="0"/>
              <a:t>Para cada uno de los trabajos desglosados, el proponente presentará un ofrecimiento de definición de los hitos de pago. </a:t>
            </a:r>
          </a:p>
          <a:p>
            <a:r>
              <a:rPr lang="es-PA" sz="1200" dirty="0"/>
              <a:t>El hito de pago para las obras civiles deberá ser de identificación clara, sin dejar lugar a dudas y se deberá referir a unidades de obra terminada. </a:t>
            </a:r>
          </a:p>
          <a:p>
            <a:endParaRPr lang="es-PA" sz="1200" dirty="0"/>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4</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698413"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Definición de hitos y rubros</a:t>
            </a:r>
          </a:p>
        </p:txBody>
      </p:sp>
    </p:spTree>
    <p:extLst>
      <p:ext uri="{BB962C8B-B14F-4D97-AF65-F5344CB8AC3E}">
        <p14:creationId xmlns:p14="http://schemas.microsoft.com/office/powerpoint/2010/main" val="3288830296"/>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4947508"/>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Propósito</a:t>
            </a:r>
          </a:p>
          <a:p>
            <a:pPr marL="0" lvl="1" algn="just">
              <a:spcAft>
                <a:spcPts val="300"/>
              </a:spcAft>
              <a:buClr>
                <a:srgbClr val="808080"/>
              </a:buClr>
              <a:tabLst>
                <a:tab pos="215900" algn="l"/>
                <a:tab pos="540385" algn="l"/>
                <a:tab pos="540385" algn="l"/>
              </a:tabLst>
            </a:pPr>
            <a:r>
              <a:rPr lang="es-PA" b="1" dirty="0">
                <a:effectLst>
                  <a:outerShdw blurRad="38100" dist="38100" dir="2700000" algn="tl">
                    <a:srgbClr val="000000">
                      <a:alpha val="43137"/>
                    </a:srgbClr>
                  </a:outerShdw>
                </a:effectLst>
              </a:rPr>
              <a:t>Descripción</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dirty="0" smtClean="0">
                <a:effectLst>
                  <a:outerShdw blurRad="38100" dist="38100" dir="2700000" algn="tl">
                    <a:srgbClr val="000000">
                      <a:alpha val="43137"/>
                    </a:srgbClr>
                  </a:outerShdw>
                </a:effectLst>
                <a:ea typeface="Times New Roman" panose="02020603050405020304" pitchFamily="18" charset="0"/>
              </a:rPr>
              <a:t>Viaducto en estaciones</a:t>
            </a:r>
            <a:endParaRPr lang="es-PA" dirty="0">
              <a:effectLst>
                <a:outerShdw blurRad="38100" dist="38100" dir="2700000" algn="tl">
                  <a:srgbClr val="000000">
                    <a:alpha val="43137"/>
                  </a:srgbClr>
                </a:outerShdw>
              </a:effectLst>
              <a:ea typeface="Times New Roman" panose="02020603050405020304" pitchFamily="18" charset="0"/>
            </a:endParaRPr>
          </a:p>
          <a:p>
            <a:pPr lvl="1"/>
            <a:r>
              <a:rPr lang="es-PA" sz="1400" dirty="0" smtClean="0"/>
              <a:t>La descripción de las estaciones se realizará con detalle en la presentación de Obras Arquitectónicas.</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MX" sz="1400" dirty="0" smtClean="0">
                <a:ea typeface="Times New Roman" panose="02020603050405020304" pitchFamily="18" charset="0"/>
              </a:rPr>
              <a:t>Las </a:t>
            </a:r>
            <a:r>
              <a:rPr lang="es-MX" sz="1400" dirty="0">
                <a:ea typeface="Times New Roman" panose="02020603050405020304" pitchFamily="18" charset="0"/>
              </a:rPr>
              <a:t>cimentaciones y </a:t>
            </a:r>
            <a:r>
              <a:rPr lang="es-MX" sz="1400" dirty="0" smtClean="0">
                <a:ea typeface="Times New Roman" panose="02020603050405020304" pitchFamily="18" charset="0"/>
              </a:rPr>
              <a:t>estructuras de soporte en las estaciones también soportarán el viaducto, </a:t>
            </a:r>
            <a:r>
              <a:rPr lang="es-MX" sz="1400" dirty="0">
                <a:ea typeface="Times New Roman" panose="02020603050405020304" pitchFamily="18" charset="0"/>
              </a:rPr>
              <a:t>donde las </a:t>
            </a:r>
            <a:r>
              <a:rPr lang="es-MX" sz="1400" dirty="0" smtClean="0">
                <a:ea typeface="Times New Roman" panose="02020603050405020304" pitchFamily="18" charset="0"/>
              </a:rPr>
              <a:t>primeras, quedarán </a:t>
            </a:r>
            <a:r>
              <a:rPr lang="es-MX" sz="1400" dirty="0">
                <a:ea typeface="Times New Roman" panose="02020603050405020304" pitchFamily="18" charset="0"/>
              </a:rPr>
              <a:t>excluidas de la reserva del 15% de cimentación tipo </a:t>
            </a:r>
            <a:r>
              <a:rPr lang="es-MX" sz="1400" dirty="0" err="1">
                <a:ea typeface="Times New Roman" panose="02020603050405020304" pitchFamily="18" charset="0"/>
              </a:rPr>
              <a:t>multi</a:t>
            </a:r>
            <a:r>
              <a:rPr lang="es-MX" sz="1400" dirty="0">
                <a:ea typeface="Times New Roman" panose="02020603050405020304" pitchFamily="18" charset="0"/>
              </a:rPr>
              <a:t>-pilote.</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a typeface="Times New Roman" panose="02020603050405020304" pitchFamily="18" charset="0"/>
              </a:rPr>
              <a:t>Este sistema constructivo, permite ejecutar la infraestructura de vía, a su paso por las estaciones, de manera independiente a la propia estructura de la estación y emplear la misma tipología de viga U de 30 m. </a:t>
            </a:r>
            <a:r>
              <a:rPr lang="es-PA" sz="1400" dirty="0" smtClean="0">
                <a:ea typeface="Times New Roman" panose="02020603050405020304" pitchFamily="18" charset="0"/>
              </a:rPr>
              <a:t>Dichas vigas U deberán drenar el agua de lluvia o generada por los  trenes o de limpieza de las estaciones hacía los extremos del cuerpo de la estación donde las aguas se colectarán y bajarán a nivel de la superficie del terreno.</a:t>
            </a:r>
            <a:endParaRPr lang="es-PA" sz="14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a typeface="Times New Roman" panose="02020603050405020304" pitchFamily="18" charset="0"/>
              </a:rPr>
              <a:t>Las pilas intermedias serían necesarias para sostener el vestíbulo y el andén. El vestíbulo se compone de vigas en doble T prefabricadas y pretensadas. La cubierta estará constituida por una estructura de acero y paneles metálicos. </a:t>
            </a:r>
            <a:r>
              <a:rPr lang="es-PA" sz="1400" dirty="0" smtClean="0">
                <a:ea typeface="Times New Roman" panose="02020603050405020304" pitchFamily="18" charset="0"/>
              </a:rPr>
              <a:t>Se puede emplear estos y otros elementos prefabricados para conforman las distintas secciones de las estaciones.</a:t>
            </a:r>
            <a:endParaRPr lang="es-PA" sz="14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Se </a:t>
            </a:r>
            <a:r>
              <a:rPr lang="es-PA" sz="1400" dirty="0">
                <a:ea typeface="Times New Roman" panose="02020603050405020304" pitchFamily="18" charset="0"/>
              </a:rPr>
              <a:t>requiere rapidez constructiva para reducir el impacto durante el período de construcción, por lo cual debe priorizarse la utilización de elementos y materiales prefabricados para las vías, andenes, techos, acabados exteriores o cualquier otro, que el contratista, vea conveniente. </a:t>
            </a:r>
          </a:p>
          <a:p>
            <a:pPr lvl="1"/>
            <a:endParaRPr lang="es-PA" sz="1400" dirty="0" smtClean="0"/>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40</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41</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3" name="12 CuadroTexto"/>
          <p:cNvSpPr txBox="1"/>
          <p:nvPr/>
        </p:nvSpPr>
        <p:spPr>
          <a:xfrm>
            <a:off x="720000" y="692696"/>
            <a:ext cx="7776000" cy="2608406"/>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a:effectLst>
                  <a:outerShdw blurRad="38100" dist="38100" dir="2700000" algn="tl">
                    <a:srgbClr val="000000">
                      <a:alpha val="43137"/>
                    </a:srgbClr>
                  </a:outerShdw>
                </a:effectLst>
              </a:rPr>
              <a:t>Propósito</a:t>
            </a:r>
          </a:p>
          <a:p>
            <a:pPr marL="0" lvl="1" algn="just">
              <a:spcAft>
                <a:spcPts val="300"/>
              </a:spcAft>
              <a:buClr>
                <a:srgbClr val="808080"/>
              </a:buClr>
              <a:tabLst>
                <a:tab pos="215900" algn="l"/>
                <a:tab pos="540385" algn="l"/>
                <a:tab pos="540385" algn="l"/>
              </a:tabLst>
            </a:pPr>
            <a:r>
              <a:rPr lang="es-PA" b="1" dirty="0">
                <a:effectLst>
                  <a:outerShdw blurRad="38100" dist="38100" dir="2700000" algn="tl">
                    <a:srgbClr val="000000">
                      <a:alpha val="43137"/>
                    </a:srgbClr>
                  </a:outerShdw>
                </a:effectLst>
              </a:rPr>
              <a:t>Descripción</a:t>
            </a:r>
          </a:p>
          <a:p>
            <a:pPr marL="0" lvl="1" algn="just">
              <a:spcAft>
                <a:spcPts val="300"/>
              </a:spcAft>
              <a:buClr>
                <a:srgbClr val="808080"/>
              </a:buClr>
              <a:tabLst>
                <a:tab pos="215900" algn="l"/>
                <a:tab pos="540385" algn="l"/>
                <a:tab pos="540385" algn="l"/>
              </a:tabLst>
            </a:pPr>
            <a:endParaRPr lang="es-PA" dirty="0" smtClean="0">
              <a:effectLst>
                <a:outerShdw blurRad="38100" dist="38100" dir="2700000" algn="tl">
                  <a:srgbClr val="000000">
                    <a:alpha val="43137"/>
                  </a:srgbClr>
                </a:outerShdw>
              </a:effectLst>
              <a:ea typeface="Times New Roman" panose="02020603050405020304" pitchFamily="18" charset="0"/>
            </a:endParaRP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dirty="0" smtClean="0">
                <a:effectLst>
                  <a:outerShdw blurRad="38100" dist="38100" dir="2700000" algn="tl">
                    <a:srgbClr val="000000">
                      <a:alpha val="43137"/>
                    </a:srgbClr>
                  </a:outerShdw>
                </a:effectLst>
                <a:ea typeface="Times New Roman" panose="02020603050405020304" pitchFamily="18" charset="0"/>
              </a:rPr>
              <a:t>Estructuras especiales</a:t>
            </a:r>
          </a:p>
          <a:p>
            <a:pPr marL="0" lvl="1" algn="just">
              <a:spcAft>
                <a:spcPts val="300"/>
              </a:spcAft>
              <a:buClr>
                <a:srgbClr val="808080"/>
              </a:buClr>
              <a:tabLst>
                <a:tab pos="215900" algn="l"/>
                <a:tab pos="540385" algn="l"/>
                <a:tab pos="540385" algn="l"/>
              </a:tabLst>
            </a:pPr>
            <a:endParaRPr lang="es-PA" sz="900" dirty="0">
              <a:effectLst>
                <a:outerShdw blurRad="38100" dist="38100" dir="2700000" algn="tl">
                  <a:srgbClr val="000000">
                    <a:alpha val="43137"/>
                  </a:srgbClr>
                </a:outerShdw>
              </a:effectLst>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600" dirty="0"/>
              <a:t>En aquellos tramos en los que se necesite mover el trazado del metro desde el eje central de la avenida hacia uno de los </a:t>
            </a:r>
            <a:r>
              <a:rPr lang="es-PA" sz="1600" dirty="0" smtClean="0"/>
              <a:t>laterales o vice versa, </a:t>
            </a:r>
            <a:r>
              <a:rPr lang="es-PA" sz="1600" dirty="0"/>
              <a:t>implicará oblicuidades entre el eje de la vialidad y el eje del trazado de la Línea 2. Como solución a este tipo de situaciones se suele acudir a estructuras tipo pórtico o </a:t>
            </a:r>
            <a:r>
              <a:rPr lang="es-PA" sz="1600" dirty="0" smtClean="0"/>
              <a:t>pérgolas.</a:t>
            </a:r>
            <a:endParaRPr lang="es-MX" sz="1600" dirty="0">
              <a:ea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9275" y="3429000"/>
            <a:ext cx="55054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42</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5832366"/>
          </a:xfrm>
          <a:prstGeom prst="rect">
            <a:avLst/>
          </a:prstGeom>
          <a:noFill/>
        </p:spPr>
        <p:txBody>
          <a:bodyPr wrap="square" numCol="1" rtlCol="0">
            <a:spAutoFit/>
          </a:bodyPr>
          <a:lstStyle/>
          <a:p>
            <a:pPr marL="0" lvl="1" algn="just">
              <a:spcAft>
                <a:spcPts val="300"/>
              </a:spcAft>
              <a:buClr>
                <a:srgbClr val="808080"/>
              </a:buClr>
              <a:tabLst>
                <a:tab pos="215900" algn="l"/>
                <a:tab pos="540385" algn="l"/>
                <a:tab pos="540385" algn="l"/>
              </a:tabLst>
            </a:pPr>
            <a:r>
              <a:rPr lang="es-ES" sz="2000" b="1" cap="small" dirty="0">
                <a:effectLst>
                  <a:outerShdw blurRad="38100" dist="38100" dir="2700000" algn="tl">
                    <a:srgbClr val="000000">
                      <a:alpha val="43137"/>
                    </a:srgbClr>
                  </a:outerShdw>
                </a:effectLst>
              </a:rPr>
              <a:t>Propósito</a:t>
            </a:r>
            <a:endParaRPr lang="es-ES" sz="2400" b="1" cap="small" dirty="0">
              <a:effectLst>
                <a:outerShdw blurRad="38100" dist="38100" dir="2700000" algn="tl">
                  <a:srgbClr val="000000">
                    <a:alpha val="43137"/>
                  </a:srgbClr>
                </a:outerShdw>
              </a:effectLst>
            </a:endParaRPr>
          </a:p>
          <a:p>
            <a:r>
              <a:rPr lang="es-PA" sz="1600" b="1" dirty="0" smtClean="0">
                <a:effectLst>
                  <a:outerShdw blurRad="38100" dist="38100" dir="2700000" algn="tl">
                    <a:srgbClr val="000000">
                      <a:alpha val="43137"/>
                    </a:srgbClr>
                  </a:outerShdw>
                </a:effectLst>
              </a:rPr>
              <a:t>Referencias</a:t>
            </a:r>
            <a:endParaRPr lang="es-PA" sz="1400" b="1" dirty="0">
              <a:effectLst>
                <a:outerShdw blurRad="38100" dist="38100" dir="2700000" algn="tl">
                  <a:srgbClr val="000000">
                    <a:alpha val="43137"/>
                  </a:srgbClr>
                </a:outerShdw>
              </a:effectLst>
            </a:endParaRPr>
          </a:p>
          <a:p>
            <a:endParaRPr lang="es-PA" sz="800" dirty="0">
              <a:effectLst>
                <a:outerShdw blurRad="38100" dist="38100" dir="2700000" algn="tl">
                  <a:srgbClr val="000000">
                    <a:alpha val="43137"/>
                  </a:srgbClr>
                </a:outerShdw>
              </a:effectLst>
            </a:endParaRPr>
          </a:p>
          <a:p>
            <a:r>
              <a:rPr lang="es-PA" sz="1200" dirty="0" smtClean="0"/>
              <a:t>Referencias </a:t>
            </a:r>
            <a:r>
              <a:rPr lang="es-PA" sz="1200" dirty="0"/>
              <a:t>a ser </a:t>
            </a:r>
            <a:r>
              <a:rPr lang="es-PA" sz="1200" dirty="0" smtClean="0"/>
              <a:t>utilizadas. </a:t>
            </a:r>
            <a:r>
              <a:rPr lang="es-PA" sz="1050" dirty="0" smtClean="0"/>
              <a:t>Deberá </a:t>
            </a:r>
            <a:r>
              <a:rPr lang="es-PA" sz="1050" dirty="0"/>
              <a:t>ser aplicada la última revisión de estas referencias que esté vigente al momento de iniciar el diseño.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n-US" sz="1200" dirty="0">
                <a:ea typeface="Times New Roman" panose="02020603050405020304" pitchFamily="18" charset="0"/>
              </a:rPr>
              <a:t>American association of state highway &amp; transportation officials (AASHTO).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n-US" sz="1200" dirty="0" smtClean="0">
                <a:ea typeface="Times New Roman" panose="02020603050405020304" pitchFamily="18" charset="0"/>
              </a:rPr>
              <a:t>Standard </a:t>
            </a:r>
            <a:r>
              <a:rPr lang="en-US" sz="1200" dirty="0">
                <a:ea typeface="Times New Roman" panose="02020603050405020304" pitchFamily="18" charset="0"/>
              </a:rPr>
              <a:t>specification for highway bridges.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n-US" sz="1200" dirty="0" smtClean="0">
                <a:ea typeface="Times New Roman" panose="02020603050405020304" pitchFamily="18" charset="0"/>
              </a:rPr>
              <a:t>American </a:t>
            </a:r>
            <a:r>
              <a:rPr lang="en-US" sz="1200" dirty="0">
                <a:ea typeface="Times New Roman" panose="02020603050405020304" pitchFamily="18" charset="0"/>
              </a:rPr>
              <a:t>institute of steel construction (AISC).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Manual </a:t>
            </a:r>
            <a:r>
              <a:rPr lang="es-PA" sz="1200" dirty="0">
                <a:ea typeface="Times New Roman" panose="02020603050405020304" pitchFamily="18" charset="0"/>
              </a:rPr>
              <a:t>of </a:t>
            </a:r>
            <a:r>
              <a:rPr lang="es-PA" sz="1200" dirty="0" err="1">
                <a:ea typeface="Times New Roman" panose="02020603050405020304" pitchFamily="18" charset="0"/>
              </a:rPr>
              <a:t>steel</a:t>
            </a:r>
            <a:r>
              <a:rPr lang="es-PA" sz="1200" dirty="0">
                <a:ea typeface="Times New Roman" panose="02020603050405020304" pitchFamily="18" charset="0"/>
              </a:rPr>
              <a:t> </a:t>
            </a:r>
            <a:r>
              <a:rPr lang="es-PA" sz="1200" dirty="0" err="1">
                <a:ea typeface="Times New Roman" panose="02020603050405020304" pitchFamily="18" charset="0"/>
              </a:rPr>
              <a:t>construction</a:t>
            </a:r>
            <a:r>
              <a:rPr lang="es-PA" sz="1200" dirty="0">
                <a:ea typeface="Times New Roman" panose="02020603050405020304" pitchFamily="18" charset="0"/>
              </a:rPr>
              <a:t>.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American </a:t>
            </a:r>
            <a:r>
              <a:rPr lang="es-PA" sz="1200" dirty="0">
                <a:ea typeface="Times New Roman" panose="02020603050405020304" pitchFamily="18" charset="0"/>
              </a:rPr>
              <a:t>concrete </a:t>
            </a:r>
            <a:r>
              <a:rPr lang="es-PA" sz="1200" dirty="0" err="1">
                <a:ea typeface="Times New Roman" panose="02020603050405020304" pitchFamily="18" charset="0"/>
              </a:rPr>
              <a:t>institute</a:t>
            </a:r>
            <a:r>
              <a:rPr lang="es-PA" sz="1200" dirty="0">
                <a:ea typeface="Times New Roman" panose="02020603050405020304" pitchFamily="18" charset="0"/>
              </a:rPr>
              <a:t> (ACI).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n-US" sz="1200" dirty="0" smtClean="0">
                <a:ea typeface="Times New Roman" panose="02020603050405020304" pitchFamily="18" charset="0"/>
              </a:rPr>
              <a:t>Building </a:t>
            </a:r>
            <a:r>
              <a:rPr lang="en-US" sz="1200" dirty="0">
                <a:ea typeface="Times New Roman" panose="02020603050405020304" pitchFamily="18" charset="0"/>
              </a:rPr>
              <a:t>code requirements for structural concrete (ACI-318).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n-US" sz="1200" dirty="0" smtClean="0">
                <a:ea typeface="Times New Roman" panose="02020603050405020304" pitchFamily="18" charset="0"/>
              </a:rPr>
              <a:t>Analysis </a:t>
            </a:r>
            <a:r>
              <a:rPr lang="en-US" sz="1200" dirty="0">
                <a:ea typeface="Times New Roman" panose="02020603050405020304" pitchFamily="18" charset="0"/>
              </a:rPr>
              <a:t>and design of reinforced and </a:t>
            </a:r>
            <a:r>
              <a:rPr lang="en-US" sz="1200" dirty="0" err="1">
                <a:ea typeface="Times New Roman" panose="02020603050405020304" pitchFamily="18" charset="0"/>
              </a:rPr>
              <a:t>prestressed</a:t>
            </a:r>
            <a:r>
              <a:rPr lang="en-US" sz="1200" dirty="0">
                <a:ea typeface="Times New Roman" panose="02020603050405020304" pitchFamily="18" charset="0"/>
              </a:rPr>
              <a:t> concrete </a:t>
            </a:r>
            <a:r>
              <a:rPr lang="en-US" sz="1200" dirty="0" err="1">
                <a:ea typeface="Times New Roman" panose="02020603050405020304" pitchFamily="18" charset="0"/>
              </a:rPr>
              <a:t>guideway</a:t>
            </a:r>
            <a:r>
              <a:rPr lang="en-US" sz="1200" dirty="0">
                <a:ea typeface="Times New Roman" panose="02020603050405020304" pitchFamily="18" charset="0"/>
              </a:rPr>
              <a:t> structures(ACI-358).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n-US" sz="1200" dirty="0" smtClean="0">
                <a:ea typeface="Times New Roman" panose="02020603050405020304" pitchFamily="18" charset="0"/>
              </a:rPr>
              <a:t>American </a:t>
            </a:r>
            <a:r>
              <a:rPr lang="en-US" sz="1200" dirty="0">
                <a:ea typeface="Times New Roman" panose="02020603050405020304" pitchFamily="18" charset="0"/>
              </a:rPr>
              <a:t>society of civil engineers (ASCE).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n-US" sz="1200" dirty="0" smtClean="0">
                <a:ea typeface="Times New Roman" panose="02020603050405020304" pitchFamily="18" charset="0"/>
              </a:rPr>
              <a:t>Minimum </a:t>
            </a:r>
            <a:r>
              <a:rPr lang="en-US" sz="1200" dirty="0">
                <a:ea typeface="Times New Roman" panose="02020603050405020304" pitchFamily="18" charset="0"/>
              </a:rPr>
              <a:t>design loads for buildings and other structures (ASCE 7).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n-US" sz="1200" dirty="0" smtClean="0">
                <a:ea typeface="Times New Roman" panose="02020603050405020304" pitchFamily="18" charset="0"/>
              </a:rPr>
              <a:t>ASTM</a:t>
            </a:r>
            <a:r>
              <a:rPr lang="en-US" sz="1200" dirty="0">
                <a:ea typeface="Times New Roman" panose="02020603050405020304" pitchFamily="18" charset="0"/>
              </a:rPr>
              <a:t>, American society for testing and materials standards.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AWS, Bridge </a:t>
            </a:r>
            <a:r>
              <a:rPr lang="es-PA" sz="1200" dirty="0" err="1">
                <a:ea typeface="Times New Roman" panose="02020603050405020304" pitchFamily="18" charset="0"/>
              </a:rPr>
              <a:t>welding</a:t>
            </a:r>
            <a:r>
              <a:rPr lang="es-PA" sz="1200" dirty="0">
                <a:ea typeface="Times New Roman" panose="02020603050405020304" pitchFamily="18" charset="0"/>
              </a:rPr>
              <a:t> </a:t>
            </a:r>
            <a:r>
              <a:rPr lang="es-PA" sz="1200" dirty="0" err="1">
                <a:ea typeface="Times New Roman" panose="02020603050405020304" pitchFamily="18" charset="0"/>
              </a:rPr>
              <a:t>code</a:t>
            </a:r>
            <a:r>
              <a:rPr lang="es-PA" sz="1200" dirty="0">
                <a:ea typeface="Times New Roman" panose="02020603050405020304" pitchFamily="18" charset="0"/>
              </a:rPr>
              <a:t>.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AWS, </a:t>
            </a:r>
            <a:r>
              <a:rPr lang="es-PA" sz="1200" dirty="0" err="1">
                <a:ea typeface="Times New Roman" panose="02020603050405020304" pitchFamily="18" charset="0"/>
              </a:rPr>
              <a:t>Structural</a:t>
            </a:r>
            <a:r>
              <a:rPr lang="es-PA" sz="1200" dirty="0">
                <a:ea typeface="Times New Roman" panose="02020603050405020304" pitchFamily="18" charset="0"/>
              </a:rPr>
              <a:t> </a:t>
            </a:r>
            <a:r>
              <a:rPr lang="es-PA" sz="1200" dirty="0" err="1">
                <a:ea typeface="Times New Roman" panose="02020603050405020304" pitchFamily="18" charset="0"/>
              </a:rPr>
              <a:t>welding</a:t>
            </a:r>
            <a:r>
              <a:rPr lang="es-PA" sz="1200" dirty="0">
                <a:ea typeface="Times New Roman" panose="02020603050405020304" pitchFamily="18" charset="0"/>
              </a:rPr>
              <a:t> </a:t>
            </a:r>
            <a:r>
              <a:rPr lang="es-PA" sz="1200" dirty="0" err="1">
                <a:ea typeface="Times New Roman" panose="02020603050405020304" pitchFamily="18" charset="0"/>
              </a:rPr>
              <a:t>code</a:t>
            </a:r>
            <a:r>
              <a:rPr lang="es-PA" sz="1200" dirty="0">
                <a:ea typeface="Times New Roman" panose="02020603050405020304" pitchFamily="18" charset="0"/>
              </a:rPr>
              <a:t>.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n-US" sz="1200" dirty="0">
                <a:ea typeface="Times New Roman" panose="02020603050405020304" pitchFamily="18" charset="0"/>
              </a:rPr>
              <a:t>AWS, Structural welding code–Reinforcing steel.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REP-04-Reglamento estructural panameño, año 2004.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Junta </a:t>
            </a:r>
            <a:r>
              <a:rPr lang="es-PA" sz="1200" dirty="0">
                <a:ea typeface="Times New Roman" panose="02020603050405020304" pitchFamily="18" charset="0"/>
              </a:rPr>
              <a:t>técnica de ingeniería y arquitectura.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Ministerio </a:t>
            </a:r>
            <a:r>
              <a:rPr lang="es-PA" sz="1200" dirty="0">
                <a:ea typeface="Times New Roman" panose="02020603050405020304" pitchFamily="18" charset="0"/>
              </a:rPr>
              <a:t>de obras públicas de la República de Panamá.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Manual </a:t>
            </a:r>
            <a:r>
              <a:rPr lang="es-PA" sz="1200" dirty="0">
                <a:ea typeface="Times New Roman" panose="02020603050405020304" pitchFamily="18" charset="0"/>
              </a:rPr>
              <a:t>de requisitos y normas generales actualizadas para la revisión de planos, Parámetros recomendados en el diseño de calles y drenajes pluviales de acuerdo lo exigido en el Ministerio de Obras Públicas. </a:t>
            </a:r>
          </a:p>
          <a:p>
            <a:endParaRPr lang="es-PA" sz="800" dirty="0"/>
          </a:p>
          <a:p>
            <a:r>
              <a:rPr lang="es-PA" sz="1200" dirty="0"/>
              <a:t>El contratista podrá justificar, bajo </a:t>
            </a:r>
            <a:r>
              <a:rPr lang="es-PA" sz="1200" dirty="0" smtClean="0"/>
              <a:t>previa aprobación </a:t>
            </a:r>
            <a:r>
              <a:rPr lang="es-PA" sz="1200" dirty="0"/>
              <a:t>de </a:t>
            </a:r>
            <a:r>
              <a:rPr lang="es-PA" sz="1200" dirty="0" smtClean="0"/>
              <a:t>SMP, </a:t>
            </a:r>
            <a:r>
              <a:rPr lang="es-PA" sz="1200" dirty="0"/>
              <a:t>la aplicación de otras </a:t>
            </a:r>
            <a:r>
              <a:rPr lang="es-PA" sz="1200" dirty="0" smtClean="0"/>
              <a:t>normativas.</a:t>
            </a:r>
          </a:p>
          <a:p>
            <a:endParaRPr lang="es-MX" sz="800" dirty="0"/>
          </a:p>
          <a:p>
            <a:r>
              <a:rPr lang="es-PA" sz="1200" dirty="0"/>
              <a:t>Las unidades principales en las que deberán ser expresadas los diseños y los planos de representación son: </a:t>
            </a:r>
          </a:p>
          <a:p>
            <a:r>
              <a:rPr lang="es-PA" sz="1200" dirty="0"/>
              <a:t>[m], [cm], [mm], [N], [</a:t>
            </a:r>
            <a:r>
              <a:rPr lang="es-PA" sz="1200" dirty="0" err="1"/>
              <a:t>kN</a:t>
            </a:r>
            <a:r>
              <a:rPr lang="es-PA" sz="1200" dirty="0"/>
              <a:t>], [MN], [KN/m2], [KN/m3], [</a:t>
            </a:r>
            <a:r>
              <a:rPr lang="es-PA" sz="1200" dirty="0" err="1"/>
              <a:t>MPa</a:t>
            </a:r>
            <a:r>
              <a:rPr lang="es-PA" sz="1200" dirty="0"/>
              <a:t>], [</a:t>
            </a:r>
            <a:r>
              <a:rPr lang="es-PA" sz="1200" dirty="0" err="1"/>
              <a:t>KPa</a:t>
            </a:r>
            <a:r>
              <a:rPr lang="es-PA" sz="1200" dirty="0"/>
              <a:t>], [°C], [rad], [°]. </a:t>
            </a:r>
            <a:endParaRPr lang="es-MX" sz="1200" dirty="0"/>
          </a:p>
        </p:txBody>
      </p:sp>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43</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5632311"/>
          </a:xfrm>
          <a:prstGeom prst="rect">
            <a:avLst/>
          </a:prstGeom>
          <a:noFill/>
        </p:spPr>
        <p:txBody>
          <a:bodyPr wrap="square" rtlCol="0">
            <a:spAutoFit/>
          </a:bodyPr>
          <a:lstStyle/>
          <a:p>
            <a:r>
              <a:rPr lang="es-ES" sz="2800" b="1" cap="small" dirty="0" smtClean="0">
                <a:effectLst>
                  <a:outerShdw blurRad="38100" dist="38100" dir="2700000" algn="tl">
                    <a:srgbClr val="000000">
                      <a:alpha val="43137"/>
                    </a:srgbClr>
                  </a:outerShdw>
                </a:effectLst>
              </a:rPr>
              <a:t>Requerimientos Geométricos</a:t>
            </a:r>
          </a:p>
          <a:p>
            <a:endParaRPr lang="es-ES" sz="1200" dirty="0"/>
          </a:p>
          <a:p>
            <a:pPr algn="just"/>
            <a:r>
              <a:rPr lang="es-PA" sz="1600" u="sng" dirty="0" smtClean="0">
                <a:effectLst>
                  <a:outerShdw blurRad="38100" dist="38100" dir="2700000" algn="tl">
                    <a:srgbClr val="000000">
                      <a:alpha val="43137"/>
                    </a:srgbClr>
                  </a:outerShdw>
                </a:effectLst>
              </a:rPr>
              <a:t>Alineamiento horizontal: </a:t>
            </a:r>
            <a:r>
              <a:rPr lang="es-PA" sz="1600" dirty="0" smtClean="0"/>
              <a:t>La </a:t>
            </a:r>
            <a:r>
              <a:rPr lang="es-PA" sz="1600" dirty="0"/>
              <a:t>línea de centros de la estructura del viaducto aéreo y los anchos de la losa deberán ser determinados de acuerdo con los planos de la planta de vías, proporcionando los gálibos adecuados de acuerdo a lo especificado en los criterios de proyecto geométrico. </a:t>
            </a:r>
            <a:endParaRPr lang="es-PA" sz="1600" dirty="0" smtClean="0"/>
          </a:p>
          <a:p>
            <a:pPr algn="just"/>
            <a:endParaRPr lang="es-MX" sz="1600" dirty="0"/>
          </a:p>
          <a:p>
            <a:pPr algn="just"/>
            <a:r>
              <a:rPr lang="es-PA" sz="1600" u="sng" dirty="0">
                <a:effectLst>
                  <a:outerShdw blurRad="38100" dist="38100" dir="2700000" algn="tl">
                    <a:srgbClr val="000000">
                      <a:alpha val="43137"/>
                    </a:srgbClr>
                  </a:outerShdw>
                </a:effectLst>
              </a:rPr>
              <a:t>Alineamiento </a:t>
            </a:r>
            <a:r>
              <a:rPr lang="es-PA" sz="1600" u="sng" dirty="0" smtClean="0">
                <a:effectLst>
                  <a:outerShdw blurRad="38100" dist="38100" dir="2700000" algn="tl">
                    <a:srgbClr val="000000">
                      <a:alpha val="43137"/>
                    </a:srgbClr>
                  </a:outerShdw>
                </a:effectLst>
              </a:rPr>
              <a:t>vertical:</a:t>
            </a:r>
            <a:r>
              <a:rPr lang="es-PA" sz="1600" u="sng" dirty="0">
                <a:effectLst>
                  <a:outerShdw blurRad="38100" dist="38100" dir="2700000" algn="tl">
                    <a:srgbClr val="000000">
                      <a:alpha val="43137"/>
                    </a:srgbClr>
                  </a:outerShdw>
                </a:effectLst>
              </a:rPr>
              <a:t> </a:t>
            </a:r>
            <a:r>
              <a:rPr lang="es-PA" sz="1600" dirty="0" smtClean="0"/>
              <a:t>El </a:t>
            </a:r>
            <a:r>
              <a:rPr lang="es-PA" sz="1600" dirty="0"/>
              <a:t>perfil de la estructura del viaducto deberá ser determinado de acuerdo con los planos del perfil de vías, con los gálibos adecuados de acuerdo a lo especificado por las dependencias oficiales o privadas involucradas. La distancia entre el nivel de rodadura y andén es una de las dimensiones determinantes de los viaductos y de las estaciones. Esta distancia depende únicamente de las características del vehículo utilizado (medida entre la parte superior del riel y el suelo del vagón), por lo que se deberá acordar y fijar de manera previa a la realización de los diseños</a:t>
            </a:r>
            <a:r>
              <a:rPr lang="es-PA" sz="1600" dirty="0" smtClean="0"/>
              <a:t>.</a:t>
            </a:r>
          </a:p>
          <a:p>
            <a:pPr algn="just"/>
            <a:r>
              <a:rPr lang="es-PA" sz="1600" dirty="0"/>
              <a:t>El gálibo vertical mínimo para vehículos terrestres será de 5.50m desde el nivel del terreno hasta un punto inferior de cualquier elemento estructural cuya proyección se encuentre sobre la vialidad</a:t>
            </a:r>
            <a:r>
              <a:rPr lang="es-PA" sz="1600" dirty="0" smtClean="0"/>
              <a:t>.</a:t>
            </a:r>
          </a:p>
          <a:p>
            <a:pPr algn="just"/>
            <a:endParaRPr lang="es-PA" sz="1600" dirty="0" smtClean="0"/>
          </a:p>
          <a:p>
            <a:pPr algn="just"/>
            <a:r>
              <a:rPr lang="es-PA" sz="1600" u="sng" dirty="0" smtClean="0">
                <a:effectLst>
                  <a:outerShdw blurRad="38100" dist="38100" dir="2700000" algn="tl">
                    <a:srgbClr val="000000">
                      <a:alpha val="43137"/>
                    </a:srgbClr>
                  </a:outerShdw>
                </a:effectLst>
              </a:rPr>
              <a:t>Tolerancias: </a:t>
            </a:r>
            <a:r>
              <a:rPr lang="es-PA" sz="1600" dirty="0"/>
              <a:t>El diseño de las estructuras del viaducto aéreo deberá considerar y establecer, de manera previa, las tolerancias máximas admisibles para construcción. </a:t>
            </a:r>
          </a:p>
          <a:p>
            <a:pPr algn="just"/>
            <a:r>
              <a:rPr lang="es-PA" sz="1600" dirty="0"/>
              <a:t>Será responsabilidad del contratista definir, verificar y cumplir las mismas, bajo supervisión y con la aprobación de la </a:t>
            </a:r>
            <a:r>
              <a:rPr lang="es-PA" sz="1600" dirty="0" smtClean="0"/>
              <a:t>SMP.</a:t>
            </a:r>
            <a:endParaRPr lang="es-PA" sz="1600" dirty="0"/>
          </a:p>
        </p:txBody>
      </p:sp>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44</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5370701"/>
          </a:xfrm>
          <a:prstGeom prst="rect">
            <a:avLst/>
          </a:prstGeom>
          <a:noFill/>
        </p:spPr>
        <p:txBody>
          <a:bodyPr wrap="square" rtlCol="0">
            <a:spAutoFit/>
          </a:bodyPr>
          <a:lstStyle/>
          <a:p>
            <a:r>
              <a:rPr lang="es-ES" sz="2400" b="1" cap="small" dirty="0" smtClean="0">
                <a:effectLst>
                  <a:outerShdw blurRad="38100" dist="38100" dir="2700000" algn="tl">
                    <a:srgbClr val="000000">
                      <a:alpha val="43137"/>
                    </a:srgbClr>
                  </a:outerShdw>
                </a:effectLst>
              </a:rPr>
              <a:t>Requerimientos del sistema ferroviario</a:t>
            </a:r>
          </a:p>
          <a:p>
            <a:endParaRPr lang="es-ES" sz="1100" dirty="0"/>
          </a:p>
          <a:p>
            <a:pPr algn="just"/>
            <a:r>
              <a:rPr lang="es-PA" sz="1400" u="sng" dirty="0" smtClean="0">
                <a:effectLst>
                  <a:outerShdw blurRad="38100" dist="38100" dir="2700000" algn="tl">
                    <a:srgbClr val="000000">
                      <a:alpha val="43137"/>
                    </a:srgbClr>
                  </a:outerShdw>
                </a:effectLst>
              </a:rPr>
              <a:t>Alimentación eléctrica y control del tren: </a:t>
            </a:r>
            <a:r>
              <a:rPr lang="es-PA" sz="1400" dirty="0"/>
              <a:t>Deberá ser proporcionado espacio para la instalación de los sistemas de electrificación, control del tren y comunicaciones, salidas de emergencia y demás elementos eléctricos, mecánicos y electrónicos. </a:t>
            </a:r>
            <a:endParaRPr lang="es-PA" sz="1400" dirty="0" smtClean="0"/>
          </a:p>
          <a:p>
            <a:pPr algn="just"/>
            <a:endParaRPr lang="es-MX" sz="1400" dirty="0"/>
          </a:p>
          <a:p>
            <a:pPr algn="just"/>
            <a:r>
              <a:rPr lang="es-PA" sz="1400" u="sng" dirty="0" smtClean="0">
                <a:effectLst>
                  <a:outerShdw blurRad="38100" dist="38100" dir="2700000" algn="tl">
                    <a:srgbClr val="000000">
                      <a:alpha val="43137"/>
                    </a:srgbClr>
                  </a:outerShdw>
                </a:effectLst>
              </a:rPr>
              <a:t>Ferrovías: </a:t>
            </a:r>
            <a:r>
              <a:rPr lang="es-PA" sz="1400" dirty="0" smtClean="0"/>
              <a:t>Los </a:t>
            </a:r>
            <a:r>
              <a:rPr lang="es-PA" sz="1400" dirty="0"/>
              <a:t>rieles se instalarán sobre la losa de la superestructura mediante métodos de fijación directa. Deberán ser tomadas todas aquellas provisiones adecuadas en el diseño de la losa para la instalación de los rieles</a:t>
            </a:r>
            <a:r>
              <a:rPr lang="es-PA" sz="1400" dirty="0" smtClean="0"/>
              <a:t>.</a:t>
            </a:r>
          </a:p>
          <a:p>
            <a:pPr algn="just"/>
            <a:endParaRPr lang="es-PA" sz="1400" dirty="0"/>
          </a:p>
          <a:p>
            <a:pPr algn="just"/>
            <a:r>
              <a:rPr lang="es-PA" sz="1400" u="sng" dirty="0" smtClean="0">
                <a:effectLst>
                  <a:outerShdw blurRad="38100" dist="38100" dir="2700000" algn="tl">
                    <a:srgbClr val="000000">
                      <a:alpha val="43137"/>
                    </a:srgbClr>
                  </a:outerShdw>
                </a:effectLst>
              </a:rPr>
              <a:t>Pasillos </a:t>
            </a:r>
            <a:r>
              <a:rPr lang="es-PA" sz="1400" u="sng" dirty="0">
                <a:effectLst>
                  <a:outerShdw blurRad="38100" dist="38100" dir="2700000" algn="tl">
                    <a:srgbClr val="000000">
                      <a:alpha val="43137"/>
                    </a:srgbClr>
                  </a:outerShdw>
                </a:effectLst>
              </a:rPr>
              <a:t>y áreas de </a:t>
            </a:r>
            <a:r>
              <a:rPr lang="es-PA" sz="1400" u="sng" dirty="0" smtClean="0">
                <a:effectLst>
                  <a:outerShdw blurRad="38100" dist="38100" dir="2700000" algn="tl">
                    <a:srgbClr val="000000">
                      <a:alpha val="43137"/>
                    </a:srgbClr>
                  </a:outerShdw>
                </a:effectLst>
              </a:rPr>
              <a:t>trabajo: </a:t>
            </a:r>
            <a:r>
              <a:rPr lang="es-PA" sz="1400" dirty="0" smtClean="0"/>
              <a:t>Deberá </a:t>
            </a:r>
            <a:r>
              <a:rPr lang="es-PA" sz="1400" dirty="0"/>
              <a:t>ser proporcionado un pasillo continuo a lo largo de la estructura del viaducto aéreo, el cual será accesible a los pasajeros durante una evacuación de emergencia. El pasillo deberá tener un ancho libre mínimo más allá de la envolvente del gálibo dinámico del vehículo de 70cm, este pasillo para evacuación también puede servir como pasillo de mantenimiento cuando sea necesario. Los pasillos y sus apoyos deberán ser diseñados para carga viva uniforme de 500kg/m2. </a:t>
            </a:r>
          </a:p>
          <a:p>
            <a:pPr algn="just"/>
            <a:r>
              <a:rPr lang="es-PA" sz="1400" dirty="0"/>
              <a:t>El pasillo de evacuación quedará protegido de la caída en altura, mediante una barandilla de protección cuya altura y carga de diseño serán acordes al evento de posible aglomeración de pasajeros. La barandilla tendrá una altura mínima de 1.20m (confirmar) y se dimensionará bajo los conceptos </a:t>
            </a:r>
            <a:r>
              <a:rPr lang="es-PA" sz="1400" dirty="0" smtClean="0"/>
              <a:t>de las especificaciones. </a:t>
            </a:r>
          </a:p>
          <a:p>
            <a:pPr algn="just"/>
            <a:endParaRPr lang="es-PA" sz="1400" dirty="0"/>
          </a:p>
          <a:p>
            <a:pPr algn="just"/>
            <a:r>
              <a:rPr lang="es-PA" sz="1400" u="sng" dirty="0" smtClean="0">
                <a:effectLst>
                  <a:outerShdw blurRad="38100" dist="38100" dir="2700000" algn="tl">
                    <a:srgbClr val="000000">
                      <a:alpha val="43137"/>
                    </a:srgbClr>
                  </a:outerShdw>
                </a:effectLst>
              </a:rPr>
              <a:t>Control </a:t>
            </a:r>
            <a:r>
              <a:rPr lang="es-PA" sz="1400" u="sng" dirty="0">
                <a:effectLst>
                  <a:outerShdw blurRad="38100" dist="38100" dir="2700000" algn="tl">
                    <a:srgbClr val="000000">
                      <a:alpha val="43137"/>
                    </a:srgbClr>
                  </a:outerShdw>
                </a:effectLst>
              </a:rPr>
              <a:t>de corrosión por corriente eléctrica y protección contra </a:t>
            </a:r>
            <a:r>
              <a:rPr lang="es-PA" sz="1400" u="sng" dirty="0" smtClean="0">
                <a:effectLst>
                  <a:outerShdw blurRad="38100" dist="38100" dir="2700000" algn="tl">
                    <a:srgbClr val="000000">
                      <a:alpha val="43137"/>
                    </a:srgbClr>
                  </a:outerShdw>
                </a:effectLst>
              </a:rPr>
              <a:t>rayos: </a:t>
            </a:r>
            <a:r>
              <a:rPr lang="es-PA" sz="1400" dirty="0" smtClean="0"/>
              <a:t>El </a:t>
            </a:r>
            <a:r>
              <a:rPr lang="es-PA" sz="1400" dirty="0"/>
              <a:t>diseño de las estructuras del viaducto aéreo deberá seguir los criterios electromecánicos con respecto a los requerimientos de puesta a tierra para la prevención de la corrosión de los componentes metálicos, incluyendo el acero de refuerzo (o </a:t>
            </a:r>
            <a:r>
              <a:rPr lang="es-PA" sz="1400" dirty="0" err="1"/>
              <a:t>presfuerzo</a:t>
            </a:r>
            <a:r>
              <a:rPr lang="es-PA" sz="1400" dirty="0"/>
              <a:t>) de las estructuras de concreto, y para los rayos. </a:t>
            </a:r>
          </a:p>
        </p:txBody>
      </p:sp>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45</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6263253"/>
          </a:xfrm>
          <a:prstGeom prst="rect">
            <a:avLst/>
          </a:prstGeom>
          <a:noFill/>
        </p:spPr>
        <p:txBody>
          <a:bodyPr wrap="square" rtlCol="0">
            <a:spAutoFit/>
          </a:bodyPr>
          <a:lstStyle/>
          <a:p>
            <a:r>
              <a:rPr lang="es-ES" sz="2400" b="1" cap="small" dirty="0" smtClean="0">
                <a:effectLst>
                  <a:outerShdw blurRad="38100" dist="38100" dir="2700000" algn="tl">
                    <a:srgbClr val="000000">
                      <a:alpha val="43137"/>
                    </a:srgbClr>
                  </a:outerShdw>
                </a:effectLst>
              </a:rPr>
              <a:t>Requerimientos de resistencia y servicio</a:t>
            </a:r>
          </a:p>
          <a:p>
            <a:endParaRPr lang="es-ES" sz="1100" dirty="0"/>
          </a:p>
          <a:p>
            <a:pPr algn="just"/>
            <a:r>
              <a:rPr lang="es-PA" sz="1400" u="sng" dirty="0" smtClean="0">
                <a:effectLst>
                  <a:outerShdw blurRad="38100" dist="38100" dir="2700000" algn="tl">
                    <a:srgbClr val="000000">
                      <a:alpha val="43137"/>
                    </a:srgbClr>
                  </a:outerShdw>
                </a:effectLst>
              </a:rPr>
              <a:t>Generalidades: </a:t>
            </a:r>
            <a:r>
              <a:rPr lang="es-PA" sz="1400" dirty="0" smtClean="0"/>
              <a:t>El </a:t>
            </a:r>
            <a:r>
              <a:rPr lang="es-PA" sz="1400" dirty="0"/>
              <a:t>diseño de los componentes estructurales del sistema del viaducto aéreo, deberá cumplir con los requerimientos de resistencia, rigidez, estabilidad y servicio </a:t>
            </a:r>
            <a:r>
              <a:rPr lang="es-PA" sz="1400" dirty="0" smtClean="0"/>
              <a:t>especificados en las especificaciones. </a:t>
            </a:r>
            <a:r>
              <a:rPr lang="es-PA" sz="1400" dirty="0"/>
              <a:t>Los esfuerzos internos, fuerzas externas y desplazamientos debido a las cargas de diseño especificadas, deberán ser obtenidos por medio de procedimientos reconocidos de análisis. </a:t>
            </a:r>
          </a:p>
          <a:p>
            <a:pPr algn="just"/>
            <a:endParaRPr lang="es-PA" sz="1400" u="sng" dirty="0" smtClean="0">
              <a:effectLst>
                <a:outerShdw blurRad="38100" dist="38100" dir="2700000" algn="tl">
                  <a:srgbClr val="000000">
                    <a:alpha val="43137"/>
                  </a:srgbClr>
                </a:outerShdw>
              </a:effectLst>
            </a:endParaRPr>
          </a:p>
          <a:p>
            <a:pPr algn="just"/>
            <a:r>
              <a:rPr lang="es-PA" sz="1400" u="sng" dirty="0" smtClean="0">
                <a:effectLst>
                  <a:outerShdw blurRad="38100" dist="38100" dir="2700000" algn="tl">
                    <a:srgbClr val="000000">
                      <a:alpha val="43137"/>
                    </a:srgbClr>
                  </a:outerShdw>
                </a:effectLst>
              </a:rPr>
              <a:t>Materiales</a:t>
            </a:r>
            <a:r>
              <a:rPr lang="es-PA" sz="1400" b="1" dirty="0" smtClean="0"/>
              <a:t>: </a:t>
            </a:r>
            <a:r>
              <a:rPr lang="es-PA" sz="1400" dirty="0" smtClean="0"/>
              <a:t>Los materiales definidos a continuación se establecerán como el estándar mínimo que el diseñador y contratista deberán adoptar para las estructuras de L2. Cualquier variación de los mismos, deberá será consultada y validada por la SMP o su asesor.</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MX" sz="1400" dirty="0">
                <a:ea typeface="Times New Roman" panose="02020603050405020304" pitchFamily="18" charset="0"/>
              </a:rPr>
              <a:t>Concreto</a:t>
            </a:r>
            <a:r>
              <a:rPr lang="es-MX" sz="1400" dirty="0" smtClean="0">
                <a:ea typeface="Times New Roman" panose="02020603050405020304" pitchFamily="18" charset="0"/>
              </a:rPr>
              <a:t>: </a:t>
            </a:r>
          </a:p>
          <a:p>
            <a:pPr lvl="2" algn="just"/>
            <a:r>
              <a:rPr lang="es-PA" sz="1400" dirty="0"/>
              <a:t>Los parámetros del concreto son acordes a la sección 8 de la norma AASHTO LRFD Bridge </a:t>
            </a:r>
            <a:r>
              <a:rPr lang="es-PA" sz="1400" dirty="0" err="1"/>
              <a:t>Construction</a:t>
            </a:r>
            <a:r>
              <a:rPr lang="es-PA" sz="1400" dirty="0"/>
              <a:t> </a:t>
            </a:r>
            <a:r>
              <a:rPr lang="es-PA" sz="1400" dirty="0" err="1"/>
              <a:t>Specifications</a:t>
            </a:r>
            <a:r>
              <a:rPr lang="es-PA" sz="1400" dirty="0"/>
              <a:t> 2007. </a:t>
            </a:r>
          </a:p>
          <a:p>
            <a:pPr lvl="2" algn="just"/>
            <a:r>
              <a:rPr lang="es-PA" sz="1400" dirty="0"/>
              <a:t>Los requerimientos de resistencia mínima son: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Vigas </a:t>
            </a:r>
            <a:r>
              <a:rPr lang="es-PA" sz="1400" dirty="0">
                <a:ea typeface="Times New Roman" panose="02020603050405020304" pitchFamily="18" charset="0"/>
              </a:rPr>
              <a:t>en U: f’c</a:t>
            </a:r>
            <a:r>
              <a:rPr lang="es-PA" sz="800" dirty="0"/>
              <a:t>28días</a:t>
            </a:r>
            <a:r>
              <a:rPr lang="es-PA" sz="1400" dirty="0">
                <a:ea typeface="Times New Roman" panose="02020603050405020304" pitchFamily="18" charset="0"/>
              </a:rPr>
              <a:t> = 40MPa, en probeta cilíndrica.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Pilas </a:t>
            </a:r>
            <a:r>
              <a:rPr lang="es-PA" sz="1400" dirty="0">
                <a:ea typeface="Times New Roman" panose="02020603050405020304" pitchFamily="18" charset="0"/>
              </a:rPr>
              <a:t>y capiteles: f’c</a:t>
            </a:r>
            <a:r>
              <a:rPr lang="es-PA" sz="800" dirty="0"/>
              <a:t>28días</a:t>
            </a:r>
            <a:r>
              <a:rPr lang="es-PA" sz="1400" dirty="0">
                <a:ea typeface="Times New Roman" panose="02020603050405020304" pitchFamily="18" charset="0"/>
              </a:rPr>
              <a:t> = 40MPa, en probeta cilíndrica.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Cimentaciones </a:t>
            </a:r>
            <a:r>
              <a:rPr lang="es-PA" sz="1400" dirty="0">
                <a:ea typeface="Times New Roman" panose="02020603050405020304" pitchFamily="18" charset="0"/>
              </a:rPr>
              <a:t>(pilote, encepado): f’c</a:t>
            </a:r>
            <a:r>
              <a:rPr lang="es-PA" sz="800" dirty="0"/>
              <a:t>28días</a:t>
            </a:r>
            <a:r>
              <a:rPr lang="es-PA" sz="1400" dirty="0">
                <a:ea typeface="Times New Roman" panose="02020603050405020304" pitchFamily="18" charset="0"/>
              </a:rPr>
              <a:t> = 30MPa, en probeta cilíndrica. </a:t>
            </a:r>
          </a:p>
          <a:p>
            <a:pPr marL="742950" lvl="2">
              <a:spcAft>
                <a:spcPts val="300"/>
              </a:spcAft>
              <a:buClr>
                <a:srgbClr val="808080"/>
              </a:buClr>
              <a:tabLst>
                <a:tab pos="215900" algn="l"/>
                <a:tab pos="540385" algn="l"/>
                <a:tab pos="540385" algn="l"/>
              </a:tabLst>
            </a:pPr>
            <a:r>
              <a:rPr lang="es-MX" sz="1400" dirty="0" smtClean="0"/>
              <a:t>	Los </a:t>
            </a:r>
            <a:r>
              <a:rPr lang="es-MX" sz="1400" dirty="0"/>
              <a:t>espesores de recubrimiento serán:</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a typeface="Times New Roman" panose="02020603050405020304" pitchFamily="18" charset="0"/>
              </a:rPr>
              <a:t>Vigas en U: </a:t>
            </a:r>
            <a:r>
              <a:rPr lang="es-PA" sz="1400" dirty="0" smtClean="0">
                <a:ea typeface="Times New Roman" panose="02020603050405020304" pitchFamily="18" charset="0"/>
              </a:rPr>
              <a:t>				50mm </a:t>
            </a:r>
            <a:r>
              <a:rPr lang="es-PA" sz="1400" dirty="0">
                <a:ea typeface="Times New Roman" panose="02020603050405020304" pitchFamily="18" charset="0"/>
              </a:rPr>
              <a:t>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a typeface="Times New Roman" panose="02020603050405020304" pitchFamily="18" charset="0"/>
              </a:rPr>
              <a:t>Vigas vaciadas en sitio: </a:t>
            </a:r>
            <a:r>
              <a:rPr lang="es-PA" sz="1400" dirty="0" smtClean="0">
                <a:ea typeface="Times New Roman" panose="02020603050405020304" pitchFamily="18" charset="0"/>
              </a:rPr>
              <a:t>			50mm </a:t>
            </a:r>
            <a:r>
              <a:rPr lang="es-PA" sz="1400" dirty="0">
                <a:ea typeface="Times New Roman" panose="02020603050405020304" pitchFamily="18" charset="0"/>
              </a:rPr>
              <a:t>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a typeface="Times New Roman" panose="02020603050405020304" pitchFamily="18" charset="0"/>
              </a:rPr>
              <a:t>Losas vaciadas en sitio y Prefabricadas: </a:t>
            </a:r>
            <a:r>
              <a:rPr lang="es-PA" sz="1400" dirty="0" smtClean="0">
                <a:ea typeface="Times New Roman" panose="02020603050405020304" pitchFamily="18" charset="0"/>
              </a:rPr>
              <a:t>		50mm </a:t>
            </a:r>
            <a:r>
              <a:rPr lang="es-PA" sz="1400" dirty="0">
                <a:ea typeface="Times New Roman" panose="02020603050405020304" pitchFamily="18" charset="0"/>
              </a:rPr>
              <a:t>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a typeface="Times New Roman" panose="02020603050405020304" pitchFamily="18" charset="0"/>
              </a:rPr>
              <a:t>Pilas y capiteles: </a:t>
            </a:r>
            <a:r>
              <a:rPr lang="es-PA" sz="1400" dirty="0" smtClean="0">
                <a:ea typeface="Times New Roman" panose="02020603050405020304" pitchFamily="18" charset="0"/>
              </a:rPr>
              <a:t>			60mm </a:t>
            </a:r>
            <a:r>
              <a:rPr lang="es-PA" sz="1400" dirty="0">
                <a:ea typeface="Times New Roman" panose="02020603050405020304" pitchFamily="18" charset="0"/>
              </a:rPr>
              <a:t>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a typeface="Times New Roman" panose="02020603050405020304" pitchFamily="18" charset="0"/>
              </a:rPr>
              <a:t>Cimentaciones (encepado): </a:t>
            </a:r>
            <a:r>
              <a:rPr lang="es-PA" sz="1400" dirty="0" smtClean="0">
                <a:ea typeface="Times New Roman" panose="02020603050405020304" pitchFamily="18" charset="0"/>
              </a:rPr>
              <a:t>			75mm </a:t>
            </a:r>
            <a:r>
              <a:rPr lang="es-PA" sz="1400" dirty="0">
                <a:ea typeface="Times New Roman" panose="02020603050405020304" pitchFamily="18" charset="0"/>
              </a:rPr>
              <a:t>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a typeface="Times New Roman" panose="02020603050405020304" pitchFamily="18" charset="0"/>
              </a:rPr>
              <a:t>Pilotes: </a:t>
            </a:r>
            <a:r>
              <a:rPr lang="es-PA" sz="1400" dirty="0" smtClean="0">
                <a:ea typeface="Times New Roman" panose="02020603050405020304" pitchFamily="18" charset="0"/>
              </a:rPr>
              <a:t>				75mm</a:t>
            </a:r>
            <a:r>
              <a:rPr lang="es-PA" sz="1400" dirty="0">
                <a:ea typeface="Times New Roman" panose="02020603050405020304" pitchFamily="18" charset="0"/>
              </a:rPr>
              <a:t>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endParaRPr lang="es-PA" sz="1400" dirty="0" smtClean="0"/>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endParaRPr lang="es-PA" sz="1400" dirty="0">
              <a:ea typeface="Times New Roman" panose="02020603050405020304" pitchFamily="18" charset="0"/>
            </a:endParaRPr>
          </a:p>
        </p:txBody>
      </p:sp>
    </p:spTree>
    <p:extLst>
      <p:ext uri="{BB962C8B-B14F-4D97-AF65-F5344CB8AC3E}">
        <p14:creationId xmlns:p14="http://schemas.microsoft.com/office/powerpoint/2010/main" val="2289296600"/>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46</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5993949"/>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Requerimientos de resistencia y servicio</a:t>
            </a:r>
          </a:p>
          <a:p>
            <a:r>
              <a:rPr lang="es-PA" sz="1200" u="sng" dirty="0" smtClean="0">
                <a:effectLst>
                  <a:outerShdw blurRad="38100" dist="38100" dir="2700000" algn="tl">
                    <a:srgbClr val="000000">
                      <a:alpha val="43137"/>
                    </a:srgbClr>
                  </a:outerShdw>
                </a:effectLst>
              </a:rPr>
              <a:t>Materiales</a:t>
            </a:r>
            <a:r>
              <a:rPr lang="es-PA" sz="1200" b="1" dirty="0" smtClean="0"/>
              <a:t>: </a:t>
            </a:r>
            <a:endParaRPr lang="es-PA" sz="1200" dirty="0" smtClean="0"/>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MX" sz="1200" dirty="0" smtClean="0">
                <a:ea typeface="Times New Roman" panose="02020603050405020304" pitchFamily="18" charset="0"/>
              </a:rPr>
              <a:t>Acero de refuerzo: </a:t>
            </a:r>
          </a:p>
          <a:p>
            <a:pPr lvl="2" algn="just"/>
            <a:r>
              <a:rPr lang="es-PA" sz="1200" dirty="0" smtClean="0"/>
              <a:t>Límite </a:t>
            </a:r>
            <a:r>
              <a:rPr lang="es-PA" sz="1200" dirty="0"/>
              <a:t>elástico de las armaduras de refuerzo: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Para superestructuras </a:t>
            </a:r>
            <a:r>
              <a:rPr lang="es-PA" sz="1200" dirty="0" err="1">
                <a:ea typeface="Times New Roman" panose="02020603050405020304" pitchFamily="18" charset="0"/>
              </a:rPr>
              <a:t>fy</a:t>
            </a:r>
            <a:r>
              <a:rPr lang="es-PA" sz="1200" dirty="0">
                <a:ea typeface="Times New Roman" panose="02020603050405020304" pitchFamily="18" charset="0"/>
              </a:rPr>
              <a:t> = 420MPa (ASTM 706).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Para subestructuras </a:t>
            </a:r>
            <a:r>
              <a:rPr lang="es-PA" sz="1200" dirty="0" err="1">
                <a:ea typeface="Times New Roman" panose="02020603050405020304" pitchFamily="18" charset="0"/>
              </a:rPr>
              <a:t>fy</a:t>
            </a:r>
            <a:r>
              <a:rPr lang="es-PA" sz="1200" dirty="0">
                <a:ea typeface="Times New Roman" panose="02020603050405020304" pitchFamily="18" charset="0"/>
              </a:rPr>
              <a:t> = 420MPa (ASTM 706).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Módulo de elasticidad del acero de refuerzo, Es = 200000MPa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Coeficiente de expansión térmica: 1.17·10-5/</a:t>
            </a:r>
            <a:r>
              <a:rPr lang="es-PA" sz="1200" dirty="0" err="1">
                <a:ea typeface="Times New Roman" panose="02020603050405020304" pitchFamily="18" charset="0"/>
              </a:rPr>
              <a:t>ºC</a:t>
            </a:r>
            <a:r>
              <a:rPr lang="es-PA" sz="1200" dirty="0">
                <a:ea typeface="Times New Roman" panose="02020603050405020304" pitchFamily="18" charset="0"/>
              </a:rPr>
              <a:t>. </a:t>
            </a:r>
          </a:p>
          <a:p>
            <a:pPr lvl="2" algn="just"/>
            <a:r>
              <a:rPr lang="es-PA" sz="1200" dirty="0"/>
              <a:t>Diámetros de acero de refuerzo: 6.4, 9.5, 12.7, 15.9, 19.1, 22.2, 25.4, 28.7, 32.3, 35.8, 43 mm (según la tabla </a:t>
            </a:r>
            <a:r>
              <a:rPr lang="es-PA" sz="1200" dirty="0" smtClean="0"/>
              <a:t>1 de </a:t>
            </a:r>
            <a:r>
              <a:rPr lang="es-PA" sz="1200" dirty="0"/>
              <a:t>la norma ASTM A 706) </a:t>
            </a:r>
            <a:endParaRPr lang="es-PA" sz="1200" dirty="0" smtClean="0"/>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MX" sz="1200" dirty="0">
                <a:ea typeface="Times New Roman" panose="02020603050405020304" pitchFamily="18" charset="0"/>
              </a:rPr>
              <a:t>Acero </a:t>
            </a:r>
            <a:r>
              <a:rPr lang="es-MX" sz="1200" dirty="0" smtClean="0">
                <a:ea typeface="Times New Roman" panose="02020603050405020304" pitchFamily="18" charset="0"/>
              </a:rPr>
              <a:t>para Tesado: </a:t>
            </a:r>
          </a:p>
          <a:p>
            <a:pPr lvl="2" algn="just"/>
            <a:r>
              <a:rPr lang="es-PA" sz="1200" dirty="0" smtClean="0"/>
              <a:t>Las características </a:t>
            </a:r>
            <a:r>
              <a:rPr lang="es-PA" sz="1200" dirty="0"/>
              <a:t>de los cables de tensado </a:t>
            </a:r>
            <a:r>
              <a:rPr lang="es-PA" sz="1200" dirty="0" smtClean="0"/>
              <a:t>son (indicadas en la sección de la norma ASTM-A416): </a:t>
            </a:r>
            <a:endParaRPr lang="es-PA" sz="1200" dirty="0"/>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Sección </a:t>
            </a:r>
            <a:r>
              <a:rPr lang="es-PA" sz="1200" dirty="0">
                <a:ea typeface="Times New Roman" panose="02020603050405020304" pitchFamily="18" charset="0"/>
              </a:rPr>
              <a:t>nominal de acero 139mm2 (tipo T15)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Resistencia </a:t>
            </a:r>
            <a:r>
              <a:rPr lang="es-PA" sz="1200" dirty="0">
                <a:ea typeface="Times New Roman" panose="02020603050405020304" pitchFamily="18" charset="0"/>
              </a:rPr>
              <a:t>nominal a la tracción </a:t>
            </a:r>
            <a:r>
              <a:rPr lang="es-PA" sz="1200" dirty="0" err="1">
                <a:ea typeface="Times New Roman" panose="02020603050405020304" pitchFamily="18" charset="0"/>
              </a:rPr>
              <a:t>fpu</a:t>
            </a:r>
            <a:r>
              <a:rPr lang="es-PA" sz="1200" dirty="0">
                <a:ea typeface="Times New Roman" panose="02020603050405020304" pitchFamily="18" charset="0"/>
              </a:rPr>
              <a:t>= 1860MPa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Límite </a:t>
            </a:r>
            <a:r>
              <a:rPr lang="es-PA" sz="1200" dirty="0">
                <a:ea typeface="Times New Roman" panose="02020603050405020304" pitchFamily="18" charset="0"/>
              </a:rPr>
              <a:t>elástico </a:t>
            </a:r>
            <a:r>
              <a:rPr lang="es-PA" sz="1200" dirty="0" err="1">
                <a:ea typeface="Times New Roman" panose="02020603050405020304" pitchFamily="18" charset="0"/>
              </a:rPr>
              <a:t>fpy</a:t>
            </a:r>
            <a:r>
              <a:rPr lang="es-PA" sz="1200" dirty="0">
                <a:ea typeface="Times New Roman" panose="02020603050405020304" pitchFamily="18" charset="0"/>
              </a:rPr>
              <a:t>= 1674 - 90% de </a:t>
            </a:r>
            <a:r>
              <a:rPr lang="es-PA" sz="1200" dirty="0" err="1">
                <a:ea typeface="Times New Roman" panose="02020603050405020304" pitchFamily="18" charset="0"/>
              </a:rPr>
              <a:t>fpu</a:t>
            </a:r>
            <a:r>
              <a:rPr lang="es-PA" sz="1200" dirty="0">
                <a:ea typeface="Times New Roman" panose="02020603050405020304" pitchFamily="18" charset="0"/>
              </a:rPr>
              <a:t> </a:t>
            </a:r>
            <a:r>
              <a:rPr lang="es-PA" sz="1200" dirty="0" err="1">
                <a:ea typeface="Times New Roman" panose="02020603050405020304" pitchFamily="18" charset="0"/>
              </a:rPr>
              <a:t>MPa</a:t>
            </a:r>
            <a:r>
              <a:rPr lang="es-PA" sz="1200" dirty="0">
                <a:ea typeface="Times New Roman" panose="02020603050405020304" pitchFamily="18" charset="0"/>
              </a:rPr>
              <a:t> (grado 270 según la tabla 5.4.4.1-1de la norma AASHTO LRFD 2010)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Módulo </a:t>
            </a:r>
            <a:r>
              <a:rPr lang="es-PA" sz="1200" dirty="0">
                <a:ea typeface="Times New Roman" panose="02020603050405020304" pitchFamily="18" charset="0"/>
              </a:rPr>
              <a:t>de elasticidad </a:t>
            </a:r>
            <a:r>
              <a:rPr lang="es-PA" sz="1200" dirty="0" err="1">
                <a:ea typeface="Times New Roman" panose="02020603050405020304" pitchFamily="18" charset="0"/>
              </a:rPr>
              <a:t>Ep</a:t>
            </a:r>
            <a:r>
              <a:rPr lang="es-PA" sz="1200" dirty="0">
                <a:ea typeface="Times New Roman" panose="02020603050405020304" pitchFamily="18" charset="0"/>
              </a:rPr>
              <a:t> = 197000MPa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Relajación </a:t>
            </a:r>
            <a:r>
              <a:rPr lang="es-PA" sz="1200" dirty="0">
                <a:ea typeface="Times New Roman" panose="02020603050405020304" pitchFamily="18" charset="0"/>
              </a:rPr>
              <a:t>a 1000h 2.5% (nivel bajo) </a:t>
            </a:r>
          </a:p>
          <a:p>
            <a:pPr lvl="2" algn="just"/>
            <a:r>
              <a:rPr lang="es-PA" sz="1200" u="sng" dirty="0" smtClean="0"/>
              <a:t>Cables </a:t>
            </a:r>
            <a:r>
              <a:rPr lang="es-PA" sz="1200" u="sng" dirty="0"/>
              <a:t>de </a:t>
            </a:r>
            <a:r>
              <a:rPr lang="es-PA" sz="1200" u="sng" dirty="0" smtClean="0"/>
              <a:t>pre-tensado</a:t>
            </a:r>
            <a:r>
              <a:rPr lang="es-PA" sz="1200" dirty="0" smtClean="0"/>
              <a:t>: Esfuerzo </a:t>
            </a:r>
            <a:r>
              <a:rPr lang="es-PA" sz="1200" dirty="0"/>
              <a:t>de tensado </a:t>
            </a:r>
            <a:r>
              <a:rPr lang="es-PA" sz="1200" dirty="0" smtClean="0"/>
              <a:t>inicial 1395MPa </a:t>
            </a:r>
            <a:r>
              <a:rPr lang="es-PA" sz="1200" dirty="0"/>
              <a:t>(= 0.75*</a:t>
            </a:r>
            <a:r>
              <a:rPr lang="es-PA" sz="1200" dirty="0" err="1"/>
              <a:t>fPU</a:t>
            </a:r>
            <a:r>
              <a:rPr lang="es-PA" sz="1200" dirty="0" smtClean="0"/>
              <a:t>)</a:t>
            </a:r>
          </a:p>
          <a:p>
            <a:pPr algn="just"/>
            <a:r>
              <a:rPr lang="es-PA" sz="1600" b="1" dirty="0" smtClean="0"/>
              <a:t>	</a:t>
            </a:r>
            <a:r>
              <a:rPr lang="es-PA" sz="1200" u="sng" dirty="0"/>
              <a:t>Cables de </a:t>
            </a:r>
            <a:r>
              <a:rPr lang="es-PA" sz="1200" u="sng" dirty="0" smtClean="0"/>
              <a:t>pos-tensado</a:t>
            </a:r>
            <a:r>
              <a:rPr lang="es-PA" sz="1200" dirty="0"/>
              <a:t>: </a:t>
            </a:r>
            <a:r>
              <a:rPr lang="es-PA" sz="1200" dirty="0" smtClean="0"/>
              <a:t>Se </a:t>
            </a:r>
            <a:r>
              <a:rPr lang="es-PA" sz="1200" dirty="0"/>
              <a:t>deberán tener en cuenta las características adicionales </a:t>
            </a:r>
            <a:r>
              <a:rPr lang="es-PA" sz="1200" dirty="0" smtClean="0"/>
              <a:t>	siguientes</a:t>
            </a:r>
            <a:r>
              <a:rPr lang="es-PA" sz="1200" dirty="0"/>
              <a:t>: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Esfuerzo </a:t>
            </a:r>
            <a:r>
              <a:rPr lang="es-PA" sz="1200" dirty="0">
                <a:ea typeface="Times New Roman" panose="02020603050405020304" pitchFamily="18" charset="0"/>
              </a:rPr>
              <a:t>de tensado 1302MPa (= 0.70*</a:t>
            </a:r>
            <a:r>
              <a:rPr lang="es-PA" sz="1200" dirty="0" err="1">
                <a:ea typeface="Times New Roman" panose="02020603050405020304" pitchFamily="18" charset="0"/>
              </a:rPr>
              <a:t>fpu</a:t>
            </a:r>
            <a:r>
              <a:rPr lang="es-PA" sz="1200" dirty="0">
                <a:ea typeface="Times New Roman" panose="02020603050405020304" pitchFamily="18" charset="0"/>
              </a:rPr>
              <a:t>)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Coeficiente </a:t>
            </a:r>
            <a:r>
              <a:rPr lang="es-PA" sz="1200" dirty="0">
                <a:ea typeface="Times New Roman" panose="02020603050405020304" pitchFamily="18" charset="0"/>
              </a:rPr>
              <a:t>de rozamiento k = 0.3m-1 (*)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Coeficiente </a:t>
            </a:r>
            <a:r>
              <a:rPr lang="es-PA" sz="1200" dirty="0">
                <a:ea typeface="Times New Roman" panose="02020603050405020304" pitchFamily="18" charset="0"/>
              </a:rPr>
              <a:t>de rugosidad </a:t>
            </a:r>
            <a:r>
              <a:rPr lang="el-GR" sz="1200" dirty="0">
                <a:ea typeface="Times New Roman" panose="02020603050405020304" pitchFamily="18" charset="0"/>
              </a:rPr>
              <a:t>μ = 0.2</a:t>
            </a:r>
            <a:r>
              <a:rPr lang="es-PA" sz="1200" dirty="0">
                <a:ea typeface="Times New Roman" panose="02020603050405020304" pitchFamily="18" charset="0"/>
              </a:rPr>
              <a:t>rad-1 (*)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Penetración </a:t>
            </a:r>
            <a:r>
              <a:rPr lang="es-PA" sz="1200" dirty="0">
                <a:ea typeface="Times New Roman" panose="02020603050405020304" pitchFamily="18" charset="0"/>
              </a:rPr>
              <a:t>por cuña 6mm (*) </a:t>
            </a:r>
          </a:p>
          <a:p>
            <a:pPr lvl="3" algn="just"/>
            <a:r>
              <a:rPr lang="es-PA" sz="1000" dirty="0" smtClean="0"/>
              <a:t>(*) </a:t>
            </a:r>
            <a:r>
              <a:rPr lang="es-PA" sz="1000" dirty="0"/>
              <a:t>Valores a confirmar por el proveedor de cables </a:t>
            </a:r>
          </a:p>
          <a:p>
            <a:pPr lvl="3" algn="just"/>
            <a:r>
              <a:rPr lang="es-PA" sz="1200" dirty="0"/>
              <a:t>Los efectos de relajación del acero de </a:t>
            </a:r>
            <a:r>
              <a:rPr lang="es-PA" sz="1200" dirty="0" err="1"/>
              <a:t>presfuerzo</a:t>
            </a:r>
            <a:r>
              <a:rPr lang="es-PA" sz="1200" dirty="0"/>
              <a:t> deben tomarse en cuenta según la norma FIP-CEP 1990. </a:t>
            </a:r>
            <a:endParaRPr lang="es-PA" sz="1200" dirty="0">
              <a:ea typeface="Times New Roman" panose="02020603050405020304" pitchFamily="18" charset="0"/>
            </a:endParaRPr>
          </a:p>
        </p:txBody>
      </p:sp>
    </p:spTree>
    <p:extLst>
      <p:ext uri="{BB962C8B-B14F-4D97-AF65-F5344CB8AC3E}">
        <p14:creationId xmlns:p14="http://schemas.microsoft.com/office/powerpoint/2010/main" val="110238625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47</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5778505"/>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Requerimientos de resistencia y servicio</a:t>
            </a:r>
          </a:p>
          <a:p>
            <a:r>
              <a:rPr lang="es-PA" sz="1200" u="sng" dirty="0" smtClean="0">
                <a:effectLst>
                  <a:outerShdw blurRad="38100" dist="38100" dir="2700000" algn="tl">
                    <a:srgbClr val="000000">
                      <a:alpha val="43137"/>
                    </a:srgbClr>
                  </a:outerShdw>
                </a:effectLst>
              </a:rPr>
              <a:t>Materiales</a:t>
            </a:r>
            <a:r>
              <a:rPr lang="es-PA" sz="1200" b="1" dirty="0" smtClean="0"/>
              <a:t>: </a:t>
            </a:r>
            <a:endParaRPr lang="es-PA" sz="1200" dirty="0" smtClean="0"/>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MX" sz="1200" dirty="0" smtClean="0">
                <a:ea typeface="Times New Roman" panose="02020603050405020304" pitchFamily="18" charset="0"/>
              </a:rPr>
              <a:t>Acero para Tesado: </a:t>
            </a:r>
          </a:p>
          <a:p>
            <a:pPr lvl="2"/>
            <a:r>
              <a:rPr lang="es-PA" sz="1200" dirty="0" smtClean="0"/>
              <a:t>Las características de los cables de tensado son (indicadas en la sección de la norma ASTM-A416):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Sección nominal de acero 139mm2 (tipo T15)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Resistencia nominal a la tracción </a:t>
            </a:r>
            <a:r>
              <a:rPr lang="es-PA" sz="1200" dirty="0" err="1" smtClean="0">
                <a:ea typeface="Times New Roman" panose="02020603050405020304" pitchFamily="18" charset="0"/>
              </a:rPr>
              <a:t>fpu</a:t>
            </a:r>
            <a:r>
              <a:rPr lang="es-PA" sz="1200" dirty="0" smtClean="0">
                <a:ea typeface="Times New Roman" panose="02020603050405020304" pitchFamily="18" charset="0"/>
              </a:rPr>
              <a:t>= 1860MPa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Límite elástico </a:t>
            </a:r>
            <a:r>
              <a:rPr lang="es-PA" sz="1200" dirty="0" err="1" smtClean="0">
                <a:ea typeface="Times New Roman" panose="02020603050405020304" pitchFamily="18" charset="0"/>
              </a:rPr>
              <a:t>fpy</a:t>
            </a:r>
            <a:r>
              <a:rPr lang="es-PA" sz="1200" dirty="0" smtClean="0">
                <a:ea typeface="Times New Roman" panose="02020603050405020304" pitchFamily="18" charset="0"/>
              </a:rPr>
              <a:t>= 1674 - 90% de </a:t>
            </a:r>
            <a:r>
              <a:rPr lang="es-PA" sz="1200" dirty="0" err="1" smtClean="0">
                <a:ea typeface="Times New Roman" panose="02020603050405020304" pitchFamily="18" charset="0"/>
              </a:rPr>
              <a:t>fpu</a:t>
            </a:r>
            <a:r>
              <a:rPr lang="es-PA" sz="1200" dirty="0" smtClean="0">
                <a:ea typeface="Times New Roman" panose="02020603050405020304" pitchFamily="18" charset="0"/>
              </a:rPr>
              <a:t> </a:t>
            </a:r>
            <a:r>
              <a:rPr lang="es-PA" sz="1200" dirty="0" err="1" smtClean="0">
                <a:ea typeface="Times New Roman" panose="02020603050405020304" pitchFamily="18" charset="0"/>
              </a:rPr>
              <a:t>MPa</a:t>
            </a:r>
            <a:r>
              <a:rPr lang="es-PA" sz="1200" dirty="0" smtClean="0">
                <a:ea typeface="Times New Roman" panose="02020603050405020304" pitchFamily="18" charset="0"/>
              </a:rPr>
              <a:t> (grado 270 según la tabla 5.4.4.1-1de la norma AASHTO LRFD 2010)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Módulo de elasticidad </a:t>
            </a:r>
            <a:r>
              <a:rPr lang="es-PA" sz="1200" dirty="0" err="1" smtClean="0">
                <a:ea typeface="Times New Roman" panose="02020603050405020304" pitchFamily="18" charset="0"/>
              </a:rPr>
              <a:t>Ep</a:t>
            </a:r>
            <a:r>
              <a:rPr lang="es-PA" sz="1200" dirty="0" smtClean="0">
                <a:ea typeface="Times New Roman" panose="02020603050405020304" pitchFamily="18" charset="0"/>
              </a:rPr>
              <a:t> = 197000MPa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Relajación a 1000h 2.5% (nivel bajo) </a:t>
            </a:r>
          </a:p>
          <a:p>
            <a:pPr lvl="2"/>
            <a:r>
              <a:rPr lang="es-PA" sz="1200" u="sng" dirty="0" smtClean="0"/>
              <a:t>Cables de pre-tensado</a:t>
            </a:r>
            <a:r>
              <a:rPr lang="es-PA" sz="1200" dirty="0" smtClean="0"/>
              <a:t>: Esfuerzo de tensado inicial 1395MPa (= 0.75*</a:t>
            </a:r>
            <a:r>
              <a:rPr lang="es-PA" sz="1200" dirty="0" err="1" smtClean="0"/>
              <a:t>fPU</a:t>
            </a:r>
            <a:r>
              <a:rPr lang="es-PA" sz="1200" dirty="0" smtClean="0"/>
              <a:t>)</a:t>
            </a:r>
          </a:p>
          <a:p>
            <a:r>
              <a:rPr lang="es-PA" sz="1600" b="1" dirty="0" smtClean="0"/>
              <a:t>	</a:t>
            </a:r>
            <a:r>
              <a:rPr lang="es-PA" sz="1200" u="sng" dirty="0" smtClean="0"/>
              <a:t>Cables de pos-tensado</a:t>
            </a:r>
            <a:r>
              <a:rPr lang="es-PA" sz="1200" dirty="0" smtClean="0"/>
              <a:t>: Se deberán tener en cuenta las características adicionales 	siguientes: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Esfuerzo de tensado 1302MPa (= 0.70*</a:t>
            </a:r>
            <a:r>
              <a:rPr lang="es-PA" sz="1200" dirty="0" err="1" smtClean="0">
                <a:ea typeface="Times New Roman" panose="02020603050405020304" pitchFamily="18" charset="0"/>
              </a:rPr>
              <a:t>fpu</a:t>
            </a:r>
            <a:r>
              <a:rPr lang="es-PA" sz="1200" dirty="0" smtClean="0">
                <a:ea typeface="Times New Roman" panose="02020603050405020304" pitchFamily="18" charset="0"/>
              </a:rPr>
              <a:t>)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Coeficiente de rozamiento k = 0.3m-1 (*)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Coeficiente de rugosidad </a:t>
            </a:r>
            <a:r>
              <a:rPr lang="el-GR" sz="1200" dirty="0" smtClean="0">
                <a:ea typeface="Times New Roman" panose="02020603050405020304" pitchFamily="18" charset="0"/>
              </a:rPr>
              <a:t>μ = 0.2</a:t>
            </a:r>
            <a:r>
              <a:rPr lang="es-PA" sz="1200" dirty="0" smtClean="0">
                <a:ea typeface="Times New Roman" panose="02020603050405020304" pitchFamily="18" charset="0"/>
              </a:rPr>
              <a:t>rad-1 (*) </a:t>
            </a:r>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Penetración por cuña 6mm (*) </a:t>
            </a:r>
          </a:p>
          <a:p>
            <a:pPr lvl="3"/>
            <a:r>
              <a:rPr lang="es-PA" sz="1000" dirty="0" smtClean="0"/>
              <a:t>(*) Valores a confirmar por el proveedor de cables </a:t>
            </a:r>
          </a:p>
          <a:p>
            <a:pPr lvl="3"/>
            <a:r>
              <a:rPr lang="es-PA" sz="1200" dirty="0" smtClean="0"/>
              <a:t>Los efectos de relajación del acero de </a:t>
            </a:r>
            <a:r>
              <a:rPr lang="es-PA" sz="1200" dirty="0" err="1" smtClean="0"/>
              <a:t>presfuerzo</a:t>
            </a:r>
            <a:r>
              <a:rPr lang="es-PA" sz="1200" dirty="0" smtClean="0"/>
              <a:t> deben tomarse en cuenta según la norma FIP-CEP 1990. </a:t>
            </a:r>
          </a:p>
          <a:p>
            <a:pPr algn="just"/>
            <a:r>
              <a:rPr lang="es-PA" sz="1600" b="1" dirty="0"/>
              <a:t>	</a:t>
            </a:r>
            <a:r>
              <a:rPr lang="es-PA" sz="1200" u="sng" dirty="0" smtClean="0"/>
              <a:t>Materiales </a:t>
            </a:r>
            <a:r>
              <a:rPr lang="es-PA" sz="1200" u="sng" dirty="0"/>
              <a:t>de inyección y materiales de </a:t>
            </a:r>
            <a:r>
              <a:rPr lang="es-PA" sz="1200" u="sng" dirty="0" smtClean="0"/>
              <a:t>conducto</a:t>
            </a:r>
            <a:r>
              <a:rPr lang="es-PA" sz="1200" dirty="0"/>
              <a:t>: Los conductos para cables serán en polietileno y los </a:t>
            </a:r>
            <a:r>
              <a:rPr lang="es-PA" sz="1200" dirty="0" smtClean="0"/>
              <a:t>	cables </a:t>
            </a:r>
            <a:r>
              <a:rPr lang="es-PA" sz="1200" dirty="0"/>
              <a:t>serán sellados con lechada de cemento mezclada en dos partes. </a:t>
            </a:r>
          </a:p>
          <a:p>
            <a:pPr algn="just"/>
            <a:r>
              <a:rPr lang="es-PA" sz="1600" b="1" dirty="0" smtClean="0"/>
              <a:t>	</a:t>
            </a:r>
            <a:r>
              <a:rPr lang="es-PA" sz="1200" u="sng" dirty="0"/>
              <a:t>Sistemas de pos y pre tensión (STUP o </a:t>
            </a:r>
            <a:r>
              <a:rPr lang="es-PA" sz="1200" u="sng" dirty="0" err="1" smtClean="0"/>
              <a:t>Freyssinet</a:t>
            </a:r>
            <a:r>
              <a:rPr lang="es-PA" sz="1200" u="sng" dirty="0" smtClean="0"/>
              <a:t>)</a:t>
            </a:r>
            <a:r>
              <a:rPr lang="es-PA" sz="1200" dirty="0"/>
              <a:t>: </a:t>
            </a:r>
            <a:r>
              <a:rPr lang="es-PA" sz="1200" dirty="0" smtClean="0"/>
              <a:t>El </a:t>
            </a:r>
            <a:r>
              <a:rPr lang="es-PA" sz="1200" dirty="0"/>
              <a:t>radio de curvatura de los conductos de los tendones </a:t>
            </a:r>
            <a:r>
              <a:rPr lang="es-PA" sz="1200" dirty="0" smtClean="0"/>
              <a:t>	no será menos de 6000mm, excepto en las zonas de anclaje donde se puede permitir un radio de 3600mm. 	</a:t>
            </a:r>
            <a:endParaRPr lang="es-MX" sz="1200" dirty="0"/>
          </a:p>
          <a:p>
            <a:pPr lvl="2" algn="just"/>
            <a:endParaRPr lang="es-MX" sz="1200" dirty="0"/>
          </a:p>
          <a:p>
            <a:pPr marL="1543050" lvl="4" indent="-171450" algn="just">
              <a:spcAft>
                <a:spcPts val="300"/>
              </a:spcAft>
              <a:buClr>
                <a:srgbClr val="808080"/>
              </a:buClr>
              <a:buFont typeface="Arial" panose="020B0604020202020204" pitchFamily="34" charset="0"/>
              <a:buChar char="•"/>
              <a:tabLst>
                <a:tab pos="215900" algn="l"/>
                <a:tab pos="540385" algn="l"/>
                <a:tab pos="540385" algn="l"/>
              </a:tabLst>
            </a:pPr>
            <a:endParaRPr lang="es-PA" sz="1200" dirty="0" smtClean="0"/>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endParaRPr lang="es-PA" sz="1200" dirty="0">
              <a:ea typeface="Times New Roman" panose="02020603050405020304" pitchFamily="18" charset="0"/>
            </a:endParaRPr>
          </a:p>
        </p:txBody>
      </p:sp>
    </p:spTree>
    <p:extLst>
      <p:ext uri="{BB962C8B-B14F-4D97-AF65-F5344CB8AC3E}">
        <p14:creationId xmlns:p14="http://schemas.microsoft.com/office/powerpoint/2010/main" val="1431230375"/>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48</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5832366"/>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Requerimientos de resistencia y servicio</a:t>
            </a:r>
          </a:p>
          <a:p>
            <a:r>
              <a:rPr lang="es-PA" sz="1200" u="sng" dirty="0" smtClean="0">
                <a:effectLst>
                  <a:outerShdw blurRad="38100" dist="38100" dir="2700000" algn="tl">
                    <a:srgbClr val="000000">
                      <a:alpha val="43137"/>
                    </a:srgbClr>
                  </a:outerShdw>
                </a:effectLst>
              </a:rPr>
              <a:t>Resistencia al Fuego</a:t>
            </a:r>
            <a:r>
              <a:rPr lang="es-PA" sz="1200" b="1" dirty="0" smtClean="0"/>
              <a:t>: </a:t>
            </a:r>
            <a:endParaRPr lang="es-PA" sz="1200" dirty="0" smtClean="0"/>
          </a:p>
          <a:p>
            <a:pPr marL="457200" lvl="2" algn="just">
              <a:spcAft>
                <a:spcPts val="300"/>
              </a:spcAft>
              <a:buClr>
                <a:srgbClr val="808080"/>
              </a:buClr>
              <a:tabLst>
                <a:tab pos="215900" algn="l"/>
                <a:tab pos="540385" algn="l"/>
                <a:tab pos="540385" algn="l"/>
              </a:tabLst>
            </a:pPr>
            <a:r>
              <a:rPr lang="es-PA" sz="1200" dirty="0"/>
              <a:t>La resistencia al fuego será de aplicación en todas las estructuras del viaducto con especial atención a aquellas que se encuentran en las estaciones elevadas. </a:t>
            </a:r>
            <a:r>
              <a:rPr lang="es-PA" sz="1200" dirty="0" smtClean="0"/>
              <a:t>	</a:t>
            </a:r>
            <a:endParaRPr lang="es-MX" sz="1200" dirty="0"/>
          </a:p>
          <a:p>
            <a:pPr marL="457200" lvl="2" algn="just">
              <a:spcAft>
                <a:spcPts val="300"/>
              </a:spcAft>
              <a:buClr>
                <a:srgbClr val="808080"/>
              </a:buClr>
              <a:tabLst>
                <a:tab pos="215900" algn="l"/>
                <a:tab pos="540385" algn="l"/>
                <a:tab pos="540385" algn="l"/>
              </a:tabLst>
            </a:pPr>
            <a:endParaRPr lang="es-MX" sz="800" dirty="0"/>
          </a:p>
          <a:p>
            <a:r>
              <a:rPr lang="es-PA" sz="1200" u="sng" dirty="0" smtClean="0">
                <a:effectLst>
                  <a:outerShdw blurRad="38100" dist="38100" dir="2700000" algn="tl">
                    <a:srgbClr val="000000">
                      <a:alpha val="43137"/>
                    </a:srgbClr>
                  </a:outerShdw>
                </a:effectLst>
              </a:rPr>
              <a:t>Cargas de diseño</a:t>
            </a:r>
            <a:r>
              <a:rPr lang="es-PA" sz="1200" b="1" dirty="0" smtClean="0"/>
              <a:t>: </a:t>
            </a:r>
            <a:endParaRPr lang="es-PA" sz="1200" dirty="0" smtClean="0"/>
          </a:p>
          <a:p>
            <a:pPr marL="457200" lvl="2" algn="just">
              <a:spcAft>
                <a:spcPts val="300"/>
              </a:spcAft>
              <a:buClr>
                <a:srgbClr val="808080"/>
              </a:buClr>
              <a:tabLst>
                <a:tab pos="215900" algn="l"/>
                <a:tab pos="540385" algn="l"/>
                <a:tab pos="540385" algn="l"/>
              </a:tabLst>
            </a:pPr>
            <a:r>
              <a:rPr lang="es-MX" sz="1200" dirty="0"/>
              <a:t>Las cargas a considerar para el diseño de los elementos estructurales serán los </a:t>
            </a:r>
            <a:r>
              <a:rPr lang="es-MX" sz="1200" dirty="0" smtClean="0"/>
              <a:t>siguientes:</a:t>
            </a:r>
            <a:endParaRPr lang="es-PA" sz="1200" dirty="0"/>
          </a:p>
          <a:p>
            <a:pPr marL="914400" lvl="3" algn="just">
              <a:spcAft>
                <a:spcPts val="300"/>
              </a:spcAft>
              <a:buClr>
                <a:srgbClr val="808080"/>
              </a:buClr>
              <a:tabLst>
                <a:tab pos="215900" algn="l"/>
                <a:tab pos="540385" algn="l"/>
                <a:tab pos="540385" algn="l"/>
              </a:tabLst>
            </a:pPr>
            <a:r>
              <a:rPr lang="es-MX" sz="1200" dirty="0" smtClean="0">
                <a:ea typeface="Times New Roman" panose="02020603050405020304" pitchFamily="18" charset="0"/>
              </a:rPr>
              <a:t>- Carga muerta (D).		- Colisión </a:t>
            </a:r>
            <a:r>
              <a:rPr lang="es-MX" sz="1200" dirty="0">
                <a:ea typeface="Times New Roman" panose="02020603050405020304" pitchFamily="18" charset="0"/>
              </a:rPr>
              <a:t>de carretera (CL).</a:t>
            </a:r>
          </a:p>
          <a:p>
            <a:pPr marL="914400" lvl="3" algn="just">
              <a:spcAft>
                <a:spcPts val="300"/>
              </a:spcAft>
              <a:buClr>
                <a:srgbClr val="808080"/>
              </a:buClr>
              <a:tabLst>
                <a:tab pos="215900" algn="l"/>
                <a:tab pos="540385" algn="l"/>
                <a:tab pos="540385" algn="l"/>
              </a:tabLst>
            </a:pPr>
            <a:r>
              <a:rPr lang="es-MX" sz="1200" dirty="0" smtClean="0">
                <a:ea typeface="Times New Roman" panose="02020603050405020304" pitchFamily="18" charset="0"/>
              </a:rPr>
              <a:t>- Sobrecargas </a:t>
            </a:r>
            <a:r>
              <a:rPr lang="es-MX" sz="1200" dirty="0">
                <a:ea typeface="Times New Roman" panose="02020603050405020304" pitchFamily="18" charset="0"/>
              </a:rPr>
              <a:t>muertas (</a:t>
            </a:r>
            <a:r>
              <a:rPr lang="es-MX" sz="1200" dirty="0" smtClean="0">
                <a:ea typeface="Times New Roman" panose="02020603050405020304" pitchFamily="18" charset="0"/>
              </a:rPr>
              <a:t>SDIL).		- Fluencia </a:t>
            </a:r>
            <a:r>
              <a:rPr lang="es-MX" sz="1200" dirty="0">
                <a:ea typeface="Times New Roman" panose="02020603050405020304" pitchFamily="18" charset="0"/>
              </a:rPr>
              <a:t>(C).</a:t>
            </a:r>
          </a:p>
          <a:p>
            <a:pPr marL="914400" lvl="3" algn="just">
              <a:spcAft>
                <a:spcPts val="300"/>
              </a:spcAft>
              <a:buClr>
                <a:srgbClr val="808080"/>
              </a:buClr>
              <a:tabLst>
                <a:tab pos="215900" algn="l"/>
                <a:tab pos="540385" algn="l"/>
                <a:tab pos="540385" algn="l"/>
              </a:tabLst>
            </a:pPr>
            <a:r>
              <a:rPr lang="es-MX" sz="1200" dirty="0" smtClean="0">
                <a:ea typeface="Times New Roman" panose="02020603050405020304" pitchFamily="18" charset="0"/>
              </a:rPr>
              <a:t>- Carga </a:t>
            </a:r>
            <a:r>
              <a:rPr lang="es-MX" sz="1200" dirty="0">
                <a:ea typeface="Times New Roman" panose="02020603050405020304" pitchFamily="18" charset="0"/>
              </a:rPr>
              <a:t>viva (L</a:t>
            </a:r>
            <a:r>
              <a:rPr lang="es-MX" sz="1200" dirty="0" smtClean="0">
                <a:ea typeface="Times New Roman" panose="02020603050405020304" pitchFamily="18" charset="0"/>
              </a:rPr>
              <a:t>).		- Retracción </a:t>
            </a:r>
            <a:r>
              <a:rPr lang="es-MX" sz="1200" dirty="0">
                <a:ea typeface="Times New Roman" panose="02020603050405020304" pitchFamily="18" charset="0"/>
              </a:rPr>
              <a:t>(SH).</a:t>
            </a:r>
          </a:p>
          <a:p>
            <a:pPr marL="914400" lvl="3" algn="just">
              <a:spcAft>
                <a:spcPts val="300"/>
              </a:spcAft>
              <a:buClr>
                <a:srgbClr val="808080"/>
              </a:buClr>
              <a:tabLst>
                <a:tab pos="215900" algn="l"/>
                <a:tab pos="540385" algn="l"/>
                <a:tab pos="540385" algn="l"/>
              </a:tabLst>
            </a:pPr>
            <a:r>
              <a:rPr lang="es-MX" sz="1200" dirty="0" smtClean="0">
                <a:ea typeface="Times New Roman" panose="02020603050405020304" pitchFamily="18" charset="0"/>
              </a:rPr>
              <a:t>- Empuje de tierra (E).		- Asentamientos </a:t>
            </a:r>
            <a:r>
              <a:rPr lang="es-MX" sz="1200" dirty="0">
                <a:ea typeface="Times New Roman" panose="02020603050405020304" pitchFamily="18" charset="0"/>
              </a:rPr>
              <a:t>diferenciales (DS).</a:t>
            </a:r>
          </a:p>
          <a:p>
            <a:pPr marL="914400" lvl="3" algn="just">
              <a:spcAft>
                <a:spcPts val="300"/>
              </a:spcAft>
              <a:buClr>
                <a:srgbClr val="808080"/>
              </a:buClr>
              <a:tabLst>
                <a:tab pos="215900" algn="l"/>
                <a:tab pos="540385" algn="l"/>
                <a:tab pos="540385" algn="l"/>
              </a:tabLst>
            </a:pPr>
            <a:r>
              <a:rPr lang="es-MX" sz="1200" dirty="0" smtClean="0">
                <a:ea typeface="Times New Roman" panose="02020603050405020304" pitchFamily="18" charset="0"/>
              </a:rPr>
              <a:t>- </a:t>
            </a:r>
            <a:r>
              <a:rPr lang="es-MX" sz="1200" dirty="0" err="1" smtClean="0">
                <a:ea typeface="Times New Roman" panose="02020603050405020304" pitchFamily="18" charset="0"/>
              </a:rPr>
              <a:t>Subpresión</a:t>
            </a:r>
            <a:r>
              <a:rPr lang="es-MX" sz="1200" dirty="0" smtClean="0">
                <a:ea typeface="Times New Roman" panose="02020603050405020304" pitchFamily="18" charset="0"/>
              </a:rPr>
              <a:t> (B).		- Carga </a:t>
            </a:r>
            <a:r>
              <a:rPr lang="es-MX" sz="1200" dirty="0">
                <a:ea typeface="Times New Roman" panose="02020603050405020304" pitchFamily="18" charset="0"/>
              </a:rPr>
              <a:t>sobre tope fin de carrera del tren</a:t>
            </a:r>
          </a:p>
          <a:p>
            <a:pPr marL="914400" lvl="3" algn="just">
              <a:spcAft>
                <a:spcPts val="300"/>
              </a:spcAft>
              <a:buClr>
                <a:srgbClr val="808080"/>
              </a:buClr>
              <a:tabLst>
                <a:tab pos="215900" algn="l"/>
                <a:tab pos="540385" algn="l"/>
                <a:tab pos="540385" algn="l"/>
              </a:tabLst>
            </a:pPr>
            <a:r>
              <a:rPr lang="es-MX" sz="1200" dirty="0" smtClean="0">
                <a:ea typeface="Times New Roman" panose="02020603050405020304" pitchFamily="18" charset="0"/>
              </a:rPr>
              <a:t>- Cargas de Viento.		- Sismo </a:t>
            </a:r>
            <a:r>
              <a:rPr lang="es-MX" sz="1200" dirty="0">
                <a:ea typeface="Times New Roman" panose="02020603050405020304" pitchFamily="18" charset="0"/>
              </a:rPr>
              <a:t>(EQ)</a:t>
            </a:r>
          </a:p>
          <a:p>
            <a:pPr marL="914400" lvl="3" algn="just">
              <a:spcAft>
                <a:spcPts val="300"/>
              </a:spcAft>
              <a:buClr>
                <a:srgbClr val="808080"/>
              </a:buClr>
              <a:tabLst>
                <a:tab pos="215900" algn="l"/>
                <a:tab pos="540385" algn="l"/>
                <a:tab pos="540385" algn="l"/>
              </a:tabLst>
            </a:pPr>
            <a:r>
              <a:rPr lang="es-MX" sz="1200" dirty="0" smtClean="0">
                <a:ea typeface="Times New Roman" panose="02020603050405020304" pitchFamily="18" charset="0"/>
              </a:rPr>
              <a:t>- Efectos térmicos (T).		- Otras </a:t>
            </a:r>
            <a:r>
              <a:rPr lang="es-MX" sz="1200" dirty="0">
                <a:ea typeface="Times New Roman" panose="02020603050405020304" pitchFamily="18" charset="0"/>
              </a:rPr>
              <a:t>cargas en viaducto</a:t>
            </a:r>
          </a:p>
          <a:p>
            <a:pPr marL="914400" lvl="3" algn="just">
              <a:spcAft>
                <a:spcPts val="300"/>
              </a:spcAft>
              <a:buClr>
                <a:srgbClr val="808080"/>
              </a:buClr>
              <a:tabLst>
                <a:tab pos="215900" algn="l"/>
                <a:tab pos="540385" algn="l"/>
                <a:tab pos="540385" algn="l"/>
              </a:tabLst>
            </a:pPr>
            <a:r>
              <a:rPr lang="es-MX" sz="1200" dirty="0" smtClean="0">
                <a:ea typeface="Times New Roman" panose="02020603050405020304" pitchFamily="18" charset="0"/>
              </a:rPr>
              <a:t>- Gradiente de temperatura (</a:t>
            </a:r>
            <a:r>
              <a:rPr lang="es-MX" sz="1200" dirty="0" err="1" smtClean="0">
                <a:ea typeface="Times New Roman" panose="02020603050405020304" pitchFamily="18" charset="0"/>
              </a:rPr>
              <a:t>Tg</a:t>
            </a:r>
            <a:r>
              <a:rPr lang="es-MX" sz="1200" dirty="0" smtClean="0">
                <a:ea typeface="Times New Roman" panose="02020603050405020304" pitchFamily="18" charset="0"/>
              </a:rPr>
              <a:t>).	- Otras </a:t>
            </a:r>
            <a:r>
              <a:rPr lang="es-MX" sz="1200" dirty="0">
                <a:ea typeface="Times New Roman" panose="02020603050405020304" pitchFamily="18" charset="0"/>
              </a:rPr>
              <a:t>cargas en estaciones</a:t>
            </a:r>
          </a:p>
          <a:p>
            <a:pPr marL="914400" lvl="3" algn="just">
              <a:spcAft>
                <a:spcPts val="300"/>
              </a:spcAft>
              <a:buClr>
                <a:srgbClr val="808080"/>
              </a:buClr>
              <a:tabLst>
                <a:tab pos="215900" algn="l"/>
                <a:tab pos="540385" algn="l"/>
                <a:tab pos="540385" algn="l"/>
              </a:tabLst>
            </a:pPr>
            <a:r>
              <a:rPr lang="es-MX" sz="1200" dirty="0" smtClean="0">
                <a:ea typeface="Times New Roman" panose="02020603050405020304" pitchFamily="18" charset="0"/>
              </a:rPr>
              <a:t>- Fuerzas debidas a la ruptura del riel.</a:t>
            </a:r>
          </a:p>
          <a:p>
            <a:r>
              <a:rPr lang="es-PA" sz="1200" u="sng" dirty="0" smtClean="0">
                <a:effectLst>
                  <a:outerShdw blurRad="38100" dist="38100" dir="2700000" algn="tl">
                    <a:srgbClr val="000000">
                      <a:alpha val="43137"/>
                    </a:srgbClr>
                  </a:outerShdw>
                </a:effectLst>
              </a:rPr>
              <a:t>Combinaciones de carga</a:t>
            </a:r>
            <a:r>
              <a:rPr lang="es-PA" sz="1200" b="1" dirty="0" smtClean="0"/>
              <a:t>: </a:t>
            </a:r>
            <a:endParaRPr lang="es-PA" sz="1200" dirty="0"/>
          </a:p>
          <a:p>
            <a:pPr marL="457200" lvl="2" algn="just">
              <a:spcAft>
                <a:spcPts val="300"/>
              </a:spcAft>
              <a:buClr>
                <a:srgbClr val="808080"/>
              </a:buClr>
              <a:tabLst>
                <a:tab pos="215900" algn="l"/>
                <a:tab pos="540385" algn="l"/>
                <a:tab pos="540385" algn="l"/>
              </a:tabLst>
            </a:pPr>
            <a:r>
              <a:rPr lang="es-PA" sz="1200" dirty="0"/>
              <a:t>Los siguientes grupos de carga representan varias combinaciones de cargas y fuerzas a las que la estructura puede estar sujeta. Cada componente de la estructura, o la cimentación en la que descansa deberá ser diseñado para soportar en forma segura todos los grupos de combinaciones de estas fuerzas que son aplicables al tipo o lugar en </a:t>
            </a:r>
            <a:r>
              <a:rPr lang="es-PA" sz="1200" dirty="0" smtClean="0"/>
              <a:t>particular:</a:t>
            </a:r>
          </a:p>
          <a:p>
            <a:pPr marL="457200" lvl="2" algn="just">
              <a:spcAft>
                <a:spcPts val="300"/>
              </a:spcAft>
              <a:buClr>
                <a:srgbClr val="808080"/>
              </a:buClr>
              <a:tabLst>
                <a:tab pos="215900" algn="l"/>
                <a:tab pos="540385" algn="l"/>
                <a:tab pos="540385" algn="l"/>
              </a:tabLst>
            </a:pPr>
            <a:r>
              <a:rPr lang="es-MX" sz="1200" dirty="0"/>
              <a:t>	</a:t>
            </a:r>
            <a:r>
              <a:rPr lang="es-MX" sz="1200" dirty="0" smtClean="0"/>
              <a:t>		- Consideraciones para cargas variables</a:t>
            </a:r>
          </a:p>
          <a:p>
            <a:pPr marL="457200" lvl="2" algn="just">
              <a:spcAft>
                <a:spcPts val="300"/>
              </a:spcAft>
              <a:buClr>
                <a:srgbClr val="808080"/>
              </a:buClr>
              <a:tabLst>
                <a:tab pos="215900" algn="l"/>
                <a:tab pos="540385" algn="l"/>
                <a:tab pos="540385" algn="l"/>
              </a:tabLst>
            </a:pPr>
            <a:r>
              <a:rPr lang="es-MX" sz="1200" dirty="0"/>
              <a:t>	</a:t>
            </a:r>
            <a:r>
              <a:rPr lang="es-MX" sz="1200" dirty="0" smtClean="0"/>
              <a:t>		- Consideraciones para combinación de cargas sísmicas</a:t>
            </a:r>
          </a:p>
          <a:p>
            <a:pPr marL="457200" lvl="2" algn="just">
              <a:spcAft>
                <a:spcPts val="300"/>
              </a:spcAft>
              <a:buClr>
                <a:srgbClr val="808080"/>
              </a:buClr>
              <a:tabLst>
                <a:tab pos="215900" algn="l"/>
                <a:tab pos="540385" algn="l"/>
                <a:tab pos="540385" algn="l"/>
              </a:tabLst>
            </a:pPr>
            <a:r>
              <a:rPr lang="es-MX" sz="1200" dirty="0"/>
              <a:t>	</a:t>
            </a:r>
            <a:r>
              <a:rPr lang="es-MX" sz="1200" dirty="0" smtClean="0"/>
              <a:t>		- Combinación de efectos sísmicos con otras cargas</a:t>
            </a:r>
          </a:p>
          <a:p>
            <a:pPr marL="457200" lvl="2" algn="just">
              <a:spcAft>
                <a:spcPts val="300"/>
              </a:spcAft>
              <a:buClr>
                <a:srgbClr val="808080"/>
              </a:buClr>
              <a:tabLst>
                <a:tab pos="215900" algn="l"/>
                <a:tab pos="540385" algn="l"/>
                <a:tab pos="540385" algn="l"/>
              </a:tabLst>
            </a:pPr>
            <a:r>
              <a:rPr lang="es-MX" sz="1200" dirty="0"/>
              <a:t>	</a:t>
            </a:r>
            <a:r>
              <a:rPr lang="es-MX" sz="1200" dirty="0" smtClean="0"/>
              <a:t>		- Etapa de construcción</a:t>
            </a:r>
            <a:endParaRPr lang="es-PA" sz="1200" dirty="0"/>
          </a:p>
          <a:p>
            <a:pPr marL="1085850" lvl="3" indent="-171450" algn="just">
              <a:spcAft>
                <a:spcPts val="300"/>
              </a:spcAft>
              <a:buClr>
                <a:srgbClr val="808080"/>
              </a:buClr>
              <a:buFontTx/>
              <a:buChar char="-"/>
              <a:tabLst>
                <a:tab pos="215900" algn="l"/>
                <a:tab pos="540385" algn="l"/>
                <a:tab pos="540385" algn="l"/>
              </a:tabLst>
            </a:pPr>
            <a:endParaRPr lang="es-MX" sz="1200" dirty="0">
              <a:ea typeface="Times New Roman" panose="02020603050405020304" pitchFamily="18" charset="0"/>
            </a:endParaRPr>
          </a:p>
          <a:p>
            <a:pPr marL="457200" lvl="2" algn="just">
              <a:spcAft>
                <a:spcPts val="300"/>
              </a:spcAft>
              <a:buClr>
                <a:srgbClr val="808080"/>
              </a:buClr>
              <a:tabLst>
                <a:tab pos="215900" algn="l"/>
                <a:tab pos="540385" algn="l"/>
                <a:tab pos="540385" algn="l"/>
              </a:tabLst>
            </a:pPr>
            <a:endParaRPr lang="es-PA" sz="1200" dirty="0">
              <a:ea typeface="Times New Roman" panose="02020603050405020304" pitchFamily="18" charset="0"/>
            </a:endParaRPr>
          </a:p>
        </p:txBody>
      </p:sp>
    </p:spTree>
    <p:extLst>
      <p:ext uri="{BB962C8B-B14F-4D97-AF65-F5344CB8AC3E}">
        <p14:creationId xmlns:p14="http://schemas.microsoft.com/office/powerpoint/2010/main" val="3462901338"/>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49</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5932393"/>
          </a:xfrm>
          <a:prstGeom prst="rect">
            <a:avLst/>
          </a:prstGeom>
          <a:noFill/>
        </p:spPr>
        <p:txBody>
          <a:bodyPr wrap="square" rtlCol="0">
            <a:spAutoFit/>
          </a:bodyPr>
          <a:lstStyle/>
          <a:p>
            <a:r>
              <a:rPr lang="es-ES" sz="2000" b="1" cap="small" dirty="0" smtClean="0">
                <a:effectLst>
                  <a:outerShdw blurRad="38100" dist="38100" dir="2700000" algn="tl">
                    <a:srgbClr val="000000">
                      <a:alpha val="43137"/>
                    </a:srgbClr>
                  </a:outerShdw>
                </a:effectLst>
              </a:rPr>
              <a:t>Criterios de diseño</a:t>
            </a:r>
          </a:p>
          <a:p>
            <a:endParaRPr lang="es-MX" sz="800" dirty="0" smtClean="0"/>
          </a:p>
          <a:p>
            <a:r>
              <a:rPr lang="es-MX" sz="1200" dirty="0" smtClean="0"/>
              <a:t>Los criterios de diseño se harán sobre la base de la normativa de aplicación AASHTO LRFD 2010 y AASHTO MCEER ATC/49.</a:t>
            </a:r>
          </a:p>
          <a:p>
            <a:endParaRPr lang="es-MX" sz="1200" dirty="0" smtClean="0">
              <a:ea typeface="Times New Roman" panose="02020603050405020304" pitchFamily="18" charset="0"/>
            </a:endParaRPr>
          </a:p>
          <a:p>
            <a:r>
              <a:rPr lang="es-MX" sz="2000" b="1" cap="small" dirty="0">
                <a:effectLst>
                  <a:outerShdw blurRad="38100" dist="38100" dir="2700000" algn="tl">
                    <a:srgbClr val="000000">
                      <a:alpha val="43137"/>
                    </a:srgbClr>
                  </a:outerShdw>
                </a:effectLst>
              </a:rPr>
              <a:t>Responsabilidades</a:t>
            </a:r>
          </a:p>
          <a:p>
            <a:endParaRPr lang="es-PA" sz="800" dirty="0" smtClean="0"/>
          </a:p>
          <a:p>
            <a:r>
              <a:rPr lang="es-PA" sz="1200" dirty="0" smtClean="0"/>
              <a:t>A </a:t>
            </a:r>
            <a:r>
              <a:rPr lang="es-PA" sz="1200" dirty="0"/>
              <a:t>continuación se define la responsabilidad para la realización del proyecto ejecutivo estructural del viaducto del metro por parte de La Secretaría del Metro Panamá y la empresa proyectista. Los alcances para el desarrollo se describen a continuación. </a:t>
            </a:r>
            <a:endParaRPr lang="es-PA" sz="1200" dirty="0" smtClean="0"/>
          </a:p>
          <a:p>
            <a:endParaRPr lang="es-PA" sz="1200" dirty="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a:effectLst>
                  <a:outerShdw blurRad="38100" dist="38100" dir="2700000" algn="tl">
                    <a:srgbClr val="000000">
                      <a:alpha val="43137"/>
                    </a:srgbClr>
                  </a:outerShdw>
                </a:effectLst>
                <a:ea typeface="Times New Roman" panose="02020603050405020304" pitchFamily="18" charset="0"/>
              </a:rPr>
              <a:t>De la Secretaría del Metro Panamá </a:t>
            </a:r>
          </a:p>
          <a:p>
            <a:r>
              <a:rPr lang="es-PA" sz="1200" dirty="0"/>
              <a:t>La Secretaría del Metro Panamá proporcionará: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Planos </a:t>
            </a:r>
            <a:r>
              <a:rPr lang="es-PA" sz="1200" dirty="0">
                <a:ea typeface="Times New Roman" panose="02020603050405020304" pitchFamily="18" charset="0"/>
              </a:rPr>
              <a:t>topográficos preliminares del corredor.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Estudios </a:t>
            </a:r>
            <a:r>
              <a:rPr lang="es-PA" sz="1200" dirty="0">
                <a:ea typeface="Times New Roman" panose="02020603050405020304" pitchFamily="18" charset="0"/>
              </a:rPr>
              <a:t>geotécnicos preliminares del corredor.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Solución </a:t>
            </a:r>
            <a:r>
              <a:rPr lang="es-PA" sz="1200" dirty="0">
                <a:ea typeface="Times New Roman" panose="02020603050405020304" pitchFamily="18" charset="0"/>
              </a:rPr>
              <a:t>conceptual de la estructura del viaducto.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Solución </a:t>
            </a:r>
            <a:r>
              <a:rPr lang="es-PA" sz="1200" dirty="0">
                <a:ea typeface="Times New Roman" panose="02020603050405020304" pitchFamily="18" charset="0"/>
              </a:rPr>
              <a:t>conceptual de la estructura de estaciones.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Anteproyecto </a:t>
            </a:r>
            <a:r>
              <a:rPr lang="es-PA" sz="1200" dirty="0">
                <a:ea typeface="Times New Roman" panose="02020603050405020304" pitchFamily="18" charset="0"/>
              </a:rPr>
              <a:t>geométrico del viaducto. </a:t>
            </a:r>
          </a:p>
          <a:p>
            <a:endParaRPr lang="es-PA" sz="1200" dirty="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De </a:t>
            </a:r>
            <a:r>
              <a:rPr lang="es-PA" sz="1600" dirty="0">
                <a:effectLst>
                  <a:outerShdw blurRad="38100" dist="38100" dir="2700000" algn="tl">
                    <a:srgbClr val="000000">
                      <a:alpha val="43137"/>
                    </a:srgbClr>
                  </a:outerShdw>
                </a:effectLst>
                <a:ea typeface="Times New Roman" panose="02020603050405020304" pitchFamily="18" charset="0"/>
              </a:rPr>
              <a:t>la empresa proyectista. </a:t>
            </a:r>
          </a:p>
          <a:p>
            <a:r>
              <a:rPr lang="es-PA" sz="1200" dirty="0"/>
              <a:t>La empresa proyectista contratada para realizar el proyecto geométrico y estructural ejecutivo deberá contar con el material, equipo y personal técnico especializado que domine ampliamente las diferentes áreas de la ingeniería que se requiere para el desarrollo y culminación del proyecto. Será responsabilidad de la empresa proyectista que en el desarrollo del proyecto estructural ejecutivo se apegue a las normas y especificaciones establecidas en vigor: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Normas </a:t>
            </a:r>
            <a:r>
              <a:rPr lang="es-PA" sz="1200" dirty="0">
                <a:ea typeface="Times New Roman" panose="02020603050405020304" pitchFamily="18" charset="0"/>
              </a:rPr>
              <a:t>y recomendaciones del Sistema de Transporte Colectivo La Secretaría del Metro Panamá.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Reglamento </a:t>
            </a:r>
            <a:r>
              <a:rPr lang="es-PA" sz="1200" dirty="0">
                <a:ea typeface="Times New Roman" panose="02020603050405020304" pitchFamily="18" charset="0"/>
              </a:rPr>
              <a:t>Estructural Panameño 2004.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Reglamento </a:t>
            </a:r>
            <a:r>
              <a:rPr lang="es-PA" sz="1200" dirty="0">
                <a:ea typeface="Times New Roman" panose="02020603050405020304" pitchFamily="18" charset="0"/>
              </a:rPr>
              <a:t>de la Oficina de Seguridad del Cuerpo de Bomberos de la República de Panamá.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Normas </a:t>
            </a:r>
            <a:r>
              <a:rPr lang="es-PA" sz="1200" dirty="0">
                <a:ea typeface="Times New Roman" panose="02020603050405020304" pitchFamily="18" charset="0"/>
              </a:rPr>
              <a:t>y Estándares internacionales aplicables. </a:t>
            </a:r>
          </a:p>
          <a:p>
            <a:endParaRPr lang="es-PA" sz="1200" dirty="0"/>
          </a:p>
        </p:txBody>
      </p:sp>
    </p:spTree>
    <p:extLst>
      <p:ext uri="{BB962C8B-B14F-4D97-AF65-F5344CB8AC3E}">
        <p14:creationId xmlns:p14="http://schemas.microsoft.com/office/powerpoint/2010/main" val="122008859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6001643"/>
          </a:xfrm>
          <a:prstGeom prst="rect">
            <a:avLst/>
          </a:prstGeom>
          <a:noFill/>
        </p:spPr>
        <p:txBody>
          <a:bodyPr wrap="square" rtlCol="0">
            <a:spAutoFit/>
          </a:bodyPr>
          <a:lstStyle/>
          <a:p>
            <a:r>
              <a:rPr lang="es-PA" sz="2800" b="1" cap="small" dirty="0" smtClean="0">
                <a:effectLst>
                  <a:outerShdw blurRad="38100" dist="38100" dir="2700000" algn="tl">
                    <a:srgbClr val="000000">
                      <a:alpha val="43137"/>
                    </a:srgbClr>
                  </a:outerShdw>
                </a:effectLst>
              </a:rPr>
              <a:t>Diseño </a:t>
            </a:r>
            <a:r>
              <a:rPr lang="es-PA" sz="2800" b="1" cap="small" dirty="0">
                <a:effectLst>
                  <a:outerShdw blurRad="38100" dist="38100" dir="2700000" algn="tl">
                    <a:srgbClr val="000000">
                      <a:alpha val="43137"/>
                    </a:srgbClr>
                  </a:outerShdw>
                </a:effectLst>
              </a:rPr>
              <a:t>de obras civiles </a:t>
            </a:r>
          </a:p>
          <a:p>
            <a:pPr lvl="1"/>
            <a:r>
              <a:rPr lang="es-PA" sz="1400" dirty="0"/>
              <a:t>El diseño de obras civiles lo debe cotizar el proponente por cada uno de los conceptos que se presentan a continuación, en forma global indicando su valor y el pago se hará a la presentación del diseño básico por parte del contratista el 30% y a la aprobación del diseño de detalle por parte de la SMP </a:t>
            </a:r>
            <a:r>
              <a:rPr lang="es-PA" sz="1400" dirty="0" smtClean="0"/>
              <a:t>el </a:t>
            </a:r>
            <a:r>
              <a:rPr lang="es-PA" sz="1400" dirty="0"/>
              <a:t>70%. </a:t>
            </a:r>
            <a:endParaRPr lang="es-PA" sz="1400" dirty="0" smtClean="0"/>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Diseño </a:t>
            </a:r>
            <a:r>
              <a:rPr lang="es-PA" sz="1400" dirty="0">
                <a:ea typeface="Times New Roman" panose="02020603050405020304" pitchFamily="18" charset="0"/>
              </a:rPr>
              <a:t>urbanístico del área de influencia de la Línea 2 del Metro.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Diseño </a:t>
            </a:r>
            <a:r>
              <a:rPr lang="es-PA" sz="1400" dirty="0">
                <a:ea typeface="Times New Roman" panose="02020603050405020304" pitchFamily="18" charset="0"/>
              </a:rPr>
              <a:t>geométrico de detalle de la vía férrea principal y de las vías del patio.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Diseño </a:t>
            </a:r>
            <a:r>
              <a:rPr lang="es-PA" sz="1400" dirty="0">
                <a:ea typeface="Times New Roman" panose="02020603050405020304" pitchFamily="18" charset="0"/>
              </a:rPr>
              <a:t>arquitectónico, estructural y de instalaciones electromecánicas, </a:t>
            </a:r>
            <a:r>
              <a:rPr lang="es-PA" sz="1400" dirty="0" smtClean="0">
                <a:ea typeface="Times New Roman" panose="02020603050405020304" pitchFamily="18" charset="0"/>
              </a:rPr>
              <a:t>interfaces </a:t>
            </a:r>
            <a:r>
              <a:rPr lang="es-PA" sz="1400" dirty="0">
                <a:ea typeface="Times New Roman" panose="02020603050405020304" pitchFamily="18" charset="0"/>
              </a:rPr>
              <a:t>de detalle de estaciones. </a:t>
            </a:r>
            <a:r>
              <a:rPr lang="es-PA" sz="1400" dirty="0" smtClean="0">
                <a:ea typeface="Times New Roman" panose="02020603050405020304" pitchFamily="18" charset="0"/>
              </a:rPr>
              <a:t> </a:t>
            </a:r>
            <a:r>
              <a:rPr lang="es-PA" sz="1400" dirty="0">
                <a:ea typeface="Times New Roman" panose="02020603050405020304" pitchFamily="18" charset="0"/>
              </a:rPr>
              <a:t>	</a:t>
            </a:r>
            <a:endParaRPr lang="es-PA" sz="1400" dirty="0" smtClean="0">
              <a:ea typeface="Times New Roman" panose="02020603050405020304" pitchFamily="18" charset="0"/>
            </a:endParaRPr>
          </a:p>
          <a:p>
            <a:pPr marL="1371600" lvl="4" algn="just">
              <a:spcAft>
                <a:spcPts val="300"/>
              </a:spcAft>
              <a:buClr>
                <a:srgbClr val="808080"/>
              </a:buClr>
              <a:tabLst>
                <a:tab pos="215900" algn="l"/>
                <a:tab pos="540385" algn="l"/>
                <a:tab pos="540385" algn="l"/>
              </a:tabLst>
            </a:pPr>
            <a:r>
              <a:rPr lang="es-PA" sz="1400" dirty="0" smtClean="0">
                <a:ea typeface="Times New Roman" panose="02020603050405020304" pitchFamily="18" charset="0"/>
              </a:rPr>
              <a:t>- San </a:t>
            </a:r>
            <a:r>
              <a:rPr lang="es-PA" sz="1400" dirty="0">
                <a:ea typeface="Times New Roman" panose="02020603050405020304" pitchFamily="18" charset="0"/>
              </a:rPr>
              <a:t>Miguelito. 	</a:t>
            </a:r>
            <a:r>
              <a:rPr lang="es-PA" sz="1400" dirty="0" smtClean="0">
                <a:ea typeface="Times New Roman" panose="02020603050405020304" pitchFamily="18" charset="0"/>
              </a:rPr>
              <a:t>		- Pedregal </a:t>
            </a:r>
            <a:r>
              <a:rPr lang="es-PA" sz="1400" dirty="0">
                <a:ea typeface="Times New Roman" panose="02020603050405020304" pitchFamily="18" charset="0"/>
              </a:rPr>
              <a:t>– Las Acacias. 	</a:t>
            </a:r>
          </a:p>
          <a:p>
            <a:pPr marL="1371600" lvl="4" algn="just">
              <a:spcAft>
                <a:spcPts val="300"/>
              </a:spcAft>
              <a:buClr>
                <a:srgbClr val="808080"/>
              </a:buClr>
              <a:tabLst>
                <a:tab pos="215900" algn="l"/>
                <a:tab pos="540385" algn="l"/>
                <a:tab pos="540385" algn="l"/>
              </a:tabLst>
            </a:pPr>
            <a:r>
              <a:rPr lang="es-PA" sz="1400" dirty="0" smtClean="0">
                <a:ea typeface="Times New Roman" panose="02020603050405020304" pitchFamily="18" charset="0"/>
              </a:rPr>
              <a:t>- Paraíso</a:t>
            </a:r>
            <a:r>
              <a:rPr lang="es-PA" sz="1400" dirty="0">
                <a:ea typeface="Times New Roman" panose="02020603050405020304" pitchFamily="18" charset="0"/>
              </a:rPr>
              <a:t>. </a:t>
            </a:r>
            <a:r>
              <a:rPr lang="es-PA" sz="1400" dirty="0" smtClean="0">
                <a:ea typeface="Times New Roman" panose="02020603050405020304" pitchFamily="18" charset="0"/>
              </a:rPr>
              <a:t>			- Don </a:t>
            </a:r>
            <a:r>
              <a:rPr lang="es-PA" sz="1400" dirty="0">
                <a:ea typeface="Times New Roman" panose="02020603050405020304" pitchFamily="18" charset="0"/>
              </a:rPr>
              <a:t>Bosco. 	</a:t>
            </a:r>
          </a:p>
          <a:p>
            <a:pPr marL="1371600" lvl="4" algn="just">
              <a:spcAft>
                <a:spcPts val="300"/>
              </a:spcAft>
              <a:buClr>
                <a:srgbClr val="808080"/>
              </a:buClr>
              <a:tabLst>
                <a:tab pos="215900" algn="l"/>
                <a:tab pos="540385" algn="l"/>
                <a:tab pos="540385" algn="l"/>
              </a:tabLst>
            </a:pPr>
            <a:r>
              <a:rPr lang="es-PA" sz="1400" dirty="0" smtClean="0">
                <a:ea typeface="Times New Roman" panose="02020603050405020304" pitchFamily="18" charset="0"/>
              </a:rPr>
              <a:t>- Cincuentenario</a:t>
            </a:r>
            <a:r>
              <a:rPr lang="es-PA" sz="1400" dirty="0">
                <a:ea typeface="Times New Roman" panose="02020603050405020304" pitchFamily="18" charset="0"/>
              </a:rPr>
              <a:t>. </a:t>
            </a:r>
            <a:r>
              <a:rPr lang="es-PA" sz="1400" dirty="0" smtClean="0">
                <a:ea typeface="Times New Roman" panose="02020603050405020304" pitchFamily="18" charset="0"/>
              </a:rPr>
              <a:t>			- UTP</a:t>
            </a:r>
            <a:r>
              <a:rPr lang="es-PA" sz="1400" dirty="0">
                <a:ea typeface="Times New Roman" panose="02020603050405020304" pitchFamily="18" charset="0"/>
              </a:rPr>
              <a:t>. 	</a:t>
            </a:r>
          </a:p>
          <a:p>
            <a:pPr marL="1371600" lvl="4" algn="just">
              <a:spcAft>
                <a:spcPts val="300"/>
              </a:spcAft>
              <a:buClr>
                <a:srgbClr val="808080"/>
              </a:buClr>
              <a:tabLst>
                <a:tab pos="215900" algn="l"/>
                <a:tab pos="540385" algn="l"/>
                <a:tab pos="540385" algn="l"/>
              </a:tabLst>
            </a:pPr>
            <a:r>
              <a:rPr lang="es-PA" sz="1400" dirty="0" smtClean="0">
                <a:ea typeface="Times New Roman" panose="02020603050405020304" pitchFamily="18" charset="0"/>
              </a:rPr>
              <a:t>- Villa  Lucre .</a:t>
            </a:r>
            <a:r>
              <a:rPr lang="es-PA" sz="1400" dirty="0">
                <a:ea typeface="Times New Roman" panose="02020603050405020304" pitchFamily="18" charset="0"/>
              </a:rPr>
              <a:t>	 </a:t>
            </a:r>
            <a:r>
              <a:rPr lang="es-PA" sz="1400" dirty="0" smtClean="0">
                <a:ea typeface="Times New Roman" panose="02020603050405020304" pitchFamily="18" charset="0"/>
              </a:rPr>
              <a:t>		- Las </a:t>
            </a:r>
            <a:r>
              <a:rPr lang="es-PA" sz="1400" dirty="0">
                <a:ea typeface="Times New Roman" panose="02020603050405020304" pitchFamily="18" charset="0"/>
              </a:rPr>
              <a:t>Mañanitas. </a:t>
            </a:r>
          </a:p>
          <a:p>
            <a:pPr marL="1371600" lvl="4" algn="just">
              <a:spcAft>
                <a:spcPts val="300"/>
              </a:spcAft>
              <a:buClr>
                <a:srgbClr val="808080"/>
              </a:buClr>
              <a:tabLst>
                <a:tab pos="215900" algn="l"/>
                <a:tab pos="540385" algn="l"/>
                <a:tab pos="540385" algn="l"/>
              </a:tabLst>
            </a:pPr>
            <a:r>
              <a:rPr lang="es-PA" sz="1400" dirty="0" smtClean="0">
                <a:ea typeface="Times New Roman" panose="02020603050405020304" pitchFamily="18" charset="0"/>
              </a:rPr>
              <a:t>- Crisol</a:t>
            </a:r>
            <a:r>
              <a:rPr lang="es-PA" sz="1400" dirty="0">
                <a:ea typeface="Times New Roman" panose="02020603050405020304" pitchFamily="18" charset="0"/>
              </a:rPr>
              <a:t>. </a:t>
            </a:r>
            <a:r>
              <a:rPr lang="es-PA" sz="1400" dirty="0" smtClean="0">
                <a:ea typeface="Times New Roman" panose="02020603050405020304" pitchFamily="18" charset="0"/>
              </a:rPr>
              <a:t>			- Hospital </a:t>
            </a:r>
            <a:r>
              <a:rPr lang="es-PA" sz="1400" dirty="0">
                <a:ea typeface="Times New Roman" panose="02020603050405020304" pitchFamily="18" charset="0"/>
              </a:rPr>
              <a:t>del Este. </a:t>
            </a:r>
          </a:p>
          <a:p>
            <a:pPr marL="1371600" lvl="4" algn="just">
              <a:spcAft>
                <a:spcPts val="300"/>
              </a:spcAft>
              <a:buClr>
                <a:srgbClr val="808080"/>
              </a:buClr>
              <a:tabLst>
                <a:tab pos="215900" algn="l"/>
                <a:tab pos="540385" algn="l"/>
                <a:tab pos="540385" algn="l"/>
              </a:tabLst>
            </a:pPr>
            <a:r>
              <a:rPr lang="es-PA" sz="1400" dirty="0" smtClean="0">
                <a:ea typeface="Times New Roman" panose="02020603050405020304" pitchFamily="18" charset="0"/>
              </a:rPr>
              <a:t>- Brisas </a:t>
            </a:r>
            <a:r>
              <a:rPr lang="es-PA" sz="1400" dirty="0">
                <a:ea typeface="Times New Roman" panose="02020603050405020304" pitchFamily="18" charset="0"/>
              </a:rPr>
              <a:t>de Golf. </a:t>
            </a:r>
            <a:r>
              <a:rPr lang="es-PA" sz="1400" dirty="0" smtClean="0">
                <a:ea typeface="Times New Roman" panose="02020603050405020304" pitchFamily="18" charset="0"/>
              </a:rPr>
              <a:t>			- </a:t>
            </a:r>
            <a:r>
              <a:rPr lang="pt-BR" sz="1400" dirty="0" smtClean="0">
                <a:ea typeface="Times New Roman" panose="02020603050405020304" pitchFamily="18" charset="0"/>
              </a:rPr>
              <a:t>Altos </a:t>
            </a:r>
            <a:r>
              <a:rPr lang="pt-BR" sz="1400" dirty="0">
                <a:ea typeface="Times New Roman" panose="02020603050405020304" pitchFamily="18" charset="0"/>
              </a:rPr>
              <a:t>de </a:t>
            </a:r>
            <a:r>
              <a:rPr lang="pt-BR" sz="1400" dirty="0" err="1">
                <a:ea typeface="Times New Roman" panose="02020603050405020304" pitchFamily="18" charset="0"/>
              </a:rPr>
              <a:t>Tocumen</a:t>
            </a:r>
            <a:r>
              <a:rPr lang="pt-BR" sz="1400" dirty="0">
                <a:ea typeface="Times New Roman" panose="02020603050405020304" pitchFamily="18" charset="0"/>
              </a:rPr>
              <a:t>. </a:t>
            </a:r>
            <a:r>
              <a:rPr lang="es-PA" sz="1400" dirty="0">
                <a:ea typeface="Times New Roman" panose="02020603050405020304" pitchFamily="18" charset="0"/>
              </a:rPr>
              <a:t>	</a:t>
            </a:r>
          </a:p>
          <a:p>
            <a:pPr marL="1371600" lvl="4" algn="just">
              <a:spcAft>
                <a:spcPts val="300"/>
              </a:spcAft>
              <a:buClr>
                <a:srgbClr val="808080"/>
              </a:buClr>
              <a:tabLst>
                <a:tab pos="215900" algn="l"/>
                <a:tab pos="540385" algn="l"/>
                <a:tab pos="540385" algn="l"/>
              </a:tabLst>
            </a:pPr>
            <a:r>
              <a:rPr lang="es-PA" sz="1400" dirty="0" smtClean="0">
                <a:ea typeface="Times New Roman" panose="02020603050405020304" pitchFamily="18" charset="0"/>
              </a:rPr>
              <a:t>- Los </a:t>
            </a:r>
            <a:r>
              <a:rPr lang="es-PA" sz="1400" dirty="0">
                <a:ea typeface="Times New Roman" panose="02020603050405020304" pitchFamily="18" charset="0"/>
              </a:rPr>
              <a:t>Pueblos - </a:t>
            </a:r>
            <a:r>
              <a:rPr lang="es-PA" sz="1400" dirty="0" err="1">
                <a:ea typeface="Times New Roman" panose="02020603050405020304" pitchFamily="18" charset="0"/>
              </a:rPr>
              <a:t>Metromall</a:t>
            </a:r>
            <a:r>
              <a:rPr lang="es-PA" sz="1400" dirty="0">
                <a:ea typeface="Times New Roman" panose="02020603050405020304" pitchFamily="18" charset="0"/>
              </a:rPr>
              <a:t>. </a:t>
            </a:r>
            <a:r>
              <a:rPr lang="es-PA" sz="1400" dirty="0" smtClean="0">
                <a:ea typeface="Times New Roman" panose="02020603050405020304" pitchFamily="18" charset="0"/>
              </a:rPr>
              <a:t>		- La </a:t>
            </a:r>
            <a:r>
              <a:rPr lang="es-PA" sz="1400" dirty="0">
                <a:ea typeface="Times New Roman" panose="02020603050405020304" pitchFamily="18" charset="0"/>
              </a:rPr>
              <a:t>Doña .</a:t>
            </a:r>
          </a:p>
          <a:p>
            <a:pPr marL="1371600" lvl="4" algn="just">
              <a:spcAft>
                <a:spcPts val="300"/>
              </a:spcAft>
              <a:buClr>
                <a:srgbClr val="808080"/>
              </a:buClr>
              <a:tabLst>
                <a:tab pos="215900" algn="l"/>
                <a:tab pos="540385" algn="l"/>
                <a:tab pos="540385" algn="l"/>
              </a:tabLst>
            </a:pPr>
            <a:r>
              <a:rPr lang="es-PA" sz="1400" dirty="0" smtClean="0">
                <a:ea typeface="Times New Roman" panose="02020603050405020304" pitchFamily="18" charset="0"/>
              </a:rPr>
              <a:t>- San </a:t>
            </a:r>
            <a:r>
              <a:rPr lang="es-PA" sz="1400" dirty="0">
                <a:ea typeface="Times New Roman" panose="02020603050405020304" pitchFamily="18" charset="0"/>
              </a:rPr>
              <a:t>Antonio. 	</a:t>
            </a:r>
            <a:r>
              <a:rPr lang="es-PA" sz="1400" dirty="0" smtClean="0">
                <a:ea typeface="Times New Roman" panose="02020603050405020304" pitchFamily="18" charset="0"/>
              </a:rPr>
              <a:t>		- Nuevo </a:t>
            </a:r>
            <a:r>
              <a:rPr lang="es-PA" sz="1400" dirty="0" err="1">
                <a:ea typeface="Times New Roman" panose="02020603050405020304" pitchFamily="18" charset="0"/>
              </a:rPr>
              <a:t>Tocumen</a:t>
            </a:r>
            <a:r>
              <a:rPr lang="es-PA" sz="1400" dirty="0">
                <a:ea typeface="Times New Roman" panose="02020603050405020304" pitchFamily="18" charset="0"/>
              </a:rPr>
              <a:t>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Diseño </a:t>
            </a:r>
            <a:r>
              <a:rPr lang="es-PA" sz="1400" dirty="0">
                <a:ea typeface="Times New Roman" panose="02020603050405020304" pitchFamily="18" charset="0"/>
              </a:rPr>
              <a:t>de detalle del viaducto elevado. </a:t>
            </a:r>
            <a:r>
              <a:rPr lang="es-PA" sz="1400" dirty="0" smtClean="0">
                <a:ea typeface="Times New Roman" panose="02020603050405020304" pitchFamily="18" charset="0"/>
              </a:rPr>
              <a:t> </a:t>
            </a:r>
            <a:r>
              <a:rPr lang="es-PA" sz="1400" dirty="0">
                <a:ea typeface="Times New Roman" panose="02020603050405020304" pitchFamily="18" charset="0"/>
              </a:rPr>
              <a:t>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Diseño </a:t>
            </a:r>
            <a:r>
              <a:rPr lang="es-PA" sz="1400" dirty="0">
                <a:ea typeface="Times New Roman" panose="02020603050405020304" pitchFamily="18" charset="0"/>
              </a:rPr>
              <a:t>de detalle de reordenamiento de tráfico.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Diseño </a:t>
            </a:r>
            <a:r>
              <a:rPr lang="es-PA" sz="1400" dirty="0">
                <a:ea typeface="Times New Roman" panose="02020603050405020304" pitchFamily="18" charset="0"/>
              </a:rPr>
              <a:t>de detalle de patios y talleres de Nuevo </a:t>
            </a:r>
            <a:r>
              <a:rPr lang="es-PA" sz="1400" dirty="0" err="1">
                <a:ea typeface="Times New Roman" panose="02020603050405020304" pitchFamily="18" charset="0"/>
              </a:rPr>
              <a:t>Tocumen</a:t>
            </a:r>
            <a:r>
              <a:rPr lang="es-PA" sz="1400" dirty="0">
                <a:ea typeface="Times New Roman" panose="02020603050405020304" pitchFamily="18" charset="0"/>
              </a:rPr>
              <a:t>.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Diseño </a:t>
            </a:r>
            <a:r>
              <a:rPr lang="es-PA" sz="1400" dirty="0">
                <a:ea typeface="Times New Roman" panose="02020603050405020304" pitchFamily="18" charset="0"/>
              </a:rPr>
              <a:t>de adecuación del actual CCO para implantación de L2 y diseño del CCP en Patio 2. </a:t>
            </a:r>
            <a:r>
              <a:rPr lang="es-PA" sz="1200" dirty="0">
                <a:ea typeface="Times New Roman" panose="02020603050405020304" pitchFamily="18" charset="0"/>
              </a:rPr>
              <a:t>	</a:t>
            </a:r>
          </a:p>
          <a:p>
            <a:pPr marL="914400" lvl="3" algn="just">
              <a:spcAft>
                <a:spcPts val="300"/>
              </a:spcAft>
              <a:buClr>
                <a:srgbClr val="808080"/>
              </a:buClr>
              <a:tabLst>
                <a:tab pos="215900" algn="l"/>
                <a:tab pos="540385" algn="l"/>
                <a:tab pos="540385" algn="l"/>
              </a:tabLst>
            </a:pPr>
            <a:r>
              <a:rPr lang="es-PA" sz="1200" dirty="0">
                <a:ea typeface="Times New Roman" panose="02020603050405020304" pitchFamily="18" charset="0"/>
              </a:rPr>
              <a:t>	</a:t>
            </a:r>
          </a:p>
          <a:p>
            <a:endParaRPr lang="es-PA" sz="1200" dirty="0"/>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5</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698413"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Definición de hitos y rubros</a:t>
            </a:r>
          </a:p>
        </p:txBody>
      </p:sp>
    </p:spTree>
    <p:extLst>
      <p:ext uri="{BB962C8B-B14F-4D97-AF65-F5344CB8AC3E}">
        <p14:creationId xmlns:p14="http://schemas.microsoft.com/office/powerpoint/2010/main" val="2515767834"/>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50</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4924425"/>
          </a:xfrm>
          <a:prstGeom prst="rect">
            <a:avLst/>
          </a:prstGeom>
          <a:noFill/>
        </p:spPr>
        <p:txBody>
          <a:bodyPr wrap="square" rtlCol="0">
            <a:spAutoFit/>
          </a:bodyPr>
          <a:lstStyle/>
          <a:p>
            <a:r>
              <a:rPr lang="es-MX" sz="2000" b="1" cap="small" dirty="0" smtClean="0">
                <a:effectLst>
                  <a:outerShdw blurRad="38100" dist="38100" dir="2700000" algn="tl">
                    <a:srgbClr val="000000">
                      <a:alpha val="43137"/>
                    </a:srgbClr>
                  </a:outerShdw>
                </a:effectLst>
              </a:rPr>
              <a:t>Responsabilidades</a:t>
            </a:r>
            <a:endParaRPr lang="es-MX" sz="2000" b="1" cap="small" dirty="0">
              <a:effectLst>
                <a:outerShdw blurRad="38100" dist="38100" dir="2700000" algn="tl">
                  <a:srgbClr val="000000">
                    <a:alpha val="43137"/>
                  </a:srgbClr>
                </a:outerShdw>
              </a:effectLst>
            </a:endParaRPr>
          </a:p>
          <a:p>
            <a:endParaRPr lang="es-PA" sz="800" dirty="0" smtClean="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De </a:t>
            </a:r>
            <a:r>
              <a:rPr lang="es-PA" sz="1600" dirty="0">
                <a:effectLst>
                  <a:outerShdw blurRad="38100" dist="38100" dir="2700000" algn="tl">
                    <a:srgbClr val="000000">
                      <a:alpha val="43137"/>
                    </a:srgbClr>
                  </a:outerShdw>
                </a:effectLst>
                <a:ea typeface="Times New Roman" panose="02020603050405020304" pitchFamily="18" charset="0"/>
              </a:rPr>
              <a:t>la empresa proyectista. </a:t>
            </a:r>
          </a:p>
          <a:p>
            <a:r>
              <a:rPr lang="es-PA" sz="1200" dirty="0" smtClean="0"/>
              <a:t>Será </a:t>
            </a:r>
            <a:r>
              <a:rPr lang="es-PA" sz="1200" dirty="0"/>
              <a:t>responsabilidad de la empresa proyectista: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Conciliar </a:t>
            </a:r>
            <a:r>
              <a:rPr lang="es-PA" sz="1200" dirty="0">
                <a:ea typeface="Times New Roman" panose="02020603050405020304" pitchFamily="18" charset="0"/>
              </a:rPr>
              <a:t>con las diferentes disciplinas que intervienen en la realización del proyecto, con el fin de prever las preparaciones necesarias para la instalación de los diferentes equipos y canalizaciones que requiere la estación.</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Elaborar </a:t>
            </a:r>
            <a:r>
              <a:rPr lang="es-PA" sz="1200" dirty="0">
                <a:ea typeface="Times New Roman" panose="02020603050405020304" pitchFamily="18" charset="0"/>
              </a:rPr>
              <a:t>todos los planos geométricos y estructurales ejecutivos necesarios que permitan la interpretación del proyecto, y la construcción para la puesta en operación de las estaciones del metro.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Generar </a:t>
            </a:r>
            <a:r>
              <a:rPr lang="es-PA" sz="1200" dirty="0">
                <a:ea typeface="Times New Roman" panose="02020603050405020304" pitchFamily="18" charset="0"/>
              </a:rPr>
              <a:t>las especificaciones de los materiales propuestos en el proyecto geométrico y estructural ejecutivo indicando claramente su procedimiento constructivo para su correcta colocación e instalación.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Generar </a:t>
            </a:r>
            <a:r>
              <a:rPr lang="es-PA" sz="1200" dirty="0">
                <a:ea typeface="Times New Roman" panose="02020603050405020304" pitchFamily="18" charset="0"/>
              </a:rPr>
              <a:t>un catálogo de conceptos de obra que incluya todos los materiales implementados en el proyecto geométrico y estructural ejecutivo. Este documento deberá contener los siguientes conceptos en columnas: </a:t>
            </a:r>
            <a:endParaRPr lang="es-PA" sz="1200" dirty="0" smtClean="0">
              <a:ea typeface="Times New Roman" panose="02020603050405020304" pitchFamily="18" charset="0"/>
            </a:endParaRP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Partida</a:t>
            </a:r>
            <a:r>
              <a:rPr lang="es-PA" sz="1200" dirty="0">
                <a:ea typeface="Times New Roman" panose="02020603050405020304" pitchFamily="18" charset="0"/>
              </a:rPr>
              <a:t>*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Concepto</a:t>
            </a:r>
            <a:r>
              <a:rPr lang="es-PA" sz="1200" dirty="0">
                <a:ea typeface="Times New Roman" panose="02020603050405020304" pitchFamily="18" charset="0"/>
              </a:rPr>
              <a:t>*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Unidad</a:t>
            </a:r>
            <a:r>
              <a:rPr lang="es-PA" sz="1200" dirty="0">
                <a:ea typeface="Times New Roman" panose="02020603050405020304" pitchFamily="18" charset="0"/>
              </a:rPr>
              <a:t>*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Cantidad</a:t>
            </a:r>
            <a:r>
              <a:rPr lang="es-PA" sz="1200" dirty="0">
                <a:ea typeface="Times New Roman" panose="02020603050405020304" pitchFamily="18" charset="0"/>
              </a:rPr>
              <a:t>*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Precio </a:t>
            </a:r>
            <a:r>
              <a:rPr lang="es-PA" sz="1200" dirty="0">
                <a:ea typeface="Times New Roman" panose="02020603050405020304" pitchFamily="18" charset="0"/>
              </a:rPr>
              <a:t>unitario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Importe </a:t>
            </a:r>
            <a:endParaRPr lang="es-PA" sz="1200" dirty="0">
              <a:ea typeface="Times New Roman" panose="02020603050405020304" pitchFamily="18" charset="0"/>
            </a:endParaRPr>
          </a:p>
          <a:p>
            <a:r>
              <a:rPr lang="es-PA" sz="1200" dirty="0" smtClean="0"/>
              <a:t>		*</a:t>
            </a:r>
            <a:r>
              <a:rPr lang="es-PA" sz="1200" dirty="0"/>
              <a:t>estos datos proporcionados por la empresa proyectista.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Generar documentos (planos, especificaciones, listas de materiales y catálogos de conceptos) que permitan la adquisición, fabricación, suministro, instalación y puesta en servicio del equipamiento, mobiliario y materiales, para el viaducto del metro. </a:t>
            </a:r>
          </a:p>
          <a:p>
            <a:endParaRPr lang="es-MX" sz="1200" dirty="0">
              <a:ea typeface="Times New Roman" panose="02020603050405020304" pitchFamily="18" charset="0"/>
            </a:endParaRPr>
          </a:p>
        </p:txBody>
      </p:sp>
    </p:spTree>
    <p:extLst>
      <p:ext uri="{BB962C8B-B14F-4D97-AF65-F5344CB8AC3E}">
        <p14:creationId xmlns:p14="http://schemas.microsoft.com/office/powerpoint/2010/main" val="513500422"/>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51</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5801588"/>
          </a:xfrm>
          <a:prstGeom prst="rect">
            <a:avLst/>
          </a:prstGeom>
          <a:noFill/>
        </p:spPr>
        <p:txBody>
          <a:bodyPr wrap="square" rtlCol="0">
            <a:spAutoFit/>
          </a:bodyPr>
          <a:lstStyle/>
          <a:p>
            <a:r>
              <a:rPr lang="es-MX" sz="2000" b="1" cap="small" dirty="0" smtClean="0">
                <a:effectLst>
                  <a:outerShdw blurRad="38100" dist="38100" dir="2700000" algn="tl">
                    <a:srgbClr val="000000">
                      <a:alpha val="43137"/>
                    </a:srgbClr>
                  </a:outerShdw>
                </a:effectLst>
              </a:rPr>
              <a:t>Productos a generar por la empresa proyectista</a:t>
            </a:r>
            <a:endParaRPr lang="es-MX" sz="2000" b="1" cap="small" dirty="0">
              <a:effectLst>
                <a:outerShdw blurRad="38100" dist="38100" dir="2700000" algn="tl">
                  <a:srgbClr val="000000">
                    <a:alpha val="43137"/>
                  </a:srgbClr>
                </a:outerShdw>
              </a:effectLst>
            </a:endParaRP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ffectLst>
                  <a:outerShdw blurRad="38100" dist="38100" dir="2700000" algn="tl">
                    <a:srgbClr val="000000">
                      <a:alpha val="43137"/>
                    </a:srgbClr>
                  </a:outerShdw>
                </a:effectLst>
                <a:ea typeface="Times New Roman" panose="02020603050405020304" pitchFamily="18" charset="0"/>
              </a:rPr>
              <a:t>Planos </a:t>
            </a:r>
            <a:r>
              <a:rPr lang="es-PA" sz="1400" dirty="0">
                <a:effectLst>
                  <a:outerShdw blurRad="38100" dist="38100" dir="2700000" algn="tl">
                    <a:srgbClr val="000000">
                      <a:alpha val="43137"/>
                    </a:srgbClr>
                  </a:outerShdw>
                </a:effectLst>
                <a:ea typeface="Times New Roman" panose="02020603050405020304" pitchFamily="18" charset="0"/>
              </a:rPr>
              <a:t>geométricos y estructurales ejecutivos </a:t>
            </a:r>
          </a:p>
          <a:p>
            <a:pPr algn="just"/>
            <a:r>
              <a:rPr lang="es-PA" sz="1200" dirty="0"/>
              <a:t>El número de planos a realizar por la empresa proyectista estará sujeto a la aprobación de la Secretaría del Metro Panamá y deberá garantizar la información estructural necesaria para la construcción de las estaciones y su puesta en servicio. </a:t>
            </a:r>
            <a:endParaRPr lang="es-PA" sz="1200" dirty="0" smtClean="0"/>
          </a:p>
          <a:p>
            <a:endParaRPr lang="es-PA" sz="600" dirty="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ffectLst>
                  <a:outerShdw blurRad="38100" dist="38100" dir="2700000" algn="tl">
                    <a:srgbClr val="000000">
                      <a:alpha val="43137"/>
                    </a:srgbClr>
                  </a:outerShdw>
                </a:effectLst>
                <a:ea typeface="Times New Roman" panose="02020603050405020304" pitchFamily="18" charset="0"/>
              </a:rPr>
              <a:t>Especificaciones </a:t>
            </a:r>
            <a:endParaRPr lang="es-PA" sz="1400" dirty="0">
              <a:effectLst>
                <a:outerShdw blurRad="38100" dist="38100" dir="2700000" algn="tl">
                  <a:srgbClr val="000000">
                    <a:alpha val="43137"/>
                  </a:srgbClr>
                </a:outerShdw>
              </a:effectLst>
              <a:ea typeface="Times New Roman" panose="02020603050405020304" pitchFamily="18" charset="0"/>
            </a:endParaRPr>
          </a:p>
          <a:p>
            <a:pPr algn="just"/>
            <a:r>
              <a:rPr lang="es-PA" sz="1200" dirty="0"/>
              <a:t>La empresa proyectista entregará un documento donde establecerá las especificaciones de los diferentes conceptos del proyecto geométrico y estructural ejecutivo, indicando el proceso constructivo al que deberá sujetarse la ejecución de la obra para obtener la calidad requerida. </a:t>
            </a:r>
          </a:p>
          <a:p>
            <a:endParaRPr lang="es-PA" sz="600" dirty="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ffectLst>
                  <a:outerShdw blurRad="38100" dist="38100" dir="2700000" algn="tl">
                    <a:srgbClr val="000000">
                      <a:alpha val="43137"/>
                    </a:srgbClr>
                  </a:outerShdw>
                </a:effectLst>
                <a:ea typeface="Times New Roman" panose="02020603050405020304" pitchFamily="18" charset="0"/>
              </a:rPr>
              <a:t>Procedimiento constructivo </a:t>
            </a:r>
          </a:p>
          <a:p>
            <a:pPr algn="just"/>
            <a:r>
              <a:rPr lang="es-PA" sz="1200" dirty="0"/>
              <a:t>La empresa proyectista entregará un documento donde establecerá el procedimiento constructivo propuesto para el desarrollo de la construcción de cada una de las estaciones y el viaducto, indicando las etapas, precauciones, preparaciones y protecciones necesarias. </a:t>
            </a:r>
          </a:p>
          <a:p>
            <a:endParaRPr lang="es-PA" sz="600" dirty="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ffectLst>
                  <a:outerShdw blurRad="38100" dist="38100" dir="2700000" algn="tl">
                    <a:srgbClr val="000000">
                      <a:alpha val="43137"/>
                    </a:srgbClr>
                  </a:outerShdw>
                </a:effectLst>
                <a:ea typeface="Times New Roman" panose="02020603050405020304" pitchFamily="18" charset="0"/>
              </a:rPr>
              <a:t>Catálogo de conceptos </a:t>
            </a:r>
          </a:p>
          <a:p>
            <a:pPr algn="just"/>
            <a:r>
              <a:rPr lang="es-PA" sz="1200" dirty="0"/>
              <a:t>La empresa proyectista entregará un catálogo de conceptos incluyendo todos los materiales de construcción establecidos en el proyecto geométrico y estructural ejecutivo. </a:t>
            </a:r>
            <a:endParaRPr lang="es-PA" sz="1200" dirty="0" smtClean="0"/>
          </a:p>
          <a:p>
            <a:pPr algn="just"/>
            <a:r>
              <a:rPr lang="es-PA" sz="1200" dirty="0"/>
              <a:t>La empresa proyectista proporcionara los datos referentes a </a:t>
            </a:r>
            <a:r>
              <a:rPr lang="es-PA" sz="1200" dirty="0" smtClean="0"/>
              <a:t>todos los conceptos, </a:t>
            </a:r>
            <a:r>
              <a:rPr lang="es-PA" sz="1200" dirty="0"/>
              <a:t>exceptuando la de precio unitario y la de importe. </a:t>
            </a:r>
            <a:endParaRPr lang="es-PA" sz="1200" dirty="0" smtClean="0"/>
          </a:p>
          <a:p>
            <a:pPr algn="just"/>
            <a:endParaRPr lang="es-PA" sz="600" dirty="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ffectLst>
                  <a:outerShdw blurRad="38100" dist="38100" dir="2700000" algn="tl">
                    <a:srgbClr val="000000">
                      <a:alpha val="43137"/>
                    </a:srgbClr>
                  </a:outerShdw>
                </a:effectLst>
                <a:ea typeface="Times New Roman" panose="02020603050405020304" pitchFamily="18" charset="0"/>
              </a:rPr>
              <a:t>Cuantificación de materiales </a:t>
            </a:r>
          </a:p>
          <a:p>
            <a:pPr algn="just"/>
            <a:r>
              <a:rPr lang="es-PA" sz="1200" dirty="0"/>
              <a:t>La empresa proyectista efectuará la cuantificación de materiales de construcción del proyecto geométrico y estructural ejecutivo para complementar la elaboración del catálogo de conceptos. La cuantificación deberá ser acompañada de la memoria de cálculo descriptiva, que permita la fácil verificación de los elementos considerados en los volúmenes. </a:t>
            </a:r>
            <a:endParaRPr lang="es-PA" sz="1200" dirty="0" smtClean="0"/>
          </a:p>
          <a:p>
            <a:pPr algn="just"/>
            <a:endParaRPr lang="es-PA" sz="600" dirty="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ffectLst>
                  <a:outerShdw blurRad="38100" dist="38100" dir="2700000" algn="tl">
                    <a:srgbClr val="000000">
                      <a:alpha val="43137"/>
                    </a:srgbClr>
                  </a:outerShdw>
                </a:effectLst>
                <a:ea typeface="Times New Roman" panose="02020603050405020304" pitchFamily="18" charset="0"/>
              </a:rPr>
              <a:t>Documentos </a:t>
            </a:r>
            <a:r>
              <a:rPr lang="es-PA" sz="1400" dirty="0">
                <a:effectLst>
                  <a:outerShdw blurRad="38100" dist="38100" dir="2700000" algn="tl">
                    <a:srgbClr val="000000">
                      <a:alpha val="43137"/>
                    </a:srgbClr>
                  </a:outerShdw>
                </a:effectLst>
                <a:ea typeface="Times New Roman" panose="02020603050405020304" pitchFamily="18" charset="0"/>
              </a:rPr>
              <a:t>para adquisición </a:t>
            </a:r>
          </a:p>
          <a:p>
            <a:pPr algn="just"/>
            <a:r>
              <a:rPr lang="es-PA" sz="1200" dirty="0"/>
              <a:t>Los documentos para entrega a la Secretaría del Metro Panamá Línea 2, anteriormente mencionados (planos, especificaciones y catálogo de conceptos) permitirán a la Secretaría del Metro verificar la adquisición, fabricación o suministro de equipamiento, y materiales para el viaducto y cada una de las estaciones del metro. </a:t>
            </a:r>
            <a:endParaRPr lang="es-MX" sz="1200" dirty="0"/>
          </a:p>
        </p:txBody>
      </p:sp>
    </p:spTree>
    <p:extLst>
      <p:ext uri="{BB962C8B-B14F-4D97-AF65-F5344CB8AC3E}">
        <p14:creationId xmlns:p14="http://schemas.microsoft.com/office/powerpoint/2010/main" val="2705623767"/>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52</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a:solidFill>
                  <a:srgbClr val="C00000"/>
                </a:solidFill>
                <a:effectLst>
                  <a:outerShdw blurRad="38100" dist="38100" dir="2700000" algn="tl">
                    <a:srgbClr val="000000">
                      <a:alpha val="43137"/>
                    </a:srgbClr>
                  </a:outerShdw>
                </a:effectLst>
              </a:rPr>
              <a:t>Viaducto elevado y estaciones</a:t>
            </a:r>
          </a:p>
        </p:txBody>
      </p:sp>
      <p:sp>
        <p:nvSpPr>
          <p:cNvPr id="12" name="11 CuadroTexto"/>
          <p:cNvSpPr txBox="1"/>
          <p:nvPr/>
        </p:nvSpPr>
        <p:spPr>
          <a:xfrm>
            <a:off x="720000" y="692696"/>
            <a:ext cx="7776000" cy="5293757"/>
          </a:xfrm>
          <a:prstGeom prst="rect">
            <a:avLst/>
          </a:prstGeom>
          <a:noFill/>
        </p:spPr>
        <p:txBody>
          <a:bodyPr wrap="square" rtlCol="0">
            <a:spAutoFit/>
          </a:bodyPr>
          <a:lstStyle/>
          <a:p>
            <a:r>
              <a:rPr lang="es-MX" sz="2800" b="1" cap="small" dirty="0" smtClean="0">
                <a:effectLst>
                  <a:outerShdw blurRad="38100" dist="38100" dir="2700000" algn="tl">
                    <a:srgbClr val="000000">
                      <a:alpha val="43137"/>
                    </a:srgbClr>
                  </a:outerShdw>
                </a:effectLst>
              </a:rPr>
              <a:t>Formatos para entrega</a:t>
            </a:r>
          </a:p>
          <a:p>
            <a:pPr algn="just"/>
            <a:r>
              <a:rPr lang="es-PA" sz="1600" dirty="0"/>
              <a:t>Todos y cada uno de los documentos que formen parte del proyecto geométrico y estructural ejecutivo, deberán editarse en forma preliminar para su revisión por la Secretaría del Metro Panamá en las fechas programadas. Esta información deberá ser editada con revisión "A" para su primera revisión y así sucesivamente utilizando las letras en orden alfabético para las revisiones siguientes. Cuando se realice la edición final (plano aprobado para construcción) se editara con revisión 0 (cero), y a partir de esta, si fuera necesario, se emitirán revisiones numeradas en forma consecutiva, por ejemplo: revisión 1, 2, 3, etc. </a:t>
            </a:r>
            <a:endParaRPr lang="es-MX" sz="1600" dirty="0"/>
          </a:p>
          <a:p>
            <a:endParaRPr lang="es-MX" sz="1000" b="1" cap="small" dirty="0" smtClean="0">
              <a:effectLst>
                <a:outerShdw blurRad="38100" dist="38100" dir="2700000" algn="tl">
                  <a:srgbClr val="000000">
                    <a:alpha val="43137"/>
                  </a:srgbClr>
                </a:outerShdw>
              </a:effectLst>
            </a:endParaRPr>
          </a:p>
          <a:p>
            <a:r>
              <a:rPr lang="es-MX" sz="2800" b="1" cap="small" dirty="0" smtClean="0">
                <a:effectLst>
                  <a:outerShdw blurRad="38100" dist="38100" dir="2700000" algn="tl">
                    <a:srgbClr val="000000">
                      <a:alpha val="43137"/>
                    </a:srgbClr>
                  </a:outerShdw>
                </a:effectLst>
              </a:rPr>
              <a:t>Programa de avance del proyecto</a:t>
            </a:r>
          </a:p>
          <a:p>
            <a:pPr algn="just"/>
            <a:r>
              <a:rPr lang="es-PA" sz="1600" dirty="0"/>
              <a:t>La empresa proyectista deberá entregar a la Secretaría del Metro Panamá, junto con su cotización, un programa detallado para la realización del proyecto geométrico y estructural ejecutivo en donde se muestre cada una de las actividades a desarrollar, así como el periodo de tiempo que se llevara ejecutarlas. En este programa se deberá incluir un diagrama en el que se muestren las actividades a realizar así como las entregas parciales para su revisión y aprobación por la Secretaría del Metro Panamá. También se deberá incluir, entre otros anexos solicitados, un organigrama del grupo que participará directamente en el proyecto estructural ejecutivo, anexando los currículos vitae de los principales miembros del equipo de trabajo</a:t>
            </a:r>
            <a:r>
              <a:rPr lang="es-PA" sz="1600" dirty="0" smtClean="0"/>
              <a:t>.</a:t>
            </a:r>
            <a:endParaRPr lang="es-MX" sz="1600" dirty="0"/>
          </a:p>
        </p:txBody>
      </p:sp>
    </p:spTree>
    <p:extLst>
      <p:ext uri="{BB962C8B-B14F-4D97-AF65-F5344CB8AC3E}">
        <p14:creationId xmlns:p14="http://schemas.microsoft.com/office/powerpoint/2010/main" val="3948016763"/>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4" name="1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1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53</a:t>
            </a:fld>
            <a:endParaRPr lang="es-ES" dirty="0"/>
          </a:p>
        </p:txBody>
      </p:sp>
      <p:sp>
        <p:nvSpPr>
          <p:cNvPr id="1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sp>
        <p:nvSpPr>
          <p:cNvPr id="18" name="2 Marcador de contenido"/>
          <p:cNvSpPr txBox="1">
            <a:spLocks/>
          </p:cNvSpPr>
          <p:nvPr/>
        </p:nvSpPr>
        <p:spPr>
          <a:xfrm>
            <a:off x="452467" y="1556792"/>
            <a:ext cx="8229600" cy="4608512"/>
          </a:xfrm>
          <a:prstGeom prst="rect">
            <a:avLst/>
          </a:prstGeom>
        </p:spPr>
        <p:txBody>
          <a:bodyPr vert="horz" lIns="91440" tIns="45720" rIns="91440" bIns="45720" numCol="2" rtlCol="0">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971550" lvl="1" indent="-514350">
              <a:lnSpc>
                <a:spcPct val="150000"/>
              </a:lnSpc>
              <a:buFont typeface="+mj-lt"/>
              <a:buAutoNum type="romanUcPeriod"/>
            </a:pPr>
            <a:r>
              <a:rPr lang="es-ES" sz="2100" cap="small" dirty="0" smtClean="0">
                <a:effectLst>
                  <a:outerShdw blurRad="38100" dist="38100" dir="2700000" algn="tl">
                    <a:srgbClr val="000000">
                      <a:alpha val="43137"/>
                    </a:srgbClr>
                  </a:outerShdw>
                </a:effectLst>
              </a:rPr>
              <a:t>Generalidades</a:t>
            </a:r>
            <a:endParaRPr lang="es-ES" sz="2100" cap="small" dirty="0">
              <a:effectLst>
                <a:outerShdw blurRad="38100" dist="38100" dir="2700000" algn="tl">
                  <a:srgbClr val="000000">
                    <a:alpha val="43137"/>
                  </a:srgbClr>
                </a:outerShdw>
              </a:effectLst>
            </a:endParaRPr>
          </a:p>
          <a:p>
            <a:pPr marL="1371600" lvl="2" indent="-514350">
              <a:lnSpc>
                <a:spcPct val="150000"/>
              </a:lnSpc>
              <a:buFont typeface="+mj-lt"/>
              <a:buAutoNum type="romanUcPeriod"/>
            </a:pPr>
            <a:r>
              <a:rPr lang="es-ES" sz="1700" cap="small" dirty="0" smtClean="0">
                <a:effectLst>
                  <a:outerShdw blurRad="38100" dist="38100" dir="2700000" algn="tl">
                    <a:srgbClr val="000000">
                      <a:alpha val="43137"/>
                    </a:srgbClr>
                  </a:outerShdw>
                </a:effectLst>
              </a:rPr>
              <a:t>Objetivo</a:t>
            </a:r>
          </a:p>
          <a:p>
            <a:pPr marL="1371600" lvl="2" indent="-514350">
              <a:lnSpc>
                <a:spcPct val="150000"/>
              </a:lnSpc>
              <a:buFont typeface="+mj-lt"/>
              <a:buAutoNum type="romanUcPeriod"/>
            </a:pPr>
            <a:r>
              <a:rPr lang="es-ES" sz="1700" cap="small" dirty="0" smtClean="0">
                <a:effectLst>
                  <a:outerShdw blurRad="38100" dist="38100" dir="2700000" algn="tl">
                    <a:srgbClr val="000000">
                      <a:alpha val="43137"/>
                    </a:srgbClr>
                  </a:outerShdw>
                </a:effectLst>
              </a:rPr>
              <a:t>Alcance</a:t>
            </a:r>
          </a:p>
          <a:p>
            <a:pPr marL="1371600" lvl="2" indent="-514350">
              <a:lnSpc>
                <a:spcPct val="150000"/>
              </a:lnSpc>
              <a:buFont typeface="+mj-lt"/>
              <a:buAutoNum type="romanUcPeriod"/>
            </a:pPr>
            <a:r>
              <a:rPr lang="es-ES" sz="1700" cap="small" dirty="0" smtClean="0">
                <a:effectLst>
                  <a:outerShdw blurRad="38100" dist="38100" dir="2700000" algn="tl">
                    <a:srgbClr val="000000">
                      <a:alpha val="43137"/>
                    </a:srgbClr>
                  </a:outerShdw>
                </a:effectLst>
              </a:rPr>
              <a:t>Obligaciones</a:t>
            </a:r>
            <a:endParaRPr lang="es-ES" sz="1700" cap="small" dirty="0">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Obras inducidas</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Topografía, </a:t>
            </a:r>
            <a:r>
              <a:rPr lang="es-ES" sz="2100" cap="small" dirty="0" err="1" smtClean="0">
                <a:solidFill>
                  <a:schemeClr val="bg1">
                    <a:lumMod val="65000"/>
                  </a:schemeClr>
                </a:solidFill>
                <a:effectLst>
                  <a:outerShdw blurRad="38100" dist="38100" dir="2700000" algn="tl">
                    <a:srgbClr val="000000">
                      <a:alpha val="43137"/>
                    </a:srgbClr>
                  </a:outerShdw>
                </a:effectLst>
              </a:rPr>
              <a:t>repalnteo</a:t>
            </a:r>
            <a:r>
              <a:rPr lang="es-ES" sz="2100" cap="small" dirty="0" smtClean="0">
                <a:solidFill>
                  <a:schemeClr val="bg1">
                    <a:lumMod val="65000"/>
                  </a:schemeClr>
                </a:solidFill>
                <a:effectLst>
                  <a:outerShdw blurRad="38100" dist="38100" dir="2700000" algn="tl">
                    <a:srgbClr val="000000">
                      <a:alpha val="43137"/>
                    </a:srgbClr>
                  </a:outerShdw>
                </a:effectLst>
              </a:rPr>
              <a:t> y control geométrico</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Limpieza y desarraigue</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Excavación y nivelación de terracerías</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Protección de taludes</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Relleno para terracerías</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Protección de terracerías, sub bases y bases de pavimentos</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Control y prueba para terracerías</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Bases y </a:t>
            </a:r>
            <a:r>
              <a:rPr lang="es-ES" sz="2100" cap="small" dirty="0" err="1" smtClean="0">
                <a:solidFill>
                  <a:schemeClr val="bg1">
                    <a:lumMod val="65000"/>
                  </a:schemeClr>
                </a:solidFill>
                <a:effectLst>
                  <a:outerShdw blurRad="38100" dist="38100" dir="2700000" algn="tl">
                    <a:srgbClr val="000000">
                      <a:alpha val="43137"/>
                    </a:srgbClr>
                  </a:outerShdw>
                </a:effectLst>
              </a:rPr>
              <a:t>subbases</a:t>
            </a:r>
            <a:r>
              <a:rPr lang="es-ES" sz="2100" cap="small" dirty="0" smtClean="0">
                <a:solidFill>
                  <a:schemeClr val="bg1">
                    <a:lumMod val="65000"/>
                  </a:schemeClr>
                </a:solidFill>
                <a:effectLst>
                  <a:outerShdw blurRad="38100" dist="38100" dir="2700000" algn="tl">
                    <a:srgbClr val="000000">
                      <a:alpha val="43137"/>
                    </a:srgbClr>
                  </a:outerShdw>
                </a:effectLst>
              </a:rPr>
              <a:t> para pavimentos</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Pavimentos asfálticos</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Excavaciones para cimentaciones</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Formaletas y encofrados</a:t>
            </a:r>
          </a:p>
          <a:p>
            <a:pPr marL="971550" lvl="1" indent="-514350">
              <a:lnSpc>
                <a:spcPct val="150000"/>
              </a:lnSpc>
              <a:buFont typeface="+mj-lt"/>
              <a:buAutoNum type="romanUcPeriod"/>
            </a:pPr>
            <a:r>
              <a:rPr lang="es-ES" sz="2100" cap="small" dirty="0" smtClean="0">
                <a:effectLst>
                  <a:outerShdw blurRad="38100" dist="38100" dir="2700000" algn="tl">
                    <a:srgbClr val="000000">
                      <a:alpha val="43137"/>
                    </a:srgbClr>
                  </a:outerShdw>
                </a:effectLst>
              </a:rPr>
              <a:t>Acero</a:t>
            </a:r>
          </a:p>
          <a:p>
            <a:pPr marL="971550" lvl="1" indent="-514350">
              <a:lnSpc>
                <a:spcPct val="150000"/>
              </a:lnSpc>
              <a:buFont typeface="+mj-lt"/>
              <a:buAutoNum type="romanUcPeriod"/>
            </a:pPr>
            <a:r>
              <a:rPr lang="es-ES" sz="2100" cap="small" dirty="0" smtClean="0">
                <a:effectLst>
                  <a:outerShdw blurRad="38100" dist="38100" dir="2700000" algn="tl">
                    <a:srgbClr val="000000">
                      <a:alpha val="43137"/>
                    </a:srgbClr>
                  </a:outerShdw>
                </a:effectLst>
              </a:rPr>
              <a:t>Concreto </a:t>
            </a:r>
          </a:p>
          <a:p>
            <a:pPr marL="971550" lvl="1" indent="-514350">
              <a:lnSpc>
                <a:spcPct val="150000"/>
              </a:lnSpc>
              <a:buFont typeface="+mj-lt"/>
              <a:buAutoNum type="romanUcPeriod"/>
            </a:pPr>
            <a:r>
              <a:rPr lang="es-ES" sz="2100" cap="small" dirty="0" smtClean="0">
                <a:effectLst>
                  <a:outerShdw blurRad="38100" dist="38100" dir="2700000" algn="tl">
                    <a:srgbClr val="000000">
                      <a:alpha val="43137"/>
                    </a:srgbClr>
                  </a:outerShdw>
                </a:effectLst>
              </a:rPr>
              <a:t>Prefabricados de concreto</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Membrana impermeable y bandas de sello</a:t>
            </a:r>
          </a:p>
          <a:p>
            <a:pPr marL="971550" lvl="1" indent="-514350">
              <a:lnSpc>
                <a:spcPct val="150000"/>
              </a:lnSpc>
              <a:buFont typeface="+mj-lt"/>
              <a:buAutoNum type="romanUcPeriod"/>
            </a:pPr>
            <a:r>
              <a:rPr lang="es-ES" sz="2100" cap="small" dirty="0" smtClean="0">
                <a:effectLst>
                  <a:outerShdw blurRad="38100" dist="38100" dir="2700000" algn="tl">
                    <a:srgbClr val="000000">
                      <a:alpha val="43137"/>
                    </a:srgbClr>
                  </a:outerShdw>
                </a:effectLst>
              </a:rPr>
              <a:t>Pilotes </a:t>
            </a:r>
            <a:r>
              <a:rPr lang="es-ES" sz="2100" cap="small" dirty="0" err="1" smtClean="0">
                <a:effectLst>
                  <a:outerShdw blurRad="38100" dist="38100" dir="2700000" algn="tl">
                    <a:srgbClr val="000000">
                      <a:alpha val="43137"/>
                    </a:srgbClr>
                  </a:outerShdw>
                </a:effectLst>
              </a:rPr>
              <a:t>precolados</a:t>
            </a:r>
            <a:r>
              <a:rPr lang="es-ES" sz="2100" cap="small" dirty="0" smtClean="0">
                <a:effectLst>
                  <a:outerShdw blurRad="38100" dist="38100" dir="2700000" algn="tl">
                    <a:srgbClr val="000000">
                      <a:alpha val="43137"/>
                    </a:srgbClr>
                  </a:outerShdw>
                </a:effectLst>
              </a:rPr>
              <a:t> y vaciados en sitio</a:t>
            </a: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Asientos </a:t>
            </a:r>
            <a:r>
              <a:rPr lang="es-ES" sz="2100" cap="small" dirty="0" err="1" smtClean="0">
                <a:solidFill>
                  <a:schemeClr val="bg1">
                    <a:lumMod val="65000"/>
                  </a:schemeClr>
                </a:solidFill>
                <a:effectLst>
                  <a:outerShdw blurRad="38100" dist="38100" dir="2700000" algn="tl">
                    <a:srgbClr val="000000">
                      <a:alpha val="43137"/>
                    </a:srgbClr>
                  </a:outerShdw>
                </a:effectLst>
              </a:rPr>
              <a:t>elastoméricos</a:t>
            </a:r>
            <a:endParaRPr lang="es-ES" sz="2100" cap="small" dirty="0" smtClean="0">
              <a:solidFill>
                <a:schemeClr val="bg1">
                  <a:lumMod val="65000"/>
                </a:schemeClr>
              </a:solidFill>
              <a:effectLst>
                <a:outerShdw blurRad="38100" dist="38100" dir="2700000" algn="tl">
                  <a:srgbClr val="000000">
                    <a:alpha val="43137"/>
                  </a:srgbClr>
                </a:outerShdw>
              </a:effectLst>
            </a:endParaRPr>
          </a:p>
          <a:p>
            <a:pPr marL="971550" lvl="1" indent="-514350">
              <a:lnSpc>
                <a:spcPct val="150000"/>
              </a:lnSpc>
              <a:buFont typeface="+mj-lt"/>
              <a:buAutoNum type="romanUcPeriod"/>
            </a:pPr>
            <a:r>
              <a:rPr lang="es-ES" sz="2100" cap="small" dirty="0" smtClean="0">
                <a:solidFill>
                  <a:schemeClr val="bg1">
                    <a:lumMod val="65000"/>
                  </a:schemeClr>
                </a:solidFill>
                <a:effectLst>
                  <a:outerShdw blurRad="38100" dist="38100" dir="2700000" algn="tl">
                    <a:srgbClr val="000000">
                      <a:alpha val="43137"/>
                    </a:srgbClr>
                  </a:outerShdw>
                </a:effectLst>
              </a:rPr>
              <a:t>Anclas pasivas y anclajes activos</a:t>
            </a:r>
          </a:p>
          <a:p>
            <a:pPr marL="971550" lvl="1" indent="-514350">
              <a:lnSpc>
                <a:spcPct val="150000"/>
              </a:lnSpc>
              <a:buFont typeface="+mj-lt"/>
              <a:buAutoNum type="romanUcPeriod"/>
            </a:pPr>
            <a:r>
              <a:rPr lang="es-ES" sz="2100" cap="small" dirty="0" smtClean="0">
                <a:effectLst>
                  <a:outerShdw blurRad="38100" dist="38100" dir="2700000" algn="tl">
                    <a:srgbClr val="000000">
                      <a:alpha val="43137"/>
                    </a:srgbClr>
                  </a:outerShdw>
                </a:effectLst>
              </a:rPr>
              <a:t>Drenaje de viaductos y estaciones</a:t>
            </a:r>
            <a:endParaRPr lang="es-ES" sz="2100" cap="small" dirty="0">
              <a:effectLst>
                <a:outerShdw blurRad="38100" dist="38100" dir="2700000" algn="tl">
                  <a:srgbClr val="000000">
                    <a:alpha val="43137"/>
                  </a:srgbClr>
                </a:outerShdw>
              </a:effectLst>
            </a:endParaRPr>
          </a:p>
        </p:txBody>
      </p:sp>
      <p:sp>
        <p:nvSpPr>
          <p:cNvPr id="19" name="18 CuadroTexto"/>
          <p:cNvSpPr txBox="1"/>
          <p:nvPr/>
        </p:nvSpPr>
        <p:spPr>
          <a:xfrm>
            <a:off x="2001193" y="692696"/>
            <a:ext cx="5307111" cy="646331"/>
          </a:xfrm>
          <a:prstGeom prst="rect">
            <a:avLst/>
          </a:prstGeom>
          <a:noFill/>
        </p:spPr>
        <p:txBody>
          <a:bodyPr wrap="square" rtlCol="0">
            <a:spAutoFit/>
          </a:bodyPr>
          <a:lstStyle/>
          <a:p>
            <a:pPr algn="ctr"/>
            <a:r>
              <a:rPr lang="es-ES" sz="3600" b="1" cap="small" dirty="0" smtClean="0">
                <a:effectLst>
                  <a:outerShdw blurRad="38100" dist="38100" dir="2700000" algn="tl">
                    <a:srgbClr val="000000">
                      <a:alpha val="43137"/>
                    </a:srgbClr>
                  </a:outerShdw>
                </a:effectLst>
              </a:rPr>
              <a:t>CONTENIDO</a:t>
            </a:r>
            <a:endParaRPr lang="es-ES" sz="3600" b="1" cap="small" dirty="0">
              <a:effectLst>
                <a:outerShdw blurRad="38100" dist="38100" dir="2700000" algn="tl">
                  <a:srgbClr val="000000">
                    <a:alpha val="43137"/>
                  </a:srgbClr>
                </a:outerShdw>
              </a:effectLst>
            </a:endParaRPr>
          </a:p>
        </p:txBody>
      </p:sp>
      <p:cxnSp>
        <p:nvCxnSpPr>
          <p:cNvPr id="20" name="19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1"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22" name="21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Tree>
    <p:extLst>
      <p:ext uri="{BB962C8B-B14F-4D97-AF65-F5344CB8AC3E}">
        <p14:creationId xmlns:p14="http://schemas.microsoft.com/office/powerpoint/2010/main" val="44223852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54</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3793346"/>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800" b="1" cap="small" dirty="0" smtClean="0">
                <a:effectLst>
                  <a:outerShdw blurRad="38100" dist="38100" dir="2700000" algn="tl">
                    <a:srgbClr val="000000">
                      <a:alpha val="43137"/>
                    </a:srgbClr>
                  </a:outerShdw>
                </a:effectLst>
              </a:rPr>
              <a:t>Generalidades</a:t>
            </a:r>
          </a:p>
          <a:p>
            <a:pPr marL="0" lvl="1" algn="just">
              <a:spcAft>
                <a:spcPts val="300"/>
              </a:spcAft>
              <a:buClr>
                <a:srgbClr val="808080"/>
              </a:buClr>
              <a:tabLst>
                <a:tab pos="215900" algn="l"/>
                <a:tab pos="540385" algn="l"/>
                <a:tab pos="540385" algn="l"/>
              </a:tabLst>
            </a:pPr>
            <a:r>
              <a:rPr lang="es-PA" sz="2000" b="1" dirty="0" smtClean="0">
                <a:effectLst>
                  <a:outerShdw blurRad="38100" dist="38100" dir="2700000" algn="tl">
                    <a:srgbClr val="000000">
                      <a:alpha val="43137"/>
                    </a:srgbClr>
                  </a:outerShdw>
                </a:effectLst>
              </a:rPr>
              <a:t>Objetivo</a:t>
            </a:r>
          </a:p>
          <a:p>
            <a:pPr marL="457200" lvl="2" algn="just">
              <a:spcAft>
                <a:spcPts val="300"/>
              </a:spcAft>
              <a:buClr>
                <a:srgbClr val="808080"/>
              </a:buClr>
              <a:tabLst>
                <a:tab pos="215900" algn="l"/>
                <a:tab pos="540385" algn="l"/>
                <a:tab pos="540385" algn="l"/>
              </a:tabLst>
            </a:pPr>
            <a:r>
              <a:rPr lang="es-MX" sz="1600" dirty="0">
                <a:ea typeface="Times New Roman" panose="02020603050405020304" pitchFamily="18" charset="0"/>
              </a:rPr>
              <a:t>El objeto es establecer los lineamientos, normas, procedimientos y /o requisitos básicos para la correcta ejecución de las diferentes etapas de la construcción de la Línea 2 del Metro de </a:t>
            </a:r>
            <a:r>
              <a:rPr lang="es-MX" sz="1600" dirty="0" smtClean="0">
                <a:ea typeface="Times New Roman" panose="02020603050405020304" pitchFamily="18" charset="0"/>
              </a:rPr>
              <a:t>Panamá. S</a:t>
            </a:r>
            <a:r>
              <a:rPr lang="es-PA" sz="1600" dirty="0" err="1" smtClean="0">
                <a:ea typeface="Times New Roman" panose="02020603050405020304" pitchFamily="18" charset="0"/>
              </a:rPr>
              <a:t>erán</a:t>
            </a:r>
            <a:r>
              <a:rPr lang="es-PA" sz="1600" dirty="0" smtClean="0">
                <a:ea typeface="Times New Roman" panose="02020603050405020304" pitchFamily="18" charset="0"/>
              </a:rPr>
              <a:t> </a:t>
            </a:r>
            <a:r>
              <a:rPr lang="es-PA" sz="1600" dirty="0">
                <a:ea typeface="Times New Roman" panose="02020603050405020304" pitchFamily="18" charset="0"/>
              </a:rPr>
              <a:t>aplicables en la construcción, demolición y desmantelamiento de estructuras, edificios e instalaciones propiedad de la </a:t>
            </a:r>
            <a:r>
              <a:rPr lang="es-PA" sz="1600" dirty="0" smtClean="0">
                <a:ea typeface="Times New Roman" panose="02020603050405020304" pitchFamily="18" charset="0"/>
              </a:rPr>
              <a:t>SMP, </a:t>
            </a:r>
            <a:r>
              <a:rPr lang="es-PA" sz="1600" dirty="0">
                <a:ea typeface="Times New Roman" panose="02020603050405020304" pitchFamily="18" charset="0"/>
              </a:rPr>
              <a:t>así como a las obras inducidas, afectaciones y/o interferencias, que se presenten durante el proceso de construcción. </a:t>
            </a:r>
            <a:r>
              <a:rPr lang="es-MX" sz="1600" dirty="0">
                <a:ea typeface="Times New Roman" panose="02020603050405020304" pitchFamily="18" charset="0"/>
              </a:rPr>
              <a:t> </a:t>
            </a:r>
            <a:endParaRPr lang="es-MX" sz="1600" dirty="0" smtClean="0">
              <a:ea typeface="Times New Roman" panose="02020603050405020304" pitchFamily="18" charset="0"/>
            </a:endParaRPr>
          </a:p>
          <a:p>
            <a:pPr marL="457200" lvl="2" algn="just">
              <a:spcAft>
                <a:spcPts val="300"/>
              </a:spcAft>
              <a:buClr>
                <a:srgbClr val="808080"/>
              </a:buClr>
              <a:tabLst>
                <a:tab pos="215900" algn="l"/>
                <a:tab pos="540385" algn="l"/>
                <a:tab pos="540385" algn="l"/>
              </a:tabLst>
            </a:pPr>
            <a:endParaRPr lang="es-MX" sz="1600" dirty="0" smtClean="0">
              <a:ea typeface="Times New Roman" panose="02020603050405020304" pitchFamily="18" charset="0"/>
            </a:endParaRPr>
          </a:p>
          <a:p>
            <a:pPr marL="0" lvl="1" algn="just">
              <a:spcAft>
                <a:spcPts val="300"/>
              </a:spcAft>
              <a:buClr>
                <a:srgbClr val="808080"/>
              </a:buClr>
              <a:tabLst>
                <a:tab pos="215900" algn="l"/>
                <a:tab pos="540385" algn="l"/>
                <a:tab pos="540385" algn="l"/>
              </a:tabLst>
            </a:pPr>
            <a:r>
              <a:rPr lang="es-MX" sz="2000" b="1" dirty="0">
                <a:effectLst>
                  <a:outerShdw blurRad="38100" dist="38100" dir="2700000" algn="tl">
                    <a:srgbClr val="000000">
                      <a:alpha val="43137"/>
                    </a:srgbClr>
                  </a:outerShdw>
                </a:effectLst>
              </a:rPr>
              <a:t>Alcance</a:t>
            </a:r>
          </a:p>
          <a:p>
            <a:pPr marL="457200" lvl="2" algn="just">
              <a:spcAft>
                <a:spcPts val="300"/>
              </a:spcAft>
              <a:buClr>
                <a:srgbClr val="808080"/>
              </a:buClr>
              <a:tabLst>
                <a:tab pos="215900" algn="l"/>
                <a:tab pos="540385" algn="l"/>
                <a:tab pos="540385" algn="l"/>
              </a:tabLst>
            </a:pPr>
            <a:r>
              <a:rPr lang="es-PA" sz="1600" dirty="0">
                <a:ea typeface="Times New Roman" panose="02020603050405020304" pitchFamily="18" charset="0"/>
              </a:rPr>
              <a:t>El alcance es establecer los lineamientos necesarios para construir y cuantificar los trabajos a ejecutar para la obra civil de la línea 2, en base al proyecto conceptual de la obra y a los planos de diseño conceptual generados. </a:t>
            </a:r>
            <a:endParaRPr lang="es-MX" sz="1600" dirty="0">
              <a:ea typeface="Times New Roman" panose="02020603050405020304" pitchFamily="18" charset="0"/>
            </a:endParaRPr>
          </a:p>
        </p:txBody>
      </p:sp>
    </p:spTree>
    <p:extLst>
      <p:ext uri="{BB962C8B-B14F-4D97-AF65-F5344CB8AC3E}">
        <p14:creationId xmlns:p14="http://schemas.microsoft.com/office/powerpoint/2010/main" val="1309014551"/>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55</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901616"/>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Generalidades</a:t>
            </a:r>
          </a:p>
          <a:p>
            <a:pPr marL="0" lvl="1" algn="just">
              <a:spcAft>
                <a:spcPts val="300"/>
              </a:spcAft>
              <a:buClr>
                <a:srgbClr val="808080"/>
              </a:buClr>
              <a:tabLst>
                <a:tab pos="215900" algn="l"/>
                <a:tab pos="540385" algn="l"/>
                <a:tab pos="540385" algn="l"/>
              </a:tabLst>
            </a:pPr>
            <a:r>
              <a:rPr lang="es-PA" sz="1600" b="1" dirty="0" smtClean="0">
                <a:effectLst>
                  <a:outerShdw blurRad="38100" dist="38100" dir="2700000" algn="tl">
                    <a:srgbClr val="000000">
                      <a:alpha val="43137"/>
                    </a:srgbClr>
                  </a:outerShdw>
                </a:effectLst>
              </a:rPr>
              <a:t>Obligaciones</a:t>
            </a:r>
            <a:endParaRPr lang="es-PA" b="1" dirty="0" smtClean="0">
              <a:effectLst>
                <a:outerShdw blurRad="38100" dist="38100" dir="2700000" algn="tl">
                  <a:srgbClr val="000000">
                    <a:alpha val="43137"/>
                  </a:srgbClr>
                </a:outerShdw>
              </a:effectLst>
            </a:endParaRP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El Contratista ejecutará las obras de acuerdo con lo estipulado en las Especificaciones particulares, Normas de Construcción, en el plazo establecido, ajustándose al programa de trabajo autorizado y a lo establecido en el contrato.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El Contratista en coordinación con la SMP y las autoridades de policía y tránsito locales deberá prever los señalamientos necesarios de acuerdo a las necesidades de las obras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Para la determinación de los precios unitarios, el Contratista utilizará los precios vigentes de materiales, equipo y maquinaria, integrándolos como Precios por unidad de obra terminada (PUOT) en el desglose de precios unitario y cantidades de obra que presentará para la aprobación de la SMP.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El Contratista debe conocer los conceptos en que se divide la obra, las posibles interferencias visibles y/o subterráneas, el proyecto conceptual, y las eventualidades que implica su realización; tomando en consideración lo siguiente: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La </a:t>
            </a:r>
            <a:r>
              <a:rPr lang="es-PA" sz="1200" dirty="0">
                <a:ea typeface="Times New Roman" panose="02020603050405020304" pitchFamily="18" charset="0"/>
              </a:rPr>
              <a:t>topografía del terreno y su influencia en el proyecto y construcción de la obra.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las </a:t>
            </a:r>
            <a:r>
              <a:rPr lang="es-PA" sz="1200" dirty="0">
                <a:ea typeface="Times New Roman" panose="02020603050405020304" pitchFamily="18" charset="0"/>
              </a:rPr>
              <a:t>referencias topográficas entregadas por la SMP para el trazado general del viaducto, y la línea de referencia base de primer orden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Las </a:t>
            </a:r>
            <a:r>
              <a:rPr lang="es-PA" sz="1200" dirty="0">
                <a:ea typeface="Times New Roman" panose="02020603050405020304" pitchFamily="18" charset="0"/>
              </a:rPr>
              <a:t>características del suelo en base a los estudios preliminares de mecánica de suelo que serán proporcionadas por el Organismo y los estudios complementarios que deberá realizar el Contratista.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Condiciones </a:t>
            </a:r>
            <a:r>
              <a:rPr lang="es-PA" sz="1200" dirty="0">
                <a:ea typeface="Times New Roman" panose="02020603050405020304" pitchFamily="18" charset="0"/>
              </a:rPr>
              <a:t>climatológicas de la región y su influencia durante la construcción y vida de la obra.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Sondeos </a:t>
            </a:r>
            <a:r>
              <a:rPr lang="es-PA" sz="1200" dirty="0">
                <a:ea typeface="Times New Roman" panose="02020603050405020304" pitchFamily="18" charset="0"/>
              </a:rPr>
              <a:t>físicos para poder determinar el tipo de material en las excavaciones y problemas potenciales de construcción por condiciones de suelo y situación de instalaciones ocultas, acceso y de la estabilidad del subsuelo.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Los </a:t>
            </a:r>
            <a:r>
              <a:rPr lang="es-PA" sz="1200" dirty="0">
                <a:ea typeface="Times New Roman" panose="02020603050405020304" pitchFamily="18" charset="0"/>
              </a:rPr>
              <a:t>niveles freáticos, su influencia en la construcción y en el comportamiento de la obra</a:t>
            </a:r>
            <a:r>
              <a:rPr lang="es-PA" sz="1200" dirty="0" smtClean="0">
                <a:ea typeface="Times New Roman" panose="02020603050405020304" pitchFamily="18" charset="0"/>
              </a:rPr>
              <a:t>.</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Mano </a:t>
            </a:r>
            <a:r>
              <a:rPr lang="es-PA" sz="1200" dirty="0">
                <a:ea typeface="Times New Roman" panose="02020603050405020304" pitchFamily="18" charset="0"/>
              </a:rPr>
              <a:t>de obra de la región, costo de los materiales y equipo que se empleará para construcción.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Acceso </a:t>
            </a:r>
            <a:r>
              <a:rPr lang="es-PA" sz="1200" dirty="0">
                <a:ea typeface="Times New Roman" panose="02020603050405020304" pitchFamily="18" charset="0"/>
              </a:rPr>
              <a:t>al sitio durante la construcción y operación garantizada durante la vida de la obra.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endParaRPr lang="es-MX" sz="1200" dirty="0">
              <a:ea typeface="Times New Roman" panose="02020603050405020304" pitchFamily="18" charset="0"/>
            </a:endParaRPr>
          </a:p>
        </p:txBody>
      </p:sp>
    </p:spTree>
    <p:extLst>
      <p:ext uri="{BB962C8B-B14F-4D97-AF65-F5344CB8AC3E}">
        <p14:creationId xmlns:p14="http://schemas.microsoft.com/office/powerpoint/2010/main" val="3993629813"/>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56</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686172"/>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Generalidades</a:t>
            </a:r>
            <a:endParaRPr lang="es-ES" sz="2000" b="1" cap="small" dirty="0" smtClean="0">
              <a:effectLst>
                <a:outerShdw blurRad="38100" dist="38100" dir="2700000" algn="tl">
                  <a:srgbClr val="000000">
                    <a:alpha val="43137"/>
                  </a:srgbClr>
                </a:outerShdw>
              </a:effectLst>
            </a:endParaRPr>
          </a:p>
          <a:p>
            <a:pPr marL="0" lvl="1" algn="just">
              <a:spcAft>
                <a:spcPts val="300"/>
              </a:spcAft>
              <a:buClr>
                <a:srgbClr val="808080"/>
              </a:buClr>
              <a:tabLst>
                <a:tab pos="215900" algn="l"/>
                <a:tab pos="540385" algn="l"/>
                <a:tab pos="540385" algn="l"/>
              </a:tabLst>
            </a:pPr>
            <a:r>
              <a:rPr lang="es-PA" sz="1600" b="1" dirty="0" smtClean="0">
                <a:effectLst>
                  <a:outerShdw blurRad="38100" dist="38100" dir="2700000" algn="tl">
                    <a:srgbClr val="000000">
                      <a:alpha val="43137"/>
                    </a:srgbClr>
                  </a:outerShdw>
                </a:effectLst>
              </a:rPr>
              <a:t>Obligaciones</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El contratista deberá conocer y apegarse a lo establecido en el estudio de impacto ambiental, el cual será proporcionado por la SMP, para la ejecución de todas las actividades de </a:t>
            </a:r>
            <a:r>
              <a:rPr lang="es-PA" sz="1200" dirty="0" smtClean="0">
                <a:ea typeface="Times New Roman" panose="02020603050405020304" pitchFamily="18" charset="0"/>
              </a:rPr>
              <a:t>construcción. </a:t>
            </a:r>
            <a:endParaRPr lang="es-PA" sz="1200" dirty="0">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Será responsabilidad del contratista vigilar y salvaguardar la integridad de terceros, mediante la implementación de programas de seguridad e higiene.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El Contratista deberá </a:t>
            </a:r>
            <a:r>
              <a:rPr lang="es-PA" sz="1200" dirty="0" smtClean="0">
                <a:ea typeface="Times New Roman" panose="02020603050405020304" pitchFamily="18" charset="0"/>
              </a:rPr>
              <a:t>proporcionar </a:t>
            </a:r>
            <a:r>
              <a:rPr lang="es-PA" sz="1200" dirty="0">
                <a:ea typeface="Times New Roman" panose="02020603050405020304" pitchFamily="18" charset="0"/>
              </a:rPr>
              <a:t>el apoyo necesario y suficiente para atender las prioridades solicitadas por la SMP o sus representantes, cuando por causas no imputables al contratista se requiera del soporte de recursos materiales de mano de obra y/o equipos.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El Contratista construirá o habilitará por su cuenta bodegas, campamentos, oficinas adecuadas, etc., y será el único responsable ante las autoridades y terceros del incumplimiento de las disposiciones Nacionales, Provinciales, Municipales y de los daños que su personal cauce a terceros.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El Contratista proporcionará todos los elementos y materiales de construcción y de consumo necesarios para la ejecución de la obra, incluyendo su almacenaje y movimientos locales hasta los sitios de utilización.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En la determinación de los precios unitarios de los conceptos de obra, se debe considerar el transporte de materiales, almacenamiento, costo directo, indirecto, financiamiento y utilidades en su caso.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El contratista proporcionará personal técnico calificado y certificado para ejecutar los trabajos motivo de este alcance, de igual manera deberá proporcionar los equipos adecuados para satisfacer las necesidades de seguridad y rendimiento.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Ante cualquier proceso constructivo indicado por el Contratista, si el Control de la Calidad detecta un incumplimiento reiterativo de la calidad final de las unidades, el contratista está obligado a cambiar dicho proceso constructivo sin derecho a reclamación económica alguna, y deberá asegurar documentalmente, con la aprobación de la Entidad Contratante y del Project Management, que las unidades ejecutadas con el sistema constructivo inicial tienen la calidad mínima exigida en las Especificaciones Técnicas de dichas unidades.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endParaRPr lang="es-MX" sz="1200" dirty="0">
              <a:ea typeface="Times New Roman" panose="02020603050405020304" pitchFamily="18" charset="0"/>
            </a:endParaRPr>
          </a:p>
        </p:txBody>
      </p:sp>
    </p:spTree>
    <p:extLst>
      <p:ext uri="{BB962C8B-B14F-4D97-AF65-F5344CB8AC3E}">
        <p14:creationId xmlns:p14="http://schemas.microsoft.com/office/powerpoint/2010/main" val="1083734151"/>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57</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262979"/>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Generalidades</a:t>
            </a:r>
            <a:endParaRPr lang="es-ES" sz="2000" b="1" cap="small" dirty="0" smtClean="0">
              <a:effectLst>
                <a:outerShdw blurRad="38100" dist="38100" dir="2700000" algn="tl">
                  <a:srgbClr val="000000">
                    <a:alpha val="43137"/>
                  </a:srgbClr>
                </a:outerShdw>
              </a:effectLst>
            </a:endParaRPr>
          </a:p>
          <a:p>
            <a:pPr marL="0" lvl="1" algn="just">
              <a:spcAft>
                <a:spcPts val="300"/>
              </a:spcAft>
              <a:buClr>
                <a:srgbClr val="808080"/>
              </a:buClr>
              <a:tabLst>
                <a:tab pos="215900" algn="l"/>
                <a:tab pos="540385" algn="l"/>
                <a:tab pos="540385" algn="l"/>
              </a:tabLst>
            </a:pPr>
            <a:r>
              <a:rPr lang="es-PA" sz="1600" b="1" dirty="0" smtClean="0">
                <a:effectLst>
                  <a:outerShdw blurRad="38100" dist="38100" dir="2700000" algn="tl">
                    <a:srgbClr val="000000">
                      <a:alpha val="43137"/>
                    </a:srgbClr>
                  </a:outerShdw>
                </a:effectLst>
              </a:rPr>
              <a:t>Obligaciones</a:t>
            </a:r>
          </a:p>
          <a:p>
            <a:pPr marL="457200" lvl="2" algn="just">
              <a:spcAft>
                <a:spcPts val="300"/>
              </a:spcAft>
              <a:buClr>
                <a:srgbClr val="808080"/>
              </a:buClr>
              <a:tabLst>
                <a:tab pos="215900" algn="l"/>
                <a:tab pos="540385" algn="l"/>
                <a:tab pos="540385" algn="l"/>
              </a:tabLst>
            </a:pPr>
            <a:r>
              <a:rPr lang="es-PA" sz="1200" dirty="0" smtClean="0">
                <a:ea typeface="Times New Roman" panose="02020603050405020304" pitchFamily="18" charset="0"/>
              </a:rPr>
              <a:t>No </a:t>
            </a:r>
            <a:r>
              <a:rPr lang="es-PA" sz="1200" dirty="0">
                <a:ea typeface="Times New Roman" panose="02020603050405020304" pitchFamily="18" charset="0"/>
              </a:rPr>
              <a:t>se admitirán ninguna diferencia en la ejecución frente a lo diseñado, salvo justificación adecuada y aprobación por parte de la Entidad Contratante. En caso de que se detecten diferencias entre lo diseñado y lo ejecutado, el Contratista deberá demoler y construir de nuevo la o las unidades que difieran respecto a lo diseñado sin derecho a contrapartida económica alguna.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Toda la información presentada por el contratista a la Entidad Contratante y al Project Management del proyecto, será en versión editable</a:t>
            </a:r>
            <a:r>
              <a:rPr lang="es-PA" sz="1200" dirty="0" smtClean="0">
                <a:ea typeface="Times New Roman" panose="02020603050405020304" pitchFamily="18" charset="0"/>
              </a:rPr>
              <a:t>. </a:t>
            </a:r>
            <a:endParaRPr lang="es-PA" sz="1200" dirty="0">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En cualquier prueba realizada a una unidad de obra en la que la Especificación Técnica establezca un porcentaje de ensayos sobre el total de unidades de obra iguales, si los ensayos dan resultados no satisfactorios en un porcentaje de los mismos mayor al 5%, se incrementará en un 5% sobre el total de las unidades de obra la obligación de realizar dichos ensayos, pudiendo llegar hasta el 100% según criterio de la Entidad Contratante y Gerencia de Proyecto.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El Contratista será responsable en su planificación de obra, de incluir los plazos necesarios para diseño y aprobación de diseño por la Entidad Contratante y la Gerencia de Proyectos, supervisiones en campo y pruebas necesarias para la aprobación de las unidades de obra finalizadas, no pudiendo alegar retrasos por esta causa.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De dicha responsabilidad se deduce que cuando en campo un equipo se quede sin trabajo por carencia de planos constructivos aprobados, el utilizar dicho para realizar otras tareas ha de ser con la aprobación de la Entidad Contratante y la Gerencia de Proyecto, teniendo los planos constructivos convenientemente aprobados de la nueva tarea. Sin estas aprobaciones no se podrá comenzar ninguna nueva tarea, siendo responsabilidad del Contratista y de su falta de planificación esa parada y los retrasos que pudiera ocasionar.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Una vez terminada la construcción de la obra, se efectuará una revisión final realizando pruebas al material y equipo instalado; el Contratista está obligado a efectuar las reparaciones necesarias cuando se requieran, sin costo adicional para el Metro de Panamá.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endParaRPr lang="es-MX" sz="1200" dirty="0">
              <a:ea typeface="Times New Roman" panose="02020603050405020304" pitchFamily="18" charset="0"/>
            </a:endParaRPr>
          </a:p>
        </p:txBody>
      </p:sp>
    </p:spTree>
    <p:extLst>
      <p:ext uri="{BB962C8B-B14F-4D97-AF65-F5344CB8AC3E}">
        <p14:creationId xmlns:p14="http://schemas.microsoft.com/office/powerpoint/2010/main" val="219877294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58</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109091"/>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800" b="1" cap="small" dirty="0" smtClean="0">
                <a:effectLst>
                  <a:outerShdw blurRad="38100" dist="38100" dir="2700000" algn="tl">
                    <a:srgbClr val="000000">
                      <a:alpha val="43137"/>
                    </a:srgbClr>
                  </a:outerShdw>
                </a:effectLst>
              </a:rPr>
              <a:t>Obras inducidas</a:t>
            </a:r>
          </a:p>
          <a:p>
            <a:pPr marL="457200" lvl="2" algn="just">
              <a:spcAft>
                <a:spcPts val="300"/>
              </a:spcAft>
              <a:buClr>
                <a:srgbClr val="808080"/>
              </a:buClr>
              <a:tabLst>
                <a:tab pos="215900" algn="l"/>
                <a:tab pos="540385" algn="l"/>
                <a:tab pos="540385" algn="l"/>
              </a:tabLst>
            </a:pPr>
            <a:r>
              <a:rPr lang="es-PA" sz="1600" dirty="0" smtClean="0"/>
              <a:t>Las obras inducidas incluyen </a:t>
            </a:r>
            <a:r>
              <a:rPr lang="es-PA" sz="1600" dirty="0"/>
              <a:t>la coordinación con las dependencias y la ejecución de los trabajos correspondientes a los proyectos de reubicación, retiro, cancelación, demolición o protección de líneas de servicios, puentes peatonales, edificios, bardas, estructuras de publicidad, y en general las instalaciones visibles y ocultas que se requieran para ejecutar las obras motivo de esta especificación, el suministro del equipo, materiales, mano de obra y supervisión técnica para ejecutar los trabajos </a:t>
            </a:r>
            <a:endParaRPr lang="es-PA" sz="1600" dirty="0" smtClean="0"/>
          </a:p>
          <a:p>
            <a:pPr marL="457200" lvl="2" algn="just">
              <a:spcAft>
                <a:spcPts val="300"/>
              </a:spcAft>
              <a:buClr>
                <a:srgbClr val="808080"/>
              </a:buClr>
              <a:tabLst>
                <a:tab pos="215900" algn="l"/>
                <a:tab pos="540385" algn="l"/>
                <a:tab pos="540385" algn="l"/>
              </a:tabLst>
            </a:pPr>
            <a:r>
              <a:rPr lang="es-PA" sz="1600" dirty="0"/>
              <a:t>Previa elaboración de los proyectos de obra inducida con cada una de las dependencias que de alguna manera se involucran con interferencias para la construcción de la línea 2, el contratista deberá coordinarse con cada una de ellas para cumplir con los requisitos y especificaciones definidas, respetando los lineamientos establecidos por cada dependencia relativos a calidad, mano de obra especializada y certificada, equipos y materiales. </a:t>
            </a:r>
          </a:p>
          <a:p>
            <a:pPr marL="457200" lvl="2" algn="just">
              <a:spcAft>
                <a:spcPts val="300"/>
              </a:spcAft>
              <a:buClr>
                <a:srgbClr val="808080"/>
              </a:buClr>
              <a:tabLst>
                <a:tab pos="215900" algn="l"/>
                <a:tab pos="540385" algn="l"/>
                <a:tab pos="540385" algn="l"/>
              </a:tabLst>
            </a:pPr>
            <a:r>
              <a:rPr lang="es-PA" sz="1600" dirty="0"/>
              <a:t>Los trabajos de obra inducida deberán ejecutarse previo al inicio de los trabajos de construcción del viaducto, de tal manera que no afecten a los rendimientos y secuencia de los programas de trabajo. </a:t>
            </a:r>
          </a:p>
          <a:p>
            <a:pPr marL="457200" lvl="2" algn="just">
              <a:spcAft>
                <a:spcPts val="300"/>
              </a:spcAft>
              <a:buClr>
                <a:srgbClr val="808080"/>
              </a:buClr>
              <a:tabLst>
                <a:tab pos="215900" algn="l"/>
                <a:tab pos="540385" algn="l"/>
                <a:tab pos="540385" algn="l"/>
              </a:tabLst>
            </a:pPr>
            <a:r>
              <a:rPr lang="es-PA" sz="1600" dirty="0"/>
              <a:t>De común acuerdo con la supervisión </a:t>
            </a:r>
            <a:r>
              <a:rPr lang="es-PA" sz="1600" dirty="0" smtClean="0"/>
              <a:t>de la SMP, </a:t>
            </a:r>
            <a:r>
              <a:rPr lang="es-PA" sz="1600" dirty="0"/>
              <a:t>se deberá planear la ejecución de los trabajos en forma coordinada y ordenada para garantizar la seguridad y la integridad de los servicios, suministrando los elementos de protección y prevención. </a:t>
            </a:r>
            <a:endParaRPr lang="es-MX" sz="1600" dirty="0"/>
          </a:p>
        </p:txBody>
      </p:sp>
    </p:spTree>
    <p:extLst>
      <p:ext uri="{BB962C8B-B14F-4D97-AF65-F5344CB8AC3E}">
        <p14:creationId xmlns:p14="http://schemas.microsoft.com/office/powerpoint/2010/main" val="208643744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59</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493812"/>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Topografía, replanteo y control geométrico</a:t>
            </a:r>
          </a:p>
          <a:p>
            <a:pPr marL="0" lvl="1" algn="just">
              <a:spcAft>
                <a:spcPts val="300"/>
              </a:spcAft>
              <a:buClr>
                <a:srgbClr val="808080"/>
              </a:buClr>
              <a:tabLst>
                <a:tab pos="215900" algn="l"/>
                <a:tab pos="540385" algn="l"/>
                <a:tab pos="540385" algn="l"/>
              </a:tabLst>
            </a:pPr>
            <a:r>
              <a:rPr lang="es-PA" b="1" dirty="0" smtClean="0">
                <a:effectLst>
                  <a:outerShdw blurRad="38100" dist="38100" dir="2700000" algn="tl">
                    <a:srgbClr val="000000">
                      <a:alpha val="43137"/>
                    </a:srgbClr>
                  </a:outerShdw>
                </a:effectLst>
              </a:rPr>
              <a:t>Alcance</a:t>
            </a:r>
          </a:p>
          <a:p>
            <a:pPr marL="457200" lvl="2" algn="just">
              <a:spcAft>
                <a:spcPts val="300"/>
              </a:spcAft>
              <a:buClr>
                <a:srgbClr val="808080"/>
              </a:buClr>
              <a:tabLst>
                <a:tab pos="215900" algn="l"/>
                <a:tab pos="540385" algn="l"/>
                <a:tab pos="540385" algn="l"/>
              </a:tabLst>
            </a:pPr>
            <a:r>
              <a:rPr lang="es-PA" sz="1400" dirty="0"/>
              <a:t>Incluye todos los trabajos de implantación y mantenimiento de las redes topográficas imprescindibles para el desarrollo de los trabajos de replanteo y control necesarios para la ejecución de las obras de infraestructura y superestructura, así como para la auscultación de las estructuras ejecutadas, dentro de los parámetros de precisión exigidos para cada una de las fases de proyecto. </a:t>
            </a:r>
            <a:endParaRPr lang="es-PA" sz="1400" dirty="0" smtClean="0"/>
          </a:p>
          <a:p>
            <a:pPr marL="457200" lvl="2" algn="just">
              <a:spcAft>
                <a:spcPts val="300"/>
              </a:spcAft>
              <a:buClr>
                <a:srgbClr val="808080"/>
              </a:buClr>
              <a:tabLst>
                <a:tab pos="215900" algn="l"/>
                <a:tab pos="540385" algn="l"/>
                <a:tab pos="540385" algn="l"/>
              </a:tabLst>
            </a:pPr>
            <a:r>
              <a:rPr lang="es-PA" sz="1400" dirty="0" smtClean="0"/>
              <a:t>Los trabajos incluyen el reconocimiento</a:t>
            </a:r>
            <a:r>
              <a:rPr lang="es-PA" sz="1400" dirty="0"/>
              <a:t>, protección y verificación de los monumentos colocados por el Contratista con coordenadas X,Y,Z (sistema de referencia WGS84 y coordenadas UTM) que servirán para la referencia del alineamiento horizontal y vertical de la construcción del viaducto, estaciones y demás elementos a construir, así como para la auscultación de estos elementos. </a:t>
            </a:r>
            <a:endParaRPr lang="es-PA" sz="1400" dirty="0" smtClean="0"/>
          </a:p>
          <a:p>
            <a:pPr marL="457200" lvl="2" algn="just">
              <a:spcAft>
                <a:spcPts val="300"/>
              </a:spcAft>
              <a:buClr>
                <a:srgbClr val="808080"/>
              </a:buClr>
              <a:tabLst>
                <a:tab pos="215900" algn="l"/>
                <a:tab pos="540385" algn="l"/>
                <a:tab pos="540385" algn="l"/>
              </a:tabLst>
            </a:pPr>
            <a:endParaRPr lang="es-PA" sz="700" dirty="0" smtClean="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dirty="0" smtClean="0">
                <a:effectLst>
                  <a:outerShdw blurRad="38100" dist="38100" dir="2700000" algn="tl">
                    <a:srgbClr val="000000">
                      <a:alpha val="43137"/>
                    </a:srgbClr>
                  </a:outerShdw>
                </a:effectLst>
                <a:ea typeface="Times New Roman" panose="02020603050405020304" pitchFamily="18" charset="0"/>
              </a:rPr>
              <a:t>Diseño e implantación de redes topográficas</a:t>
            </a:r>
          </a:p>
          <a:p>
            <a:pPr marL="457200" lvl="2" algn="just">
              <a:spcAft>
                <a:spcPts val="300"/>
              </a:spcAft>
              <a:buClr>
                <a:srgbClr val="808080"/>
              </a:buClr>
              <a:tabLst>
                <a:tab pos="215900" algn="l"/>
                <a:tab pos="540385" algn="l"/>
                <a:tab pos="540385" algn="l"/>
              </a:tabLst>
            </a:pPr>
            <a:r>
              <a:rPr lang="es-PA" sz="1400" dirty="0"/>
              <a:t>El Sistema de Referencia Geodésico será el WGS-84 y los planos deberán ser realizados usando el sistema de coordenadas Universal </a:t>
            </a:r>
            <a:r>
              <a:rPr lang="es-PA" sz="1400" dirty="0" err="1"/>
              <a:t>Transverse</a:t>
            </a:r>
            <a:r>
              <a:rPr lang="es-PA" sz="1400" dirty="0"/>
              <a:t> </a:t>
            </a:r>
            <a:r>
              <a:rPr lang="es-PA" sz="1400" dirty="0" err="1"/>
              <a:t>Mercator</a:t>
            </a:r>
            <a:r>
              <a:rPr lang="es-PA" sz="1400" dirty="0"/>
              <a:t> UTM (huso 17N). Se Implantaran tres redes bien diferenciadas, una red Básica, una red Primaria (apoyada y debidamente ajustada a la básica) y una red secundaria o de replanteo y control (apoyada y debidamente ajustada a la red primaria). </a:t>
            </a:r>
          </a:p>
          <a:p>
            <a:pPr marL="457200" lvl="2" algn="just">
              <a:spcAft>
                <a:spcPts val="300"/>
              </a:spcAft>
              <a:buClr>
                <a:srgbClr val="808080"/>
              </a:buClr>
              <a:tabLst>
                <a:tab pos="215900" algn="l"/>
                <a:tab pos="540385" algn="l"/>
                <a:tab pos="540385" algn="l"/>
              </a:tabLst>
            </a:pPr>
            <a:r>
              <a:rPr lang="es-PA" sz="1400" dirty="0"/>
              <a:t>La red básica se implantará, mediante metodología GPS utilizando la red CORS de Panamá o utilizando un sistema mixto con la red CORS y cualquier otra de propiedad no institucional, debidamente instaurada por alguna empresa local (red de receptores GPS fija de similares características a la red CORS oficial),para formar las </a:t>
            </a:r>
            <a:r>
              <a:rPr lang="es-PA" sz="1400" dirty="0" err="1"/>
              <a:t>baselíneas</a:t>
            </a:r>
            <a:r>
              <a:rPr lang="es-PA" sz="1400" dirty="0"/>
              <a:t> necesarias.</a:t>
            </a:r>
          </a:p>
          <a:p>
            <a:pPr marL="457200" lvl="2" algn="just">
              <a:spcAft>
                <a:spcPts val="300"/>
              </a:spcAft>
              <a:buClr>
                <a:srgbClr val="808080"/>
              </a:buClr>
              <a:tabLst>
                <a:tab pos="215900" algn="l"/>
                <a:tab pos="540385" algn="l"/>
                <a:tab pos="540385" algn="l"/>
              </a:tabLst>
            </a:pPr>
            <a:endParaRPr lang="es-PA" sz="1400" dirty="0" smtClean="0"/>
          </a:p>
        </p:txBody>
      </p:sp>
    </p:spTree>
    <p:extLst>
      <p:ext uri="{BB962C8B-B14F-4D97-AF65-F5344CB8AC3E}">
        <p14:creationId xmlns:p14="http://schemas.microsoft.com/office/powerpoint/2010/main" val="543657046"/>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3970318"/>
          </a:xfrm>
          <a:prstGeom prst="rect">
            <a:avLst/>
          </a:prstGeom>
          <a:noFill/>
        </p:spPr>
        <p:txBody>
          <a:bodyPr wrap="square" rtlCol="0">
            <a:spAutoFit/>
          </a:bodyPr>
          <a:lstStyle/>
          <a:p>
            <a:r>
              <a:rPr lang="es-PA" sz="2800" b="1" cap="small" dirty="0" smtClean="0">
                <a:effectLst>
                  <a:outerShdw blurRad="38100" dist="38100" dir="2700000" algn="tl">
                    <a:srgbClr val="000000">
                      <a:alpha val="43137"/>
                    </a:srgbClr>
                  </a:outerShdw>
                </a:effectLst>
              </a:rPr>
              <a:t>Diseño </a:t>
            </a:r>
            <a:r>
              <a:rPr lang="es-PA" sz="2800" b="1" cap="small" dirty="0">
                <a:effectLst>
                  <a:outerShdw blurRad="38100" dist="38100" dir="2700000" algn="tl">
                    <a:srgbClr val="000000">
                      <a:alpha val="43137"/>
                    </a:srgbClr>
                  </a:outerShdw>
                </a:effectLst>
              </a:rPr>
              <a:t>de </a:t>
            </a:r>
            <a:r>
              <a:rPr lang="es-PA" sz="2800" b="1" cap="small" dirty="0" smtClean="0">
                <a:effectLst>
                  <a:outerShdw blurRad="38100" dist="38100" dir="2700000" algn="tl">
                    <a:srgbClr val="000000">
                      <a:alpha val="43137"/>
                    </a:srgbClr>
                  </a:outerShdw>
                </a:effectLst>
              </a:rPr>
              <a:t>trenes y equipos</a:t>
            </a:r>
            <a:endParaRPr lang="es-PA" sz="2800" b="1" cap="small" dirty="0">
              <a:effectLst>
                <a:outerShdw blurRad="38100" dist="38100" dir="2700000" algn="tl">
                  <a:srgbClr val="000000">
                    <a:alpha val="43137"/>
                  </a:srgbClr>
                </a:outerShdw>
              </a:effectLst>
            </a:endParaRPr>
          </a:p>
          <a:p>
            <a:pPr lvl="1"/>
            <a:r>
              <a:rPr lang="es-PA" sz="1600" dirty="0"/>
              <a:t>El diseño de los trenes y el equipo electromecánico lo debe cotizar el proponente por cada uno de los conceptos que se presentan a continuación, en forma global indicando su valor y el pago se hará a la presentación del diseño básico por parte del contratista el 30% y a la aprobación del diseño de detalle por parte de la SMP </a:t>
            </a:r>
            <a:r>
              <a:rPr lang="es-PA" sz="1600" dirty="0" smtClean="0"/>
              <a:t>el </a:t>
            </a:r>
            <a:r>
              <a:rPr lang="es-PA" sz="1600" dirty="0"/>
              <a:t>70%. </a:t>
            </a:r>
            <a:endParaRPr lang="es-PA" sz="1600" dirty="0" smtClean="0"/>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a:ea typeface="Times New Roman" panose="02020603050405020304" pitchFamily="18" charset="0"/>
              </a:rPr>
              <a:t>Diseño de detalle de material rodante </a:t>
            </a:r>
            <a:r>
              <a:rPr lang="es-PA" sz="1600" dirty="0" smtClean="0">
                <a:ea typeface="Times New Roman" panose="02020603050405020304" pitchFamily="18" charset="0"/>
              </a:rPr>
              <a:t>.</a:t>
            </a:r>
            <a:r>
              <a:rPr lang="es-PA" sz="1600" dirty="0">
                <a:ea typeface="Times New Roman" panose="02020603050405020304" pitchFamily="18" charset="0"/>
              </a:rPr>
              <a:t>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Diseño </a:t>
            </a:r>
            <a:r>
              <a:rPr lang="es-PA" sz="1600" dirty="0">
                <a:ea typeface="Times New Roman" panose="02020603050405020304" pitchFamily="18" charset="0"/>
              </a:rPr>
              <a:t>de detalle de suministro eléctrico, energía de tracción, auxiliar y subes.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Diseño </a:t>
            </a:r>
            <a:r>
              <a:rPr lang="es-PA" sz="1600" dirty="0">
                <a:ea typeface="Times New Roman" panose="02020603050405020304" pitchFamily="18" charset="0"/>
              </a:rPr>
              <a:t>de señalización y control y mando centralizado.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Diseño </a:t>
            </a:r>
            <a:r>
              <a:rPr lang="es-PA" sz="1600" dirty="0">
                <a:ea typeface="Times New Roman" panose="02020603050405020304" pitchFamily="18" charset="0"/>
              </a:rPr>
              <a:t>de detalle del sistema de telecomunicaciones.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Diseño </a:t>
            </a:r>
            <a:r>
              <a:rPr lang="es-PA" sz="1600" dirty="0">
                <a:ea typeface="Times New Roman" panose="02020603050405020304" pitchFamily="18" charset="0"/>
              </a:rPr>
              <a:t>de detalle del sistema de cobro de pasajes.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Diseño </a:t>
            </a:r>
            <a:r>
              <a:rPr lang="es-PA" sz="1600" dirty="0">
                <a:ea typeface="Times New Roman" panose="02020603050405020304" pitchFamily="18" charset="0"/>
              </a:rPr>
              <a:t>de detalle de la vía permanente.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Diseño </a:t>
            </a:r>
            <a:r>
              <a:rPr lang="es-PA" sz="1600" dirty="0">
                <a:ea typeface="Times New Roman" panose="02020603050405020304" pitchFamily="18" charset="0"/>
              </a:rPr>
              <a:t>de equipos electromecánicos de línea y estaciones.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Otros </a:t>
            </a:r>
            <a:r>
              <a:rPr lang="es-PA" sz="1600" dirty="0">
                <a:ea typeface="Times New Roman" panose="02020603050405020304" pitchFamily="18" charset="0"/>
              </a:rPr>
              <a:t>diseños. 	</a:t>
            </a:r>
          </a:p>
          <a:p>
            <a:pPr lvl="1"/>
            <a:endParaRPr lang="es-MX" sz="1200" dirty="0"/>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6</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698413"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Definición de hitos y rubros</a:t>
            </a:r>
          </a:p>
        </p:txBody>
      </p:sp>
    </p:spTree>
    <p:extLst>
      <p:ext uri="{BB962C8B-B14F-4D97-AF65-F5344CB8AC3E}">
        <p14:creationId xmlns:p14="http://schemas.microsoft.com/office/powerpoint/2010/main" val="257729451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60</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870838"/>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Topografía, replanteo y control geométrico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ffectLst>
                  <a:outerShdw blurRad="38100" dist="38100" dir="2700000" algn="tl">
                    <a:srgbClr val="000000">
                      <a:alpha val="43137"/>
                    </a:srgbClr>
                  </a:outerShdw>
                </a:effectLst>
                <a:ea typeface="Times New Roman" panose="02020603050405020304" pitchFamily="18" charset="0"/>
              </a:rPr>
              <a:t>Trabajos iniciales. Diseño e implantación de redes topográficas</a:t>
            </a:r>
          </a:p>
          <a:p>
            <a:pPr marL="457200" lvl="2" algn="just">
              <a:spcAft>
                <a:spcPts val="300"/>
              </a:spcAft>
              <a:buClr>
                <a:srgbClr val="808080"/>
              </a:buClr>
              <a:tabLst>
                <a:tab pos="215900" algn="l"/>
                <a:tab pos="540385" algn="l"/>
                <a:tab pos="540385" algn="l"/>
              </a:tabLst>
            </a:pPr>
            <a:r>
              <a:rPr lang="es-PA" sz="1200" dirty="0"/>
              <a:t>El Sistema de Referencia Geodésico será el WGS-84 y los planos deberán ser realizados usando el sistema de coordenadas Universal </a:t>
            </a:r>
            <a:r>
              <a:rPr lang="es-PA" sz="1200" dirty="0" err="1"/>
              <a:t>Transverse</a:t>
            </a:r>
            <a:r>
              <a:rPr lang="es-PA" sz="1200" dirty="0"/>
              <a:t> </a:t>
            </a:r>
            <a:r>
              <a:rPr lang="es-PA" sz="1200" dirty="0" err="1"/>
              <a:t>Mercator</a:t>
            </a:r>
            <a:r>
              <a:rPr lang="es-PA" sz="1200" dirty="0"/>
              <a:t> UTM (huso 17N). Se Implantaran tres redes bien diferenciadas, una red Básica, una red Primaria (apoyada y debidamente ajustada a la básica) y una red secundaria o de replanteo y control (apoyada y debidamente ajustada a la red primaria). </a:t>
            </a:r>
          </a:p>
          <a:p>
            <a:pPr marL="457200" lvl="2" algn="just">
              <a:spcAft>
                <a:spcPts val="300"/>
              </a:spcAft>
              <a:buClr>
                <a:srgbClr val="808080"/>
              </a:buClr>
              <a:tabLst>
                <a:tab pos="215900" algn="l"/>
                <a:tab pos="540385" algn="l"/>
                <a:tab pos="540385" algn="l"/>
              </a:tabLst>
            </a:pPr>
            <a:r>
              <a:rPr lang="es-PA" sz="1200" dirty="0"/>
              <a:t>La R</a:t>
            </a:r>
            <a:r>
              <a:rPr lang="es-PA" sz="1200" dirty="0" smtClean="0"/>
              <a:t>ed Básica </a:t>
            </a:r>
            <a:r>
              <a:rPr lang="es-PA" sz="1200" dirty="0"/>
              <a:t>se implantará, mediante metodología GPS utilizando la red CORS de Panamá o utilizando un sistema mixto con la red CORS y cualquier otra de propiedad no institucional, debidamente instaurada por alguna empresa local (red de receptores GPS fija de similares características a la red CORS oficial),para formar las </a:t>
            </a:r>
            <a:r>
              <a:rPr lang="es-PA" sz="1200" dirty="0" err="1"/>
              <a:t>baselíneas</a:t>
            </a:r>
            <a:r>
              <a:rPr lang="es-PA" sz="1200" dirty="0"/>
              <a:t> necesarias</a:t>
            </a:r>
            <a:r>
              <a:rPr lang="es-PA" sz="1200" dirty="0" smtClean="0"/>
              <a:t>.</a:t>
            </a:r>
          </a:p>
          <a:p>
            <a:pPr marL="457200" lvl="2" algn="just">
              <a:spcAft>
                <a:spcPts val="300"/>
              </a:spcAft>
              <a:buClr>
                <a:srgbClr val="808080"/>
              </a:buClr>
              <a:tabLst>
                <a:tab pos="215900" algn="l"/>
                <a:tab pos="540385" algn="l"/>
                <a:tab pos="540385" algn="l"/>
              </a:tabLst>
            </a:pPr>
            <a:r>
              <a:rPr lang="es-MX" sz="1200" dirty="0" smtClean="0"/>
              <a:t>Los puntos de red básica deberán estar nivelados y amarrados con una precisión igual al orden de nivelación de la red geodésica vigente del Instituto Geográfico Nacional Tommy Guardia.</a:t>
            </a:r>
          </a:p>
          <a:p>
            <a:pPr marL="457200" lvl="2" algn="just">
              <a:spcAft>
                <a:spcPts val="300"/>
              </a:spcAft>
              <a:buClr>
                <a:srgbClr val="808080"/>
              </a:buClr>
              <a:tabLst>
                <a:tab pos="215900" algn="l"/>
                <a:tab pos="540385" algn="l"/>
                <a:tab pos="540385" algn="l"/>
              </a:tabLst>
            </a:pPr>
            <a:r>
              <a:rPr lang="es-PA" sz="1200" dirty="0"/>
              <a:t>El contratista deberá diseñar e implementar las redes Primarias y Secundaria (o de replanteo y control) debidamente apoyadas y ajustadas con la Red Básica de proyecto. Estas dos redes, podrán ser instauradas mediante métodos de topografía clásica.</a:t>
            </a:r>
          </a:p>
          <a:p>
            <a:pPr marL="457200" lvl="2" algn="just">
              <a:spcAft>
                <a:spcPts val="300"/>
              </a:spcAft>
              <a:buClr>
                <a:srgbClr val="808080"/>
              </a:buClr>
              <a:tabLst>
                <a:tab pos="215900" algn="l"/>
                <a:tab pos="540385" algn="l"/>
                <a:tab pos="540385" algn="l"/>
              </a:tabLst>
            </a:pPr>
            <a:r>
              <a:rPr lang="es-PA" sz="1200" dirty="0"/>
              <a:t>Todo el equipo topográfico de precisión, así como las herramientas de cómputo, materiales, mano de obra y supervisión técnica deberán ser incluidos, por parte del contratista, para efectuar los trabajos de campo y gabinete para la implementación de las redes descritas. </a:t>
            </a:r>
          </a:p>
          <a:p>
            <a:pPr marL="457200" lvl="2" algn="just">
              <a:spcAft>
                <a:spcPts val="300"/>
              </a:spcAft>
              <a:buClr>
                <a:srgbClr val="808080"/>
              </a:buClr>
              <a:tabLst>
                <a:tab pos="215900" algn="l"/>
                <a:tab pos="540385" algn="l"/>
                <a:tab pos="540385" algn="l"/>
              </a:tabLst>
            </a:pPr>
            <a:r>
              <a:rPr lang="es-PA" sz="1200" dirty="0"/>
              <a:t>El contratista instalará, ajustará y calculará los puntos de referencia (monumentos). </a:t>
            </a:r>
          </a:p>
          <a:p>
            <a:pPr marL="457200" lvl="2" algn="just">
              <a:spcAft>
                <a:spcPts val="300"/>
              </a:spcAft>
              <a:buClr>
                <a:srgbClr val="808080"/>
              </a:buClr>
              <a:tabLst>
                <a:tab pos="215900" algn="l"/>
                <a:tab pos="540385" algn="l"/>
                <a:tab pos="540385" algn="l"/>
              </a:tabLst>
            </a:pPr>
            <a:r>
              <a:rPr lang="es-PA" sz="1200" dirty="0"/>
              <a:t>La SMP </a:t>
            </a:r>
            <a:r>
              <a:rPr lang="es-PA" sz="1200" dirty="0" err="1"/>
              <a:t>recepcionará</a:t>
            </a:r>
            <a:r>
              <a:rPr lang="es-PA" sz="1200" dirty="0"/>
              <a:t> y en caso que lo crea conveniente verificará sus coordenadas, poniendo atención en la densificación de los puntos, en virtud del orden de la red al que éstos pertenezcan. </a:t>
            </a:r>
          </a:p>
          <a:p>
            <a:pPr marL="457200" lvl="2" algn="just">
              <a:spcAft>
                <a:spcPts val="300"/>
              </a:spcAft>
              <a:buClr>
                <a:srgbClr val="808080"/>
              </a:buClr>
              <a:tabLst>
                <a:tab pos="215900" algn="l"/>
                <a:tab pos="540385" algn="l"/>
                <a:tab pos="540385" algn="l"/>
              </a:tabLst>
            </a:pPr>
            <a:r>
              <a:rPr lang="es-PA" sz="1200" dirty="0"/>
              <a:t>Los monumentos deben estar libres de riesgo de perderse durante el proceso de construcción, siendo el contratista responsable de su correcta conservación y en caso de pérdida, de su inmediata reposición dentro de los cierres y ajustes de la red en el que el monumento o base desaparecida estuviera integrado. </a:t>
            </a:r>
          </a:p>
          <a:p>
            <a:pPr marL="457200" lvl="2" algn="just">
              <a:spcAft>
                <a:spcPts val="300"/>
              </a:spcAft>
              <a:buClr>
                <a:srgbClr val="808080"/>
              </a:buClr>
              <a:tabLst>
                <a:tab pos="215900" algn="l"/>
                <a:tab pos="540385" algn="l"/>
                <a:tab pos="540385" algn="l"/>
              </a:tabLst>
            </a:pPr>
            <a:r>
              <a:rPr lang="es-PA" sz="1200" dirty="0"/>
              <a:t>Los trabajos de topografía se iniciarán antes del comienzo de los trabajos de ejecución de la obra, y no se darán por finalizados hasta la finalización de los trabajos de ejecución de las estructuras y subestructuras que conforman el proyecto y elaboración de los planos “as </a:t>
            </a:r>
            <a:r>
              <a:rPr lang="es-PA" sz="1200" dirty="0" err="1"/>
              <a:t>built</a:t>
            </a:r>
            <a:r>
              <a:rPr lang="es-PA" sz="1200" dirty="0"/>
              <a:t>” finales. </a:t>
            </a:r>
          </a:p>
          <a:p>
            <a:pPr marL="457200" lvl="2" algn="just">
              <a:spcAft>
                <a:spcPts val="300"/>
              </a:spcAft>
              <a:buClr>
                <a:srgbClr val="808080"/>
              </a:buClr>
              <a:tabLst>
                <a:tab pos="215900" algn="l"/>
                <a:tab pos="540385" algn="l"/>
                <a:tab pos="540385" algn="l"/>
              </a:tabLst>
            </a:pPr>
            <a:endParaRPr lang="es-PA" sz="1200" dirty="0" smtClean="0"/>
          </a:p>
        </p:txBody>
      </p:sp>
    </p:spTree>
    <p:extLst>
      <p:ext uri="{BB962C8B-B14F-4D97-AF65-F5344CB8AC3E}">
        <p14:creationId xmlns:p14="http://schemas.microsoft.com/office/powerpoint/2010/main" val="1857197015"/>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61</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6047809"/>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Topografía, replanteo y control geométrico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Trabajos de infraestructura, replanteo y control.</a:t>
            </a:r>
          </a:p>
          <a:p>
            <a:pPr marL="457200" lvl="2" algn="just">
              <a:spcAft>
                <a:spcPts val="300"/>
              </a:spcAft>
              <a:buClr>
                <a:srgbClr val="808080"/>
              </a:buClr>
              <a:tabLst>
                <a:tab pos="215900" algn="l"/>
                <a:tab pos="540385" algn="l"/>
                <a:tab pos="540385" algn="l"/>
              </a:tabLst>
            </a:pPr>
            <a:r>
              <a:rPr lang="es-PA" sz="1400" dirty="0"/>
              <a:t>Una vez realizado por parte del contratista, una inspección detallada del eje de infraestructura a lo largo de todo el recorrido de la Línea 2, y evaluadas las características del diseño geométrico se deberá de materializar el eje, cada 20 metros en tramos rectos, teniendo en cuenta que en curvas y curvas de transición este espaciamiento se reducirá. Se deberá incluir la materialización de las tangentes de entrada y salida tanto de los elementos curvos en planta como de los acuerdos verticales proyectados. </a:t>
            </a:r>
          </a:p>
          <a:p>
            <a:pPr marL="457200" lvl="2" algn="just">
              <a:spcAft>
                <a:spcPts val="300"/>
              </a:spcAft>
              <a:buClr>
                <a:srgbClr val="808080"/>
              </a:buClr>
              <a:tabLst>
                <a:tab pos="215900" algn="l"/>
                <a:tab pos="540385" algn="l"/>
                <a:tab pos="540385" algn="l"/>
              </a:tabLst>
            </a:pPr>
            <a:r>
              <a:rPr lang="es-PA" sz="1400" dirty="0"/>
              <a:t>El replanteo y control de todos los elementos que conformaran la infraestructura del proyecto, se realizará mediante métodos de topografía clásica, única y exclusivamente, utilizando estaciones totales con precisiones mínimas de 1” (0.3 </a:t>
            </a:r>
            <a:r>
              <a:rPr lang="es-PA" sz="1400" dirty="0" err="1"/>
              <a:t>miligon</a:t>
            </a:r>
            <a:r>
              <a:rPr lang="es-PA" sz="1400" dirty="0"/>
              <a:t>) y niveles que permitan precisiones optimas en la determinación de desniveles (1mm de desviación estándar en 1 kilómetro de doble nivelación.</a:t>
            </a:r>
          </a:p>
          <a:p>
            <a:pPr marL="457200" lvl="2" algn="just">
              <a:spcAft>
                <a:spcPts val="300"/>
              </a:spcAft>
              <a:buClr>
                <a:srgbClr val="808080"/>
              </a:buClr>
              <a:tabLst>
                <a:tab pos="215900" algn="l"/>
                <a:tab pos="540385" algn="l"/>
                <a:tab pos="540385" algn="l"/>
              </a:tabLst>
            </a:pPr>
            <a:r>
              <a:rPr lang="es-PA" sz="1400" dirty="0"/>
              <a:t>Una vez ejecutados los trabajos de replanteo de cada una de las estructuras que determinan la infraestructura del proyecto, el contratista realizará un control geométrico de la estructura una vez ejecutada. </a:t>
            </a:r>
            <a:endParaRPr lang="es-PA" sz="1400" dirty="0" smtClean="0"/>
          </a:p>
          <a:p>
            <a:pPr marL="457200" lvl="2" algn="just">
              <a:spcAft>
                <a:spcPts val="300"/>
              </a:spcAft>
              <a:buClr>
                <a:srgbClr val="808080"/>
              </a:buClr>
              <a:tabLst>
                <a:tab pos="215900" algn="l"/>
                <a:tab pos="540385" algn="l"/>
                <a:tab pos="540385" algn="l"/>
              </a:tabLst>
            </a:pPr>
            <a:endParaRPr lang="es-PA" sz="1200" dirty="0" smtClean="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a:effectLst>
                  <a:outerShdw blurRad="38100" dist="38100" dir="2700000" algn="tl">
                    <a:srgbClr val="000000">
                      <a:alpha val="43137"/>
                    </a:srgbClr>
                  </a:outerShdw>
                </a:effectLst>
                <a:ea typeface="Times New Roman" panose="02020603050405020304" pitchFamily="18" charset="0"/>
              </a:rPr>
              <a:t>Trabajos de superestructura, replanteo y control</a:t>
            </a:r>
            <a:r>
              <a:rPr lang="es-PA" sz="1400" dirty="0">
                <a:effectLst>
                  <a:outerShdw blurRad="38100" dist="38100" dir="2700000" algn="tl">
                    <a:srgbClr val="000000">
                      <a:alpha val="43137"/>
                    </a:srgbClr>
                  </a:outerShdw>
                </a:effectLst>
                <a:ea typeface="Times New Roman" panose="02020603050405020304" pitchFamily="18" charset="0"/>
              </a:rPr>
              <a:t>.</a:t>
            </a:r>
          </a:p>
          <a:p>
            <a:pPr marL="457200" lvl="2" algn="just">
              <a:spcAft>
                <a:spcPts val="300"/>
              </a:spcAft>
              <a:buClr>
                <a:srgbClr val="808080"/>
              </a:buClr>
              <a:tabLst>
                <a:tab pos="215900" algn="l"/>
                <a:tab pos="540385" algn="l"/>
                <a:tab pos="540385" algn="l"/>
              </a:tabLst>
            </a:pPr>
            <a:r>
              <a:rPr lang="es-PA" sz="1400" dirty="0"/>
              <a:t>Una vez finalizados los trabajos de infraestructura mínimos para poder proceder al montaje de la superestructura de vías, el contratista procederá a instaurar una red de replanteo y control de segundo orden, debidamente apoyada y ajustada a la red de primer orden anteriormente instaurada, y que permita el replanteo y control posterior de las vías férreas y elementos auxiliares (catenaria, pasarelas de evacuación, señalización, etc..) a ejecutar en esta fase.</a:t>
            </a:r>
          </a:p>
          <a:p>
            <a:pPr marL="457200" lvl="2" algn="just">
              <a:spcAft>
                <a:spcPts val="300"/>
              </a:spcAft>
              <a:buClr>
                <a:srgbClr val="808080"/>
              </a:buClr>
              <a:tabLst>
                <a:tab pos="215900" algn="l"/>
                <a:tab pos="540385" algn="l"/>
                <a:tab pos="540385" algn="l"/>
              </a:tabLst>
            </a:pPr>
            <a:endParaRPr lang="es-PA" sz="1400" dirty="0" smtClean="0"/>
          </a:p>
          <a:p>
            <a:pPr marL="457200" lvl="2" algn="just">
              <a:spcAft>
                <a:spcPts val="300"/>
              </a:spcAft>
              <a:buClr>
                <a:srgbClr val="808080"/>
              </a:buClr>
              <a:tabLst>
                <a:tab pos="215900" algn="l"/>
                <a:tab pos="540385" algn="l"/>
                <a:tab pos="540385" algn="l"/>
              </a:tabLst>
            </a:pPr>
            <a:endParaRPr lang="es-PA" sz="1400" dirty="0" smtClean="0"/>
          </a:p>
          <a:p>
            <a:pPr marL="457200" lvl="2" algn="just">
              <a:spcAft>
                <a:spcPts val="300"/>
              </a:spcAft>
              <a:buClr>
                <a:srgbClr val="808080"/>
              </a:buClr>
              <a:tabLst>
                <a:tab pos="215900" algn="l"/>
                <a:tab pos="540385" algn="l"/>
                <a:tab pos="540385" algn="l"/>
              </a:tabLst>
            </a:pPr>
            <a:endParaRPr lang="es-PA" sz="1400" dirty="0" smtClean="0"/>
          </a:p>
        </p:txBody>
      </p:sp>
    </p:spTree>
    <p:extLst>
      <p:ext uri="{BB962C8B-B14F-4D97-AF65-F5344CB8AC3E}">
        <p14:creationId xmlns:p14="http://schemas.microsoft.com/office/powerpoint/2010/main" val="582934074"/>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62</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6093976"/>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Topografía, replanteo y control geométrico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ffectLst>
                  <a:outerShdw blurRad="38100" dist="38100" dir="2700000" algn="tl">
                    <a:srgbClr val="000000">
                      <a:alpha val="43137"/>
                    </a:srgbClr>
                  </a:outerShdw>
                </a:effectLst>
                <a:ea typeface="Times New Roman" panose="02020603050405020304" pitchFamily="18" charset="0"/>
              </a:rPr>
              <a:t>Trabajos de superestructura, replanteo y control.</a:t>
            </a:r>
          </a:p>
          <a:p>
            <a:pPr marL="457200" lvl="2" algn="just">
              <a:spcAft>
                <a:spcPts val="300"/>
              </a:spcAft>
              <a:buClr>
                <a:srgbClr val="808080"/>
              </a:buClr>
              <a:tabLst>
                <a:tab pos="215900" algn="l"/>
                <a:tab pos="540385" algn="l"/>
                <a:tab pos="540385" algn="l"/>
              </a:tabLst>
            </a:pPr>
            <a:r>
              <a:rPr lang="es-PA" sz="1200" dirty="0" smtClean="0"/>
              <a:t>Para </a:t>
            </a:r>
            <a:r>
              <a:rPr lang="es-PA" sz="1200" dirty="0"/>
              <a:t>el replanteo de la vía, se utilizaran aparatos topográficos que permitan las precisiones mínimas especificadas en el proyecto. Estos equipos topográficos necesarios en función de las características técnicas de los mismos se pueden agrupar como sigue: </a:t>
            </a:r>
          </a:p>
          <a:p>
            <a:pPr marL="457200" lvl="2" algn="just">
              <a:spcAft>
                <a:spcPts val="300"/>
              </a:spcAft>
              <a:buClr>
                <a:srgbClr val="808080"/>
              </a:buClr>
              <a:tabLst>
                <a:tab pos="215900" algn="l"/>
                <a:tab pos="540385" algn="l"/>
                <a:tab pos="540385" algn="l"/>
              </a:tabLst>
            </a:pPr>
            <a:r>
              <a:rPr lang="es-PA" sz="1200" dirty="0"/>
              <a:t>A.- Equipo topográfico para replanteo de vías con base en Carro de vías.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Estación </a:t>
            </a:r>
            <a:r>
              <a:rPr lang="es-PA" sz="1200" dirty="0">
                <a:ea typeface="Times New Roman" panose="02020603050405020304" pitchFamily="18" charset="0"/>
              </a:rPr>
              <a:t>o estaciones totales remotas con precisiones de 1” o 0.5” para guiado de carro de vías.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Carro </a:t>
            </a:r>
            <a:r>
              <a:rPr lang="es-PA" sz="1200" dirty="0">
                <a:ea typeface="Times New Roman" panose="02020603050405020304" pitchFamily="18" charset="0"/>
              </a:rPr>
              <a:t>de vías para replanteo y control de parámetros de posicionamiento geométrico de carriles, ancho entre carriles, peralte, y nivelación de ambos carriles.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Regla </a:t>
            </a:r>
            <a:r>
              <a:rPr lang="es-PA" sz="1200" dirty="0">
                <a:ea typeface="Times New Roman" panose="02020603050405020304" pitchFamily="18" charset="0"/>
              </a:rPr>
              <a:t>de replanteo y control de inclinación de carril</a:t>
            </a:r>
          </a:p>
          <a:p>
            <a:pPr marL="457200" lvl="2" algn="just">
              <a:spcAft>
                <a:spcPts val="300"/>
              </a:spcAft>
              <a:buClr>
                <a:srgbClr val="808080"/>
              </a:buClr>
              <a:tabLst>
                <a:tab pos="215900" algn="l"/>
                <a:tab pos="540385" algn="l"/>
                <a:tab pos="540385" algn="l"/>
              </a:tabLst>
            </a:pPr>
            <a:r>
              <a:rPr lang="es-PA" sz="1200" dirty="0"/>
              <a:t>B.- Equipo topográfico para replanteo y control de vías con base a elementos clásicos de control: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Estación </a:t>
            </a:r>
            <a:r>
              <a:rPr lang="es-PA" sz="1200" dirty="0">
                <a:ea typeface="Times New Roman" panose="02020603050405020304" pitchFamily="18" charset="0"/>
              </a:rPr>
              <a:t>total con precisión de 1” o 0.5”.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Regla </a:t>
            </a:r>
            <a:r>
              <a:rPr lang="es-PA" sz="1200" dirty="0">
                <a:ea typeface="Times New Roman" panose="02020603050405020304" pitchFamily="18" charset="0"/>
              </a:rPr>
              <a:t>multifunción, con soporte para prisma, y control de peralte, ancho entre carriles y nivelación de carril .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Regla </a:t>
            </a:r>
            <a:r>
              <a:rPr lang="es-PA" sz="1200" dirty="0">
                <a:ea typeface="Times New Roman" panose="02020603050405020304" pitchFamily="18" charset="0"/>
              </a:rPr>
              <a:t>para replanteo y control de inclinación de carril.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Asas </a:t>
            </a:r>
            <a:r>
              <a:rPr lang="es-PA" sz="1200" dirty="0">
                <a:ea typeface="Times New Roman" panose="02020603050405020304" pitchFamily="18" charset="0"/>
              </a:rPr>
              <a:t>de Flechar. </a:t>
            </a:r>
          </a:p>
          <a:p>
            <a:pPr marL="457200" lvl="2" algn="just">
              <a:spcAft>
                <a:spcPts val="300"/>
              </a:spcAft>
              <a:buClr>
                <a:srgbClr val="808080"/>
              </a:buClr>
              <a:tabLst>
                <a:tab pos="215900" algn="l"/>
                <a:tab pos="540385" algn="l"/>
                <a:tab pos="540385" algn="l"/>
              </a:tabLst>
            </a:pPr>
            <a:r>
              <a:rPr lang="es-PA" sz="1200" dirty="0"/>
              <a:t>C.- Equipo topográfico para replanteo y control de vías con base a elementos clásicos de control (segunda opción):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Estación </a:t>
            </a:r>
            <a:r>
              <a:rPr lang="es-PA" sz="1200" dirty="0">
                <a:ea typeface="Times New Roman" panose="02020603050405020304" pitchFamily="18" charset="0"/>
              </a:rPr>
              <a:t>total con precisión de 1” o 0.5”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Zapata </a:t>
            </a:r>
            <a:r>
              <a:rPr lang="es-PA" sz="1200" dirty="0">
                <a:ea typeface="Times New Roman" panose="02020603050405020304" pitchFamily="18" charset="0"/>
              </a:rPr>
              <a:t>de vías con soporte para mini prisma, para control de posicionamiento y nivel de carril colocado.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Regla </a:t>
            </a:r>
            <a:r>
              <a:rPr lang="es-PA" sz="1200" dirty="0">
                <a:ea typeface="Times New Roman" panose="02020603050405020304" pitchFamily="18" charset="0"/>
              </a:rPr>
              <a:t>para replanteo y control de ancho de vía y peralte.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Regla </a:t>
            </a:r>
            <a:r>
              <a:rPr lang="es-PA" sz="1200" dirty="0">
                <a:ea typeface="Times New Roman" panose="02020603050405020304" pitchFamily="18" charset="0"/>
              </a:rPr>
              <a:t>para replanteo y control de inclinación de carril.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Asas de flechar. </a:t>
            </a:r>
          </a:p>
          <a:p>
            <a:pPr marL="457200" lvl="2" algn="just">
              <a:spcAft>
                <a:spcPts val="300"/>
              </a:spcAft>
              <a:buClr>
                <a:srgbClr val="808080"/>
              </a:buClr>
              <a:tabLst>
                <a:tab pos="215900" algn="l"/>
                <a:tab pos="540385" algn="l"/>
                <a:tab pos="540385" algn="l"/>
              </a:tabLst>
            </a:pPr>
            <a:r>
              <a:rPr lang="es-PA" sz="1200" dirty="0"/>
              <a:t>Cualquiera de las combinaciones expuestas pueden ser utilizadas por el contratista para el montaje de vías, debiendo exponer tanto los medios como las metodologías a utilizar, que serán sometidos a aprobación por parte de la SMP. </a:t>
            </a:r>
          </a:p>
          <a:p>
            <a:pPr marL="457200" lvl="2" algn="just">
              <a:spcAft>
                <a:spcPts val="300"/>
              </a:spcAft>
              <a:buClr>
                <a:srgbClr val="808080"/>
              </a:buClr>
              <a:tabLst>
                <a:tab pos="215900" algn="l"/>
                <a:tab pos="540385" algn="l"/>
                <a:tab pos="540385" algn="l"/>
              </a:tabLst>
            </a:pPr>
            <a:endParaRPr lang="es-PA" sz="1200" dirty="0"/>
          </a:p>
          <a:p>
            <a:pPr marL="457200" lvl="2" algn="just">
              <a:spcAft>
                <a:spcPts val="300"/>
              </a:spcAft>
              <a:buClr>
                <a:srgbClr val="808080"/>
              </a:buClr>
              <a:tabLst>
                <a:tab pos="215900" algn="l"/>
                <a:tab pos="540385" algn="l"/>
                <a:tab pos="540385" algn="l"/>
              </a:tabLst>
            </a:pPr>
            <a:endParaRPr lang="es-PA" sz="1200" dirty="0" smtClean="0"/>
          </a:p>
        </p:txBody>
      </p:sp>
    </p:spTree>
    <p:extLst>
      <p:ext uri="{BB962C8B-B14F-4D97-AF65-F5344CB8AC3E}">
        <p14:creationId xmlns:p14="http://schemas.microsoft.com/office/powerpoint/2010/main" val="1203590111"/>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63</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4093428"/>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Topografía, replanteo y control geométrico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dirty="0" smtClean="0">
                <a:effectLst>
                  <a:outerShdw blurRad="38100" dist="38100" dir="2700000" algn="tl">
                    <a:srgbClr val="000000">
                      <a:alpha val="43137"/>
                    </a:srgbClr>
                  </a:outerShdw>
                </a:effectLst>
                <a:ea typeface="Times New Roman" panose="02020603050405020304" pitchFamily="18" charset="0"/>
              </a:rPr>
              <a:t>Trabajos de auscultación y monitoreo</a:t>
            </a:r>
            <a:r>
              <a:rPr lang="es-PA" sz="1600" dirty="0" smtClean="0">
                <a:effectLst>
                  <a:outerShdw blurRad="38100" dist="38100" dir="2700000" algn="tl">
                    <a:srgbClr val="000000">
                      <a:alpha val="43137"/>
                    </a:srgbClr>
                  </a:outerShdw>
                </a:effectLst>
                <a:ea typeface="Times New Roman" panose="02020603050405020304" pitchFamily="18" charset="0"/>
              </a:rPr>
              <a:t>.</a:t>
            </a:r>
          </a:p>
          <a:p>
            <a:pPr marL="457200" lvl="2" algn="just">
              <a:spcAft>
                <a:spcPts val="300"/>
              </a:spcAft>
              <a:buClr>
                <a:srgbClr val="808080"/>
              </a:buClr>
              <a:tabLst>
                <a:tab pos="215900" algn="l"/>
                <a:tab pos="540385" algn="l"/>
                <a:tab pos="540385" algn="l"/>
              </a:tabLst>
            </a:pPr>
            <a:r>
              <a:rPr lang="es-PA" sz="1600" dirty="0"/>
              <a:t>Para la determinación de posibles movimientos o deformaciones de la estructura de viaducto sobre la que se montará la vía férrea, se utilizarán una serie de dianas reflectante que serán colocadas de la forma que dictamine el plan de auscultación y monitoreo a lo largo de la cara inferior de las vigas colocadas y a lo largo de las pilas y capiteles de apoyo de éstas, pudiendo determinar posibles deformaciones de flechado de las vigas así como asentamientos o desplomes de las pilas de apoyo de éstas. </a:t>
            </a:r>
          </a:p>
          <a:p>
            <a:pPr marL="457200" lvl="2" algn="just">
              <a:spcAft>
                <a:spcPts val="300"/>
              </a:spcAft>
              <a:buClr>
                <a:srgbClr val="808080"/>
              </a:buClr>
              <a:tabLst>
                <a:tab pos="215900" algn="l"/>
                <a:tab pos="540385" algn="l"/>
                <a:tab pos="540385" algn="l"/>
              </a:tabLst>
            </a:pPr>
            <a:r>
              <a:rPr lang="es-PA" sz="1600" dirty="0"/>
              <a:t>El instrumental topográfico a utilizar en este tipo de trabajos serán estaciones totales robotizadas con precisión mínima de 1” (0.3 </a:t>
            </a:r>
            <a:r>
              <a:rPr lang="es-PA" sz="1600" dirty="0" err="1"/>
              <a:t>miligon</a:t>
            </a:r>
            <a:r>
              <a:rPr lang="es-PA" sz="1600" dirty="0"/>
              <a:t>). Además se utilizarán niveles de precisión con miras invar (precisiones de 0.3 milímetros de desviación estándar en niveladas de 1 kilómetro en doble nivelación) para determinar posibles asentamientos del terreno en zonas con deformaciones de pilotes y pilas detectados. </a:t>
            </a:r>
          </a:p>
          <a:p>
            <a:pPr marL="457200" lvl="2" algn="just">
              <a:spcAft>
                <a:spcPts val="300"/>
              </a:spcAft>
              <a:buClr>
                <a:srgbClr val="808080"/>
              </a:buClr>
              <a:tabLst>
                <a:tab pos="215900" algn="l"/>
                <a:tab pos="540385" algn="l"/>
                <a:tab pos="540385" algn="l"/>
              </a:tabLst>
            </a:pPr>
            <a:r>
              <a:rPr lang="es-PA" sz="1600" dirty="0"/>
              <a:t>El contratista entregará el plan de auscultación y monitoreo y procedimientos de medición de las estructuras para revisión y aprobación de la SMP. </a:t>
            </a:r>
          </a:p>
        </p:txBody>
      </p:sp>
    </p:spTree>
    <p:extLst>
      <p:ext uri="{BB962C8B-B14F-4D97-AF65-F5344CB8AC3E}">
        <p14:creationId xmlns:p14="http://schemas.microsoft.com/office/powerpoint/2010/main" val="3193105517"/>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64</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801588"/>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Limpieza y desarraigue</a:t>
            </a:r>
          </a:p>
          <a:p>
            <a:pPr marL="457200" lvl="2" algn="just">
              <a:spcAft>
                <a:spcPts val="300"/>
              </a:spcAft>
              <a:buClr>
                <a:srgbClr val="808080"/>
              </a:buClr>
              <a:tabLst>
                <a:tab pos="215900" algn="l"/>
                <a:tab pos="540385" algn="l"/>
                <a:tab pos="540385" algn="l"/>
              </a:tabLst>
            </a:pPr>
            <a:r>
              <a:rPr lang="es-PA" sz="1400" dirty="0" smtClean="0"/>
              <a:t>El </a:t>
            </a:r>
            <a:r>
              <a:rPr lang="es-PA" sz="1400" dirty="0"/>
              <a:t>alcance de los trabajos de limpieza y desarraigue incluye el suministro de equipo, materiales, mano de obra, supervisión técnica y control de calidad para ejecutar los trabajos que a continuación se indican: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Realizar </a:t>
            </a:r>
            <a:r>
              <a:rPr lang="es-PA" sz="1400" dirty="0">
                <a:ea typeface="Times New Roman" panose="02020603050405020304" pitchFamily="18" charset="0"/>
              </a:rPr>
              <a:t>por anticipado exploraciones geotécnicas necesarias para determinar los espesores de capa vegetal. El Contratista deberá dar aviso a la SMP de la fecha de inicio de las investigaciones.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Limpieza </a:t>
            </a:r>
            <a:r>
              <a:rPr lang="es-PA" sz="1400" dirty="0">
                <a:ea typeface="Times New Roman" panose="02020603050405020304" pitchFamily="18" charset="0"/>
              </a:rPr>
              <a:t>y desarraigue del área total comprendida dentro de los límites mostrados en los planos dejándola preparada para los trabajos de terracerías.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Retirar </a:t>
            </a:r>
            <a:r>
              <a:rPr lang="es-PA" sz="1400" dirty="0">
                <a:ea typeface="Times New Roman" panose="02020603050405020304" pitchFamily="18" charset="0"/>
              </a:rPr>
              <a:t>el material producto de la limpieza y desarraigue de acuerdo a estas especificaciones, a menos que se indique lo contrario.</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a typeface="Times New Roman" panose="02020603050405020304" pitchFamily="18" charset="0"/>
              </a:rPr>
              <a:t>Colocar protecciones para bancos de nivel, monumentos, pozos de prueba, árboles que se deban conservar, señales de instalaciones bajo tierra, instalaciones existentes, etc., cuando sea necesario y así lo considere la SMP.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Las </a:t>
            </a:r>
            <a:r>
              <a:rPr lang="es-PA" sz="1400" dirty="0">
                <a:ea typeface="Times New Roman" panose="02020603050405020304" pitchFamily="18" charset="0"/>
              </a:rPr>
              <a:t>cunetas provisionales, el bombeo y baldeo que se requieran durante la ejecución de los trabajos, se harán previa autorización de la SMP.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El </a:t>
            </a:r>
            <a:r>
              <a:rPr lang="es-PA" sz="1400" dirty="0">
                <a:ea typeface="Times New Roman" panose="02020603050405020304" pitchFamily="18" charset="0"/>
              </a:rPr>
              <a:t>trazo y el señalamiento necesario referido a una línea base establecida por la SMP.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a:ea typeface="Times New Roman" panose="02020603050405020304" pitchFamily="18" charset="0"/>
              </a:rPr>
              <a:t>Trabajos Incluidos. </a:t>
            </a:r>
          </a:p>
          <a:p>
            <a:pPr marL="457200" lvl="2" algn="just">
              <a:spcAft>
                <a:spcPts val="300"/>
              </a:spcAft>
              <a:buClr>
                <a:srgbClr val="808080"/>
              </a:buClr>
              <a:tabLst>
                <a:tab pos="215900" algn="l"/>
                <a:tab pos="540385" algn="l"/>
                <a:tab pos="540385" algn="l"/>
              </a:tabLst>
            </a:pPr>
            <a:r>
              <a:rPr lang="es-PA" sz="1400" dirty="0" smtClean="0"/>
              <a:t>El </a:t>
            </a:r>
            <a:r>
              <a:rPr lang="es-PA" sz="1400" dirty="0"/>
              <a:t>Contratista podrá emplear el procedimiento que considere más conveniente con tal que los recursos utilizados sean los adecuados y suficientes para ejecutar los trabajos dentro del programa establecido, siendo estos a conformidad de la SMP. Sin embargo, el Contratista no podrá limpiar, desarraigar, desmontar, remover, talar ningún área o árbol que no haya sido marcado por la Secretaría del Metro en coordinación con las autoridades ambientales y municipales. </a:t>
            </a:r>
            <a:endParaRPr lang="es-PA" sz="1400" dirty="0" smtClean="0"/>
          </a:p>
          <a:p>
            <a:pPr marL="457200" lvl="2" algn="just">
              <a:spcAft>
                <a:spcPts val="300"/>
              </a:spcAft>
              <a:buClr>
                <a:srgbClr val="808080"/>
              </a:buClr>
              <a:tabLst>
                <a:tab pos="215900" algn="l"/>
                <a:tab pos="540385" algn="l"/>
                <a:tab pos="540385" algn="l"/>
              </a:tabLst>
            </a:pPr>
            <a:r>
              <a:rPr lang="es-PA" sz="1400" dirty="0"/>
              <a:t>Los trabajos serán aceptados si se apegan a los diseños, planos, especificaciones y a las indicaciones aprobadas o de conformidad por la SMP. </a:t>
            </a:r>
          </a:p>
        </p:txBody>
      </p:sp>
    </p:spTree>
    <p:extLst>
      <p:ext uri="{BB962C8B-B14F-4D97-AF65-F5344CB8AC3E}">
        <p14:creationId xmlns:p14="http://schemas.microsoft.com/office/powerpoint/2010/main" val="2899046726"/>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65</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355312"/>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Excavación y nivelación de terracerías</a:t>
            </a:r>
          </a:p>
          <a:p>
            <a:pPr marL="457200" lvl="2" algn="just">
              <a:spcAft>
                <a:spcPts val="300"/>
              </a:spcAft>
              <a:buClr>
                <a:srgbClr val="808080"/>
              </a:buClr>
              <a:tabLst>
                <a:tab pos="215900" algn="l"/>
                <a:tab pos="540385" algn="l"/>
                <a:tab pos="540385" algn="l"/>
              </a:tabLst>
            </a:pPr>
            <a:r>
              <a:rPr lang="es-PA" sz="1200" dirty="0"/>
              <a:t>El alcance de los trabajos </a:t>
            </a:r>
            <a:r>
              <a:rPr lang="es-PA" sz="1200" dirty="0" smtClean="0"/>
              <a:t>incluye </a:t>
            </a:r>
            <a:r>
              <a:rPr lang="es-PA" sz="1200" dirty="0"/>
              <a:t>el suministro del equipo, materiales, mano de obra, supervisión técnica y control de calidad para ejecutar los trabajos que a continuación se indican: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Excavación </a:t>
            </a:r>
            <a:r>
              <a:rPr lang="es-PA" sz="1200" dirty="0">
                <a:ea typeface="Times New Roman" panose="02020603050405020304" pitchFamily="18" charset="0"/>
              </a:rPr>
              <a:t>y nivelación de acuerdo con las condiciones del lugar y lo indicado en planos y especificaciones.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Eliminación </a:t>
            </a:r>
            <a:r>
              <a:rPr lang="es-PA" sz="1200" dirty="0">
                <a:ea typeface="Times New Roman" panose="02020603050405020304" pitchFamily="18" charset="0"/>
              </a:rPr>
              <a:t>de los materiales de desecho de acuerdo con estas especificaciones.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Realización </a:t>
            </a:r>
            <a:r>
              <a:rPr lang="es-PA" sz="1200" dirty="0">
                <a:ea typeface="Times New Roman" panose="02020603050405020304" pitchFamily="18" charset="0"/>
              </a:rPr>
              <a:t>de cunetas provisionales, el bombeo y conformación que se requieran durante la ejecución de los trabajos.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Colocación </a:t>
            </a:r>
            <a:r>
              <a:rPr lang="es-PA" sz="1200" dirty="0">
                <a:ea typeface="Times New Roman" panose="02020603050405020304" pitchFamily="18" charset="0"/>
              </a:rPr>
              <a:t>de protecciones para bancos de nivel, monumentos, pozos de prueba, árboles que se deban conservar, señales de instalaciones bajo tierra, etc.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Realizar </a:t>
            </a:r>
            <a:r>
              <a:rPr lang="es-PA" sz="1200" dirty="0">
                <a:ea typeface="Times New Roman" panose="02020603050405020304" pitchFamily="18" charset="0"/>
              </a:rPr>
              <a:t>los levantamientos y trazos </a:t>
            </a:r>
            <a:r>
              <a:rPr lang="es-PA" sz="1200" dirty="0" err="1">
                <a:ea typeface="Times New Roman" panose="02020603050405020304" pitchFamily="18" charset="0"/>
              </a:rPr>
              <a:t>planimétricos</a:t>
            </a:r>
            <a:r>
              <a:rPr lang="es-PA" sz="1200" dirty="0">
                <a:ea typeface="Times New Roman" panose="02020603050405020304" pitchFamily="18" charset="0"/>
              </a:rPr>
              <a:t> y altimétricos y los señalamientos que sean necesarios refiriéndolos a una línea base y a banco de nivel referidos al nivel medio del mar, aprobados por la SMP.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La </a:t>
            </a:r>
            <a:r>
              <a:rPr lang="es-PA" sz="1200" dirty="0">
                <a:ea typeface="Times New Roman" panose="02020603050405020304" pitchFamily="18" charset="0"/>
              </a:rPr>
              <a:t>obtención de los permisos para ejecutar los trabajos aquí descritos se realizará por parte del Contratista y se hará su entrega a la SMP. </a:t>
            </a:r>
          </a:p>
          <a:p>
            <a:pPr marL="457200" lvl="2" algn="just">
              <a:spcAft>
                <a:spcPts val="300"/>
              </a:spcAft>
              <a:buClr>
                <a:srgbClr val="808080"/>
              </a:buClr>
              <a:tabLst>
                <a:tab pos="215900" algn="l"/>
                <a:tab pos="540385" algn="l"/>
                <a:tab pos="540385" algn="l"/>
              </a:tabLst>
            </a:pPr>
            <a:r>
              <a:rPr lang="es-PA" sz="1200" dirty="0"/>
              <a:t>El Contratista podrá emplear el procedimiento que considere más conveniente con tal que pueda comprobar ante la SMP, que los recursos utilizados sean los adecuados y suficientes para ejecutar cada etapa del trabajo, dentro del programa establecido, adicionalmente, deberá ser aprobado o de conformidad por la SMP y sujetarse a las restricciones que se </a:t>
            </a:r>
            <a:r>
              <a:rPr lang="es-PA" sz="1200" dirty="0" smtClean="0"/>
              <a:t>indiquen. </a:t>
            </a:r>
          </a:p>
          <a:p>
            <a:pPr marL="457200" lvl="2" algn="just">
              <a:spcAft>
                <a:spcPts val="300"/>
              </a:spcAft>
              <a:buClr>
                <a:srgbClr val="808080"/>
              </a:buClr>
              <a:tabLst>
                <a:tab pos="215900" algn="l"/>
                <a:tab pos="540385" algn="l"/>
                <a:tab pos="540385" algn="l"/>
              </a:tabLst>
            </a:pPr>
            <a:r>
              <a:rPr lang="es-PA" sz="1200" dirty="0"/>
              <a:t>La SMP, en base a las pruebas hechas por un laboratorio de campo o un asesor en Mecánica de Suelos decidirá sobre: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t>Si las compactaciones son admisibles, si debe ser rechazado el trabajo o si se requiere que el Contratista haga un cambio en los procedimientos, equipos o materiales. </a:t>
            </a:r>
            <a:endParaRPr lang="es-PA" sz="1200" dirty="0" smtClean="0"/>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t>Si </a:t>
            </a:r>
            <a:r>
              <a:rPr lang="es-PA" sz="1200" dirty="0"/>
              <a:t>se requieren modificar los niveles de excavación, sustituir alguna parte del suelo natural o aplicar algún procedimiento para mejorarlo. </a:t>
            </a:r>
          </a:p>
          <a:p>
            <a:pPr marL="457200" lvl="2" algn="just">
              <a:spcAft>
                <a:spcPts val="300"/>
              </a:spcAft>
              <a:buClr>
                <a:srgbClr val="808080"/>
              </a:buClr>
              <a:tabLst>
                <a:tab pos="215900" algn="l"/>
                <a:tab pos="540385" algn="l"/>
                <a:tab pos="540385" algn="l"/>
              </a:tabLst>
            </a:pPr>
            <a:r>
              <a:rPr lang="es-PA" sz="1200" dirty="0"/>
              <a:t>La recepción de los trabajos estará sujeta a obtener resultados satisfactorios en las pruebas y que los trabajos se hayan ejecutado de acuerdo a los planos, especificaciones y a las indicaciones de la SMP. </a:t>
            </a:r>
          </a:p>
        </p:txBody>
      </p:sp>
    </p:spTree>
    <p:extLst>
      <p:ext uri="{BB962C8B-B14F-4D97-AF65-F5344CB8AC3E}">
        <p14:creationId xmlns:p14="http://schemas.microsoft.com/office/powerpoint/2010/main" val="3211381552"/>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66</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670783"/>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Protección de taludes</a:t>
            </a:r>
          </a:p>
          <a:p>
            <a:pPr marL="457200" lvl="2" algn="just">
              <a:spcAft>
                <a:spcPts val="300"/>
              </a:spcAft>
              <a:buClr>
                <a:srgbClr val="808080"/>
              </a:buClr>
              <a:tabLst>
                <a:tab pos="215900" algn="l"/>
                <a:tab pos="540385" algn="l"/>
                <a:tab pos="540385" algn="l"/>
              </a:tabLst>
            </a:pPr>
            <a:r>
              <a:rPr lang="es-PA" sz="1600" dirty="0"/>
              <a:t>El alcance de los trabajos </a:t>
            </a:r>
            <a:r>
              <a:rPr lang="es-PA" sz="1600" dirty="0" smtClean="0"/>
              <a:t> incluye </a:t>
            </a:r>
            <a:r>
              <a:rPr lang="es-PA" sz="1600" dirty="0"/>
              <a:t>el suministro, del equipo, materiales, mano de obra, supervisión técnica y control de calidad para ejecutar los trabajos que a continuación se indican: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Suministro </a:t>
            </a:r>
            <a:r>
              <a:rPr lang="es-PA" sz="1600" dirty="0">
                <a:ea typeface="Times New Roman" panose="02020603050405020304" pitchFamily="18" charset="0"/>
              </a:rPr>
              <a:t>y colocación de anclas de fricción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Suministro </a:t>
            </a:r>
            <a:r>
              <a:rPr lang="es-PA" sz="1600" dirty="0">
                <a:ea typeface="Times New Roman" panose="02020603050405020304" pitchFamily="18" charset="0"/>
              </a:rPr>
              <a:t>y colocación de anclas de tensión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Suministro </a:t>
            </a:r>
            <a:r>
              <a:rPr lang="es-PA" sz="1600" dirty="0">
                <a:ea typeface="Times New Roman" panose="02020603050405020304" pitchFamily="18" charset="0"/>
              </a:rPr>
              <a:t>y colocación de concreto lanzado </a:t>
            </a:r>
          </a:p>
          <a:p>
            <a:pPr marL="457200" lvl="2" algn="just">
              <a:spcAft>
                <a:spcPts val="300"/>
              </a:spcAft>
              <a:buClr>
                <a:srgbClr val="808080"/>
              </a:buClr>
              <a:tabLst>
                <a:tab pos="215900" algn="l"/>
                <a:tab pos="540385" algn="l"/>
                <a:tab pos="540385" algn="l"/>
              </a:tabLst>
            </a:pPr>
            <a:r>
              <a:rPr lang="es-PA" sz="1600" dirty="0"/>
              <a:t>El contratista deberá suministrar los materiales en cantidad y calidad especificados por el proyecto ejecutivo para estabilización de taludes, incluyendo sus accesorios</a:t>
            </a:r>
            <a:r>
              <a:rPr lang="es-PA" sz="1600" dirty="0" smtClean="0"/>
              <a:t>.</a:t>
            </a:r>
          </a:p>
          <a:p>
            <a:pPr marL="457200" lvl="2" algn="just">
              <a:spcAft>
                <a:spcPts val="300"/>
              </a:spcAft>
              <a:buClr>
                <a:srgbClr val="808080"/>
              </a:buClr>
              <a:tabLst>
                <a:tab pos="215900" algn="l"/>
                <a:tab pos="540385" algn="l"/>
                <a:tab pos="540385" algn="l"/>
              </a:tabLst>
            </a:pPr>
            <a:r>
              <a:rPr lang="es-PA" sz="1600" dirty="0"/>
              <a:t>Se deberán emplear lo equipos adecuados para efectuar las perforaciones a terreno cuando se trate de anclas de tensión, vigilando mantener dentro de tolerancias el ángulo de perforación, de igual manera deberán considerarse los equipos de perforación para pilas o para hincar viguetas o micro pilotes, cuando se requieran por proyecto. </a:t>
            </a:r>
          </a:p>
          <a:p>
            <a:pPr marL="457200" lvl="2" algn="just">
              <a:spcAft>
                <a:spcPts val="300"/>
              </a:spcAft>
              <a:buClr>
                <a:srgbClr val="808080"/>
              </a:buClr>
              <a:tabLst>
                <a:tab pos="215900" algn="l"/>
                <a:tab pos="540385" algn="l"/>
                <a:tab pos="540385" algn="l"/>
              </a:tabLst>
            </a:pPr>
            <a:r>
              <a:rPr lang="es-PA" sz="1600" dirty="0"/>
              <a:t>Deberán proporcionarse equipos calibrados y capacidad suficiente para efectuar los tensados de cables para anclajes de tensión. El contratista deberá considerar todos los equipos dentro de sus análisis de precio unitario. </a:t>
            </a:r>
          </a:p>
          <a:p>
            <a:pPr marL="457200" lvl="2" algn="just">
              <a:spcAft>
                <a:spcPts val="300"/>
              </a:spcAft>
              <a:buClr>
                <a:srgbClr val="808080"/>
              </a:buClr>
              <a:tabLst>
                <a:tab pos="215900" algn="l"/>
                <a:tab pos="540385" algn="l"/>
                <a:tab pos="540385" algn="l"/>
              </a:tabLst>
            </a:pPr>
            <a:r>
              <a:rPr lang="es-PA" sz="1600" dirty="0"/>
              <a:t>Los trabajos de estabilización de taludes serán inspeccionados a través de la supervisión </a:t>
            </a:r>
            <a:r>
              <a:rPr lang="es-PA" sz="1600" dirty="0" smtClean="0"/>
              <a:t>de la SMP y </a:t>
            </a:r>
            <a:r>
              <a:rPr lang="es-PA" sz="1600" dirty="0"/>
              <a:t>serán recibidos una vez que se hayan entregado las cédulas de tensado de cada anclaje. </a:t>
            </a:r>
          </a:p>
          <a:p>
            <a:pPr marL="457200" lvl="2" algn="just">
              <a:spcAft>
                <a:spcPts val="300"/>
              </a:spcAft>
              <a:buClr>
                <a:srgbClr val="808080"/>
              </a:buClr>
              <a:tabLst>
                <a:tab pos="215900" algn="l"/>
                <a:tab pos="540385" algn="l"/>
                <a:tab pos="540385" algn="l"/>
              </a:tabLst>
            </a:pPr>
            <a:endParaRPr lang="es-PA" sz="1200" dirty="0" smtClean="0"/>
          </a:p>
        </p:txBody>
      </p:sp>
    </p:spTree>
    <p:extLst>
      <p:ext uri="{BB962C8B-B14F-4D97-AF65-F5344CB8AC3E}">
        <p14:creationId xmlns:p14="http://schemas.microsoft.com/office/powerpoint/2010/main" val="876740093"/>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67</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4901342"/>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Relleno de terracerías</a:t>
            </a:r>
          </a:p>
          <a:p>
            <a:pPr marL="457200" lvl="2" algn="just">
              <a:spcAft>
                <a:spcPts val="300"/>
              </a:spcAft>
              <a:buClr>
                <a:srgbClr val="808080"/>
              </a:buClr>
              <a:tabLst>
                <a:tab pos="215900" algn="l"/>
                <a:tab pos="540385" algn="l"/>
                <a:tab pos="540385" algn="l"/>
              </a:tabLst>
            </a:pPr>
            <a:r>
              <a:rPr lang="es-PA" sz="1400" dirty="0"/>
              <a:t>El alcance de los trabajos </a:t>
            </a:r>
            <a:r>
              <a:rPr lang="es-PA" sz="1400" dirty="0" smtClean="0"/>
              <a:t>incluye </a:t>
            </a:r>
            <a:r>
              <a:rPr lang="es-PA" sz="1400" dirty="0"/>
              <a:t>el suministro del equipo, materiales, mano de obra, supervisión técnica y control de calidad necesaria para ejecutar los trabajos que a continuación se indican: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El </a:t>
            </a:r>
            <a:r>
              <a:rPr lang="es-PA" sz="1400" dirty="0">
                <a:ea typeface="Times New Roman" panose="02020603050405020304" pitchFamily="18" charset="0"/>
              </a:rPr>
              <a:t>relleno compactado de acuerdo a las indicaciones de los planos y </a:t>
            </a:r>
            <a:r>
              <a:rPr lang="es-PA" sz="1400" dirty="0" smtClean="0">
                <a:ea typeface="Times New Roman" panose="02020603050405020304" pitchFamily="18" charset="0"/>
              </a:rPr>
              <a:t>las especificaciones. </a:t>
            </a:r>
            <a:r>
              <a:rPr lang="es-PA" sz="1400" dirty="0">
                <a:ea typeface="Times New Roman" panose="02020603050405020304" pitchFamily="18" charset="0"/>
              </a:rPr>
              <a:t>Se considerarán también las recomendaciones del laboratorio de campo, y el estudio de mecánica de </a:t>
            </a:r>
            <a:r>
              <a:rPr lang="es-PA" sz="1400" dirty="0" smtClean="0">
                <a:ea typeface="Times New Roman" panose="02020603050405020304" pitchFamily="18" charset="0"/>
              </a:rPr>
              <a:t>suelos. </a:t>
            </a:r>
            <a:endParaRPr lang="es-PA" sz="14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La </a:t>
            </a:r>
            <a:r>
              <a:rPr lang="es-PA" sz="1400" dirty="0">
                <a:ea typeface="Times New Roman" panose="02020603050405020304" pitchFamily="18" charset="0"/>
              </a:rPr>
              <a:t>preparación del suelo del </a:t>
            </a:r>
            <a:r>
              <a:rPr lang="es-PA" sz="1400" dirty="0" smtClean="0">
                <a:ea typeface="Times New Roman" panose="02020603050405020304" pitchFamily="18" charset="0"/>
              </a:rPr>
              <a:t>relleno. </a:t>
            </a:r>
            <a:endParaRPr lang="es-PA" sz="14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La </a:t>
            </a:r>
            <a:r>
              <a:rPr lang="es-PA" sz="1400" dirty="0">
                <a:ea typeface="Times New Roman" panose="02020603050405020304" pitchFamily="18" charset="0"/>
              </a:rPr>
              <a:t>explotación de los bancos de préstamo y transporte de los materiales incluyendo el precio de los mismos, el control de calidad y volúmenes. Apegándose en lo establecido en el estudio de impacto </a:t>
            </a:r>
            <a:r>
              <a:rPr lang="es-PA" sz="1400" dirty="0" smtClean="0">
                <a:ea typeface="Times New Roman" panose="02020603050405020304" pitchFamily="18" charset="0"/>
              </a:rPr>
              <a:t>ambiental.</a:t>
            </a:r>
            <a:endParaRPr lang="es-PA" sz="14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La </a:t>
            </a:r>
            <a:r>
              <a:rPr lang="es-PA" sz="1400" dirty="0">
                <a:ea typeface="Times New Roman" panose="02020603050405020304" pitchFamily="18" charset="0"/>
              </a:rPr>
              <a:t>preparación de los sitios de depósito provisional de los materiales a fin de evitar </a:t>
            </a:r>
            <a:r>
              <a:rPr lang="es-PA" sz="1400" dirty="0" smtClean="0">
                <a:ea typeface="Times New Roman" panose="02020603050405020304" pitchFamily="18" charset="0"/>
              </a:rPr>
              <a:t>contaminaciones. </a:t>
            </a:r>
            <a:endParaRPr lang="es-PA" sz="14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La </a:t>
            </a:r>
            <a:r>
              <a:rPr lang="es-PA" sz="1400" dirty="0">
                <a:ea typeface="Times New Roman" panose="02020603050405020304" pitchFamily="18" charset="0"/>
              </a:rPr>
              <a:t>realización de cunetas provisionales, el bombeo y baldeo que se requieran durante la ejecución de los trabajos.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La </a:t>
            </a:r>
            <a:r>
              <a:rPr lang="es-PA" sz="1400" dirty="0">
                <a:ea typeface="Times New Roman" panose="02020603050405020304" pitchFamily="18" charset="0"/>
              </a:rPr>
              <a:t>colocación de protecciones para bancos de nivel, monumentos, pozos de prueba, árboles que se deberán conservar, señales de instalaciones bajo tierra, instalaciones existentes, </a:t>
            </a:r>
            <a:r>
              <a:rPr lang="es-PA" sz="1400" dirty="0" smtClean="0">
                <a:ea typeface="Times New Roman" panose="02020603050405020304" pitchFamily="18" charset="0"/>
              </a:rPr>
              <a:t>etc. </a:t>
            </a:r>
            <a:endParaRPr lang="es-PA" sz="14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Los </a:t>
            </a:r>
            <a:r>
              <a:rPr lang="es-PA" sz="1400" dirty="0">
                <a:ea typeface="Times New Roman" panose="02020603050405020304" pitchFamily="18" charset="0"/>
              </a:rPr>
              <a:t>levantamientos y trazos </a:t>
            </a:r>
            <a:r>
              <a:rPr lang="es-PA" sz="1400" dirty="0" err="1">
                <a:ea typeface="Times New Roman" panose="02020603050405020304" pitchFamily="18" charset="0"/>
              </a:rPr>
              <a:t>planimétricos</a:t>
            </a:r>
            <a:r>
              <a:rPr lang="es-PA" sz="1400" dirty="0">
                <a:ea typeface="Times New Roman" panose="02020603050405020304" pitchFamily="18" charset="0"/>
              </a:rPr>
              <a:t> y altimétricos y los señalamientos que sean necesarios, refiriéndose a una línea base y a un banco de nivel establecido por la SMP.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La </a:t>
            </a:r>
            <a:r>
              <a:rPr lang="es-PA" sz="1400" dirty="0">
                <a:ea typeface="Times New Roman" panose="02020603050405020304" pitchFamily="18" charset="0"/>
              </a:rPr>
              <a:t>autorización de explotar los bancos de préstamo exteriores a la propiedad, cuando se requiera, será por cuenta del contratista. </a:t>
            </a:r>
          </a:p>
        </p:txBody>
      </p:sp>
    </p:spTree>
    <p:extLst>
      <p:ext uri="{BB962C8B-B14F-4D97-AF65-F5344CB8AC3E}">
        <p14:creationId xmlns:p14="http://schemas.microsoft.com/office/powerpoint/2010/main" val="2692622662"/>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68</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193729"/>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Relleno de terracerías</a:t>
            </a:r>
          </a:p>
          <a:p>
            <a:pPr marL="457200" lvl="2" algn="just">
              <a:spcAft>
                <a:spcPts val="300"/>
              </a:spcAft>
              <a:buClr>
                <a:srgbClr val="808080"/>
              </a:buClr>
              <a:tabLst>
                <a:tab pos="215900" algn="l"/>
                <a:tab pos="540385" algn="l"/>
                <a:tab pos="540385" algn="l"/>
              </a:tabLst>
            </a:pPr>
            <a:r>
              <a:rPr lang="es-PA" sz="1400" dirty="0" smtClean="0"/>
              <a:t>Los </a:t>
            </a:r>
            <a:r>
              <a:rPr lang="es-PA" sz="1400" dirty="0"/>
              <a:t>materiales usados en el relleno podrán provenir de: </a:t>
            </a:r>
          </a:p>
          <a:p>
            <a:pPr marL="457200" lvl="2" algn="just">
              <a:spcAft>
                <a:spcPts val="300"/>
              </a:spcAft>
              <a:buClr>
                <a:srgbClr val="808080"/>
              </a:buClr>
              <a:tabLst>
                <a:tab pos="215900" algn="l"/>
                <a:tab pos="540385" algn="l"/>
                <a:tab pos="540385" algn="l"/>
              </a:tabLst>
            </a:pPr>
            <a:r>
              <a:rPr lang="es-PA" sz="1400" dirty="0"/>
              <a:t>a) Bancos de préstamo dentro de la propiedad y cuya localización requiere autorización de la SMP. </a:t>
            </a:r>
          </a:p>
          <a:p>
            <a:pPr marL="457200" lvl="2" algn="just">
              <a:spcAft>
                <a:spcPts val="300"/>
              </a:spcAft>
              <a:buClr>
                <a:srgbClr val="808080"/>
              </a:buClr>
              <a:tabLst>
                <a:tab pos="215900" algn="l"/>
                <a:tab pos="540385" algn="l"/>
                <a:tab pos="540385" algn="l"/>
              </a:tabLst>
            </a:pPr>
            <a:r>
              <a:rPr lang="es-PA" sz="1400" dirty="0"/>
              <a:t>b) Bancos de préstamo fuera de la propiedad, la explotación de los cuales será responsabilidad absoluta del contratista quién hará los trámites de explotación y pagos respectivos. </a:t>
            </a:r>
          </a:p>
          <a:p>
            <a:pPr marL="457200" lvl="2" algn="just">
              <a:spcAft>
                <a:spcPts val="300"/>
              </a:spcAft>
              <a:buClr>
                <a:srgbClr val="808080"/>
              </a:buClr>
              <a:tabLst>
                <a:tab pos="215900" algn="l"/>
                <a:tab pos="540385" algn="l"/>
                <a:tab pos="540385" algn="l"/>
              </a:tabLst>
            </a:pPr>
            <a:r>
              <a:rPr lang="es-PA" sz="1400" dirty="0"/>
              <a:t>c) El material producto de la excavación previa autorización de un laboratorio de Mecánica de Suelos y la SMP.</a:t>
            </a:r>
          </a:p>
          <a:p>
            <a:pPr marL="457200" lvl="2" algn="just">
              <a:spcAft>
                <a:spcPts val="300"/>
              </a:spcAft>
              <a:buClr>
                <a:srgbClr val="808080"/>
              </a:buClr>
              <a:tabLst>
                <a:tab pos="215900" algn="l"/>
                <a:tab pos="540385" algn="l"/>
                <a:tab pos="540385" algn="l"/>
              </a:tabLst>
            </a:pPr>
            <a:r>
              <a:rPr lang="es-PA" sz="1400" dirty="0"/>
              <a:t>El Contratista podrá emplear el equipo que considere más conveniente con tal que pueda comprobar, ante la SMP, que es adecuado y suficiente para ejecutar cada etapa de trabajo dentro del programa establecido y en la calidad solicitada. </a:t>
            </a:r>
          </a:p>
          <a:p>
            <a:pPr marL="457200" lvl="2" algn="just">
              <a:spcAft>
                <a:spcPts val="300"/>
              </a:spcAft>
              <a:buClr>
                <a:srgbClr val="808080"/>
              </a:buClr>
              <a:tabLst>
                <a:tab pos="215900" algn="l"/>
                <a:tab pos="540385" algn="l"/>
                <a:tab pos="540385" algn="l"/>
              </a:tabLst>
            </a:pPr>
            <a:r>
              <a:rPr lang="es-PA" sz="1400" dirty="0"/>
              <a:t>El relleno deberá mantenerse en condiciones satisfactorias hasta la recepción total de los </a:t>
            </a:r>
            <a:r>
              <a:rPr lang="es-PA" sz="1400" dirty="0" smtClean="0"/>
              <a:t>trabajos. </a:t>
            </a:r>
            <a:endParaRPr lang="es-PA" sz="1400" dirty="0"/>
          </a:p>
          <a:p>
            <a:pPr marL="457200" lvl="2" algn="just">
              <a:spcAft>
                <a:spcPts val="300"/>
              </a:spcAft>
              <a:buClr>
                <a:srgbClr val="808080"/>
              </a:buClr>
              <a:tabLst>
                <a:tab pos="215900" algn="l"/>
                <a:tab pos="540385" algn="l"/>
                <a:tab pos="540385" algn="l"/>
              </a:tabLst>
            </a:pPr>
            <a:r>
              <a:rPr lang="es-PA" sz="1400" dirty="0"/>
              <a:t>La SMP basándose en pruebas hechas por un laboratorio de campo o por un asesor en Mecánica de Suelos decidirá sobre: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Si </a:t>
            </a:r>
            <a:r>
              <a:rPr lang="es-PA" sz="1400" dirty="0">
                <a:ea typeface="Times New Roman" panose="02020603050405020304" pitchFamily="18" charset="0"/>
              </a:rPr>
              <a:t>las compactaciones son admisibles, si debe ser rechazado el trabajo o si se requiere que el contratista haga un cambio en los procedimientos, equipos y/o materiales.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La </a:t>
            </a:r>
            <a:r>
              <a:rPr lang="es-PA" sz="1400" dirty="0">
                <a:ea typeface="Times New Roman" panose="02020603050405020304" pitchFamily="18" charset="0"/>
              </a:rPr>
              <a:t>recepción de los trabajos estará sujeta a la obtención de resultados satisfactorios en las pruebas, y que los trabajos se hayan ejecutado de acuerdo a los planos, especificaciones y a las indicaciones de la SMP. </a:t>
            </a:r>
          </a:p>
          <a:p>
            <a:pPr marL="457200" lvl="2" algn="just">
              <a:spcAft>
                <a:spcPts val="300"/>
              </a:spcAft>
              <a:buClr>
                <a:srgbClr val="808080"/>
              </a:buClr>
              <a:tabLst>
                <a:tab pos="215900" algn="l"/>
                <a:tab pos="540385" algn="l"/>
                <a:tab pos="540385" algn="l"/>
              </a:tabLst>
            </a:pPr>
            <a:r>
              <a:rPr lang="es-PA" sz="1400" dirty="0" smtClean="0"/>
              <a:t>El </a:t>
            </a:r>
            <a:r>
              <a:rPr lang="es-PA" sz="1400" dirty="0"/>
              <a:t>Contratista deberá efectuar todas las nivelaciones y controles requeridos para obtener las elevaciones finales indicadas en los planos. </a:t>
            </a:r>
            <a:endParaRPr lang="es-PA" sz="1400" dirty="0" smtClean="0"/>
          </a:p>
          <a:p>
            <a:pPr marL="457200" lvl="2" algn="just">
              <a:spcAft>
                <a:spcPts val="300"/>
              </a:spcAft>
              <a:buClr>
                <a:srgbClr val="808080"/>
              </a:buClr>
              <a:tabLst>
                <a:tab pos="215900" algn="l"/>
                <a:tab pos="540385" algn="l"/>
                <a:tab pos="540385" algn="l"/>
              </a:tabLst>
            </a:pPr>
            <a:r>
              <a:rPr lang="es-PA" sz="1400" dirty="0" smtClean="0"/>
              <a:t>La </a:t>
            </a:r>
            <a:r>
              <a:rPr lang="es-PA" sz="1400" dirty="0"/>
              <a:t>SMP supervisará y decidirá la aprobación o rechazo en cada etapa de los trabajos. </a:t>
            </a:r>
          </a:p>
        </p:txBody>
      </p:sp>
    </p:spTree>
    <p:extLst>
      <p:ext uri="{BB962C8B-B14F-4D97-AF65-F5344CB8AC3E}">
        <p14:creationId xmlns:p14="http://schemas.microsoft.com/office/powerpoint/2010/main" val="694007182"/>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69</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4593565"/>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Protección de terracerías, sub-bases y bases de pavimentos</a:t>
            </a:r>
          </a:p>
          <a:p>
            <a:pPr marL="457200" lvl="2" algn="just">
              <a:spcAft>
                <a:spcPts val="300"/>
              </a:spcAft>
              <a:buClr>
                <a:srgbClr val="808080"/>
              </a:buClr>
              <a:tabLst>
                <a:tab pos="215900" algn="l"/>
                <a:tab pos="540385" algn="l"/>
                <a:tab pos="540385" algn="l"/>
              </a:tabLst>
            </a:pPr>
            <a:r>
              <a:rPr lang="es-PA" sz="1600" dirty="0"/>
              <a:t>El alcance de los trabajos incluirá el suministro del equipo, materiales, mano de obra, supervisión técnica y control de calidad para ejecutar los trabajos que a continuación se indican: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El </a:t>
            </a:r>
            <a:r>
              <a:rPr lang="es-PA" sz="1600" dirty="0">
                <a:ea typeface="Times New Roman" panose="02020603050405020304" pitchFamily="18" charset="0"/>
              </a:rPr>
              <a:t>trazo y señalamiento necesarios refiriéndolos a una línea base establecida por el contratante.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La </a:t>
            </a:r>
            <a:r>
              <a:rPr lang="es-PA" sz="1600" dirty="0">
                <a:ea typeface="Times New Roman" panose="02020603050405020304" pitchFamily="18" charset="0"/>
              </a:rPr>
              <a:t>limpieza de sustancias y materiales extraños de la superficie a proteger, como preparación para el siguiente trabajo.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La </a:t>
            </a:r>
            <a:r>
              <a:rPr lang="es-PA" sz="1600" dirty="0">
                <a:ea typeface="Times New Roman" panose="02020603050405020304" pitchFamily="18" charset="0"/>
              </a:rPr>
              <a:t>aplicación de los materiales que servirán de protección a las terracerías, de acuerdo a esta especificación, a los planos y a las recomendaciones del Laboratorio de campo de Mecánica de Suelos. </a:t>
            </a:r>
          </a:p>
          <a:p>
            <a:pPr marL="457200" lvl="2" algn="just">
              <a:spcAft>
                <a:spcPts val="300"/>
              </a:spcAft>
              <a:buClr>
                <a:srgbClr val="808080"/>
              </a:buClr>
              <a:tabLst>
                <a:tab pos="215900" algn="l"/>
                <a:tab pos="540385" algn="l"/>
                <a:tab pos="540385" algn="l"/>
              </a:tabLst>
            </a:pPr>
            <a:r>
              <a:rPr lang="es-PA" sz="1600" dirty="0"/>
              <a:t>La SMP en base a las pruebas hechas por un laboratorio de campo o a las indicaciones de un asesor en Mecánica de Suelos decidirá si los trabajos se apegan a </a:t>
            </a:r>
            <a:r>
              <a:rPr lang="es-PA" sz="1600" dirty="0" smtClean="0"/>
              <a:t>las especificaciones. </a:t>
            </a:r>
            <a:r>
              <a:rPr lang="es-PA" sz="1600" dirty="0"/>
              <a:t>El trabajo se aceptará si </a:t>
            </a:r>
            <a:r>
              <a:rPr lang="es-PA" sz="1600" dirty="0" smtClean="0"/>
              <a:t>se </a:t>
            </a:r>
            <a:r>
              <a:rPr lang="es-PA" sz="1600" dirty="0"/>
              <a:t>cumple con lo indicado </a:t>
            </a:r>
            <a:r>
              <a:rPr lang="es-PA" sz="1600" dirty="0" smtClean="0"/>
              <a:t>en las especificaciones y en </a:t>
            </a:r>
            <a:r>
              <a:rPr lang="es-PA" sz="1600" dirty="0"/>
              <a:t>los planos constructivos. Los trabajos deberán cumplir con las especificaciones Técnicas Generales del Ministerio de Obras Públicas de la República de Panamá, en especial el capítulo 23</a:t>
            </a:r>
            <a:r>
              <a:rPr lang="es-PA" sz="1600" dirty="0" smtClean="0"/>
              <a:t>.</a:t>
            </a:r>
            <a:endParaRPr lang="es-MX" sz="1600" dirty="0"/>
          </a:p>
        </p:txBody>
      </p:sp>
    </p:spTree>
    <p:extLst>
      <p:ext uri="{BB962C8B-B14F-4D97-AF65-F5344CB8AC3E}">
        <p14:creationId xmlns:p14="http://schemas.microsoft.com/office/powerpoint/2010/main" val="4102685827"/>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6194003"/>
          </a:xfrm>
          <a:prstGeom prst="rect">
            <a:avLst/>
          </a:prstGeom>
          <a:noFill/>
        </p:spPr>
        <p:txBody>
          <a:bodyPr wrap="square" rtlCol="0">
            <a:spAutoFit/>
          </a:bodyPr>
          <a:lstStyle/>
          <a:p>
            <a:r>
              <a:rPr lang="es-PA" sz="2800" b="1" cap="small" dirty="0" smtClean="0">
                <a:effectLst>
                  <a:outerShdw blurRad="38100" dist="38100" dir="2700000" algn="tl">
                    <a:srgbClr val="000000">
                      <a:alpha val="43137"/>
                    </a:srgbClr>
                  </a:outerShdw>
                </a:effectLst>
              </a:rPr>
              <a:t>Construcción de obras civiles</a:t>
            </a:r>
            <a:endParaRPr lang="es-PA" sz="2800" b="1" cap="small" dirty="0">
              <a:effectLst>
                <a:outerShdw blurRad="38100" dist="38100" dir="2700000" algn="tl">
                  <a:srgbClr val="000000">
                    <a:alpha val="43137"/>
                  </a:srgbClr>
                </a:outerShdw>
              </a:effectLst>
            </a:endParaRPr>
          </a:p>
          <a:p>
            <a:pPr lvl="1"/>
            <a:r>
              <a:rPr lang="es-PA" sz="1400" dirty="0"/>
              <a:t>La construcción de obras civiles lo debe cotizar el proponente por cada uno de los conceptos que se presentan a continuación. Se ha dividido la cotización a presentar por el proponente en estaciones, edificios del CCO y administrativo, subestaciones, talleres de mantenimiento, el viaducto, la adecuación de la plataforma en el patio. Las estaciones se cotizarán por suma global para cada una y se pagará </a:t>
            </a:r>
            <a:r>
              <a:rPr lang="es-PA" sz="1400" dirty="0" smtClean="0"/>
              <a:t>por cimientos, pilas, capiteles, vigas y losas, vigas U o equivalente, estructuras de escaleras y pasarelas, cubiertas, mampostería y acabados, </a:t>
            </a:r>
            <a:r>
              <a:rPr lang="es-PA" sz="1400" dirty="0"/>
              <a:t>este último rubro incluye puertas ventanas, cerámicas y todos los elementos para que la estación quede totalmente terminada de acuerdo al diseño arquitectónico de detalle, tanto al interior de la estación como al exterior, incluyendo mobiliario urbano, muebles y accesorios en estaciones y otras edificaciones. </a:t>
            </a:r>
            <a:endParaRPr lang="es-PA" sz="1400" dirty="0" smtClean="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Construcción </a:t>
            </a:r>
            <a:r>
              <a:rPr lang="es-PA" sz="1600" dirty="0">
                <a:effectLst>
                  <a:outerShdw blurRad="38100" dist="38100" dir="2700000" algn="tl">
                    <a:srgbClr val="000000">
                      <a:alpha val="43137"/>
                    </a:srgbClr>
                  </a:outerShdw>
                </a:effectLst>
                <a:ea typeface="Times New Roman" panose="02020603050405020304" pitchFamily="18" charset="0"/>
              </a:rPr>
              <a:t>de estaciones y edificios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Construcción </a:t>
            </a:r>
            <a:r>
              <a:rPr lang="es-PA" sz="1400" dirty="0">
                <a:ea typeface="Times New Roman" panose="02020603050405020304" pitchFamily="18" charset="0"/>
              </a:rPr>
              <a:t>de </a:t>
            </a:r>
            <a:r>
              <a:rPr lang="es-PA" sz="1400" dirty="0" smtClean="0">
                <a:ea typeface="Times New Roman" panose="02020603050405020304" pitchFamily="18" charset="0"/>
              </a:rPr>
              <a:t>estaciones. </a:t>
            </a:r>
          </a:p>
          <a:p>
            <a:pPr marL="1371600" lvl="4" algn="just">
              <a:spcAft>
                <a:spcPts val="300"/>
              </a:spcAft>
              <a:buClr>
                <a:srgbClr val="808080"/>
              </a:buClr>
              <a:tabLst>
                <a:tab pos="215900" algn="l"/>
                <a:tab pos="540385" algn="l"/>
                <a:tab pos="540385" algn="l"/>
              </a:tabLst>
            </a:pPr>
            <a:r>
              <a:rPr lang="es-PA" sz="1400" dirty="0" smtClean="0">
                <a:ea typeface="Times New Roman" panose="02020603050405020304" pitchFamily="18" charset="0"/>
              </a:rPr>
              <a:t>- </a:t>
            </a:r>
            <a:r>
              <a:rPr lang="es-PA" sz="1400" dirty="0">
                <a:ea typeface="Times New Roman" panose="02020603050405020304" pitchFamily="18" charset="0"/>
              </a:rPr>
              <a:t>San Miguelito. 			- Pedregal – Las Acacias. 	</a:t>
            </a:r>
          </a:p>
          <a:p>
            <a:pPr marL="1371600" lvl="4" algn="just">
              <a:spcAft>
                <a:spcPts val="300"/>
              </a:spcAft>
              <a:buClr>
                <a:srgbClr val="808080"/>
              </a:buClr>
              <a:tabLst>
                <a:tab pos="215900" algn="l"/>
                <a:tab pos="540385" algn="l"/>
                <a:tab pos="540385" algn="l"/>
              </a:tabLst>
            </a:pPr>
            <a:r>
              <a:rPr lang="es-PA" sz="1400" dirty="0">
                <a:ea typeface="Times New Roman" panose="02020603050405020304" pitchFamily="18" charset="0"/>
              </a:rPr>
              <a:t>- Paraíso. 			- Don Bosco. 	</a:t>
            </a:r>
          </a:p>
          <a:p>
            <a:pPr marL="1371600" lvl="4" algn="just">
              <a:spcAft>
                <a:spcPts val="300"/>
              </a:spcAft>
              <a:buClr>
                <a:srgbClr val="808080"/>
              </a:buClr>
              <a:tabLst>
                <a:tab pos="215900" algn="l"/>
                <a:tab pos="540385" algn="l"/>
                <a:tab pos="540385" algn="l"/>
              </a:tabLst>
            </a:pPr>
            <a:r>
              <a:rPr lang="es-PA" sz="1400" dirty="0">
                <a:ea typeface="Times New Roman" panose="02020603050405020304" pitchFamily="18" charset="0"/>
              </a:rPr>
              <a:t>- Cincuentenario. 			- UTP. 	</a:t>
            </a:r>
          </a:p>
          <a:p>
            <a:pPr marL="1371600" lvl="4" algn="just">
              <a:spcAft>
                <a:spcPts val="300"/>
              </a:spcAft>
              <a:buClr>
                <a:srgbClr val="808080"/>
              </a:buClr>
              <a:tabLst>
                <a:tab pos="215900" algn="l"/>
                <a:tab pos="540385" algn="l"/>
                <a:tab pos="540385" algn="l"/>
              </a:tabLst>
            </a:pPr>
            <a:r>
              <a:rPr lang="es-PA" sz="1400" dirty="0">
                <a:ea typeface="Times New Roman" panose="02020603050405020304" pitchFamily="18" charset="0"/>
              </a:rPr>
              <a:t>- Villa  Lucre .	 		- Las Mañanitas. </a:t>
            </a:r>
          </a:p>
          <a:p>
            <a:pPr marL="1371600" lvl="4" algn="just">
              <a:spcAft>
                <a:spcPts val="300"/>
              </a:spcAft>
              <a:buClr>
                <a:srgbClr val="808080"/>
              </a:buClr>
              <a:tabLst>
                <a:tab pos="215900" algn="l"/>
                <a:tab pos="540385" algn="l"/>
                <a:tab pos="540385" algn="l"/>
              </a:tabLst>
            </a:pPr>
            <a:r>
              <a:rPr lang="es-PA" sz="1400" dirty="0">
                <a:ea typeface="Times New Roman" panose="02020603050405020304" pitchFamily="18" charset="0"/>
              </a:rPr>
              <a:t>- Crisol. 			- Hospital del Este. </a:t>
            </a:r>
          </a:p>
          <a:p>
            <a:pPr marL="1371600" lvl="4" algn="just">
              <a:spcAft>
                <a:spcPts val="300"/>
              </a:spcAft>
              <a:buClr>
                <a:srgbClr val="808080"/>
              </a:buClr>
              <a:tabLst>
                <a:tab pos="215900" algn="l"/>
                <a:tab pos="540385" algn="l"/>
                <a:tab pos="540385" algn="l"/>
              </a:tabLst>
            </a:pPr>
            <a:r>
              <a:rPr lang="es-PA" sz="1400" dirty="0">
                <a:ea typeface="Times New Roman" panose="02020603050405020304" pitchFamily="18" charset="0"/>
              </a:rPr>
              <a:t>- Brisas de Golf. 			- </a:t>
            </a:r>
            <a:r>
              <a:rPr lang="pt-BR" sz="1400" dirty="0">
                <a:ea typeface="Times New Roman" panose="02020603050405020304" pitchFamily="18" charset="0"/>
              </a:rPr>
              <a:t>Altos de </a:t>
            </a:r>
            <a:r>
              <a:rPr lang="pt-BR" sz="1400" dirty="0" err="1">
                <a:ea typeface="Times New Roman" panose="02020603050405020304" pitchFamily="18" charset="0"/>
              </a:rPr>
              <a:t>Tocumen</a:t>
            </a:r>
            <a:r>
              <a:rPr lang="pt-BR" sz="1400" dirty="0">
                <a:ea typeface="Times New Roman" panose="02020603050405020304" pitchFamily="18" charset="0"/>
              </a:rPr>
              <a:t>. </a:t>
            </a:r>
            <a:r>
              <a:rPr lang="es-PA" sz="1400" dirty="0">
                <a:ea typeface="Times New Roman" panose="02020603050405020304" pitchFamily="18" charset="0"/>
              </a:rPr>
              <a:t>	</a:t>
            </a:r>
          </a:p>
          <a:p>
            <a:pPr marL="1371600" lvl="4" algn="just">
              <a:spcAft>
                <a:spcPts val="300"/>
              </a:spcAft>
              <a:buClr>
                <a:srgbClr val="808080"/>
              </a:buClr>
              <a:tabLst>
                <a:tab pos="215900" algn="l"/>
                <a:tab pos="540385" algn="l"/>
                <a:tab pos="540385" algn="l"/>
              </a:tabLst>
            </a:pPr>
            <a:r>
              <a:rPr lang="es-PA" sz="1400" dirty="0">
                <a:ea typeface="Times New Roman" panose="02020603050405020304" pitchFamily="18" charset="0"/>
              </a:rPr>
              <a:t>- Los Pueblos - </a:t>
            </a:r>
            <a:r>
              <a:rPr lang="es-PA" sz="1400" dirty="0" err="1">
                <a:ea typeface="Times New Roman" panose="02020603050405020304" pitchFamily="18" charset="0"/>
              </a:rPr>
              <a:t>Metromall</a:t>
            </a:r>
            <a:r>
              <a:rPr lang="es-PA" sz="1400" dirty="0">
                <a:ea typeface="Times New Roman" panose="02020603050405020304" pitchFamily="18" charset="0"/>
              </a:rPr>
              <a:t>. 		- La Doña .</a:t>
            </a:r>
          </a:p>
          <a:p>
            <a:pPr marL="1371600" lvl="4" algn="just">
              <a:spcAft>
                <a:spcPts val="300"/>
              </a:spcAft>
              <a:buClr>
                <a:srgbClr val="808080"/>
              </a:buClr>
              <a:tabLst>
                <a:tab pos="215900" algn="l"/>
                <a:tab pos="540385" algn="l"/>
                <a:tab pos="540385" algn="l"/>
              </a:tabLst>
            </a:pPr>
            <a:r>
              <a:rPr lang="es-PA" sz="1400" dirty="0">
                <a:ea typeface="Times New Roman" panose="02020603050405020304" pitchFamily="18" charset="0"/>
              </a:rPr>
              <a:t>- San Antonio. 			- Nuevo </a:t>
            </a:r>
            <a:r>
              <a:rPr lang="es-PA" sz="1400" dirty="0" err="1">
                <a:ea typeface="Times New Roman" panose="02020603050405020304" pitchFamily="18" charset="0"/>
              </a:rPr>
              <a:t>Tocumen</a:t>
            </a:r>
            <a:r>
              <a:rPr lang="es-PA" sz="1400" dirty="0">
                <a:ea typeface="Times New Roman" panose="02020603050405020304" pitchFamily="18" charset="0"/>
              </a:rPr>
              <a:t> .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MX" sz="1400" dirty="0">
                <a:ea typeface="Times New Roman" panose="02020603050405020304" pitchFamily="18" charset="0"/>
              </a:rPr>
              <a:t>Adecuación del CCO de la Línea 1</a:t>
            </a:r>
            <a:endParaRPr lang="es-PA" sz="1400" dirty="0">
              <a:ea typeface="Times New Roman" panose="02020603050405020304" pitchFamily="18" charset="0"/>
            </a:endParaRP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Construcción </a:t>
            </a:r>
            <a:r>
              <a:rPr lang="es-PA" sz="1400" dirty="0">
                <a:ea typeface="Times New Roman" panose="02020603050405020304" pitchFamily="18" charset="0"/>
              </a:rPr>
              <a:t>del Edificio del </a:t>
            </a:r>
            <a:r>
              <a:rPr lang="es-PA" sz="1400" dirty="0" smtClean="0">
                <a:ea typeface="Times New Roman" panose="02020603050405020304" pitchFamily="18" charset="0"/>
              </a:rPr>
              <a:t>CCP. </a:t>
            </a:r>
            <a:r>
              <a:rPr lang="es-PA" sz="1400" dirty="0">
                <a:ea typeface="Times New Roman" panose="02020603050405020304" pitchFamily="18" charset="0"/>
              </a:rPr>
              <a:t>	</a:t>
            </a:r>
            <a:endParaRPr lang="es-PA" sz="1400" dirty="0" smtClean="0">
              <a:ea typeface="Times New Roman" panose="02020603050405020304" pitchFamily="18" charset="0"/>
            </a:endParaRP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Construcción </a:t>
            </a:r>
            <a:r>
              <a:rPr lang="es-PA" sz="1400" dirty="0">
                <a:ea typeface="Times New Roman" panose="02020603050405020304" pitchFamily="18" charset="0"/>
              </a:rPr>
              <a:t>de edificio de talleres de mantenimiento </a:t>
            </a:r>
            <a:r>
              <a:rPr lang="es-PA" sz="1400" dirty="0" smtClean="0">
                <a:ea typeface="Times New Roman" panose="02020603050405020304" pitchFamily="18" charset="0"/>
              </a:rPr>
              <a:t>.</a:t>
            </a:r>
            <a:r>
              <a:rPr lang="es-PA" sz="1400" dirty="0">
                <a:ea typeface="Times New Roman" panose="02020603050405020304" pitchFamily="18" charset="0"/>
              </a:rPr>
              <a:t>	</a:t>
            </a:r>
          </a:p>
          <a:p>
            <a:pPr lvl="1"/>
            <a:endParaRPr lang="es-MX" sz="1200" dirty="0" smtClean="0"/>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7</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698413"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Definición de hitos y rubros</a:t>
            </a:r>
          </a:p>
        </p:txBody>
      </p:sp>
    </p:spTree>
    <p:extLst>
      <p:ext uri="{BB962C8B-B14F-4D97-AF65-F5344CB8AC3E}">
        <p14:creationId xmlns:p14="http://schemas.microsoft.com/office/powerpoint/2010/main" val="2237615789"/>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70</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116785"/>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Control y pruebas para terracerías</a:t>
            </a:r>
          </a:p>
          <a:p>
            <a:pPr marL="457200" lvl="2" algn="just">
              <a:spcAft>
                <a:spcPts val="300"/>
              </a:spcAft>
              <a:buClr>
                <a:srgbClr val="808080"/>
              </a:buClr>
              <a:tabLst>
                <a:tab pos="215900" algn="l"/>
                <a:tab pos="540385" algn="l"/>
                <a:tab pos="540385" algn="l"/>
              </a:tabLst>
            </a:pPr>
            <a:r>
              <a:rPr lang="es-PA" sz="1400" dirty="0"/>
              <a:t>El trabajo consistirá en suministrar todo el equipo, herramientas, mano de obra, materiales y supervisión técnica, requeridos para el control de calidad de los materiales a utilizar y de los trabajos a realizar en terracerías, de acuerdo a los siguientes conceptos: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Determinación </a:t>
            </a:r>
            <a:r>
              <a:rPr lang="es-PA" sz="1400" dirty="0">
                <a:ea typeface="Times New Roman" panose="02020603050405020304" pitchFamily="18" charset="0"/>
              </a:rPr>
              <a:t>de calidad de materiales a usar para relleno en terracerías. Capítulo 7 de las Normas Técnicas Generales del Ministerio de Obras Públicas.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Determinación </a:t>
            </a:r>
            <a:r>
              <a:rPr lang="es-PA" sz="1400" dirty="0">
                <a:ea typeface="Times New Roman" panose="02020603050405020304" pitchFamily="18" charset="0"/>
              </a:rPr>
              <a:t>de calidad de materiales a usar para relleno en Bases y Sub-bases de caminos. Capítulos 21 (Material Selecto o Sub-base), capítulo 22 (Base de Agregados Pétreos) de las Normas Técnicas Generales del Ministerio de Obras Públicas.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Determinación </a:t>
            </a:r>
            <a:r>
              <a:rPr lang="es-PA" sz="1400" dirty="0">
                <a:ea typeface="Times New Roman" panose="02020603050405020304" pitchFamily="18" charset="0"/>
              </a:rPr>
              <a:t>de humedad óptima, para obtener la compactación máxima de los materiales a usar para relleno en Terracerías. AASHTO T-99 Método C.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Determinación </a:t>
            </a:r>
            <a:r>
              <a:rPr lang="es-PA" sz="1400" dirty="0">
                <a:ea typeface="Times New Roman" panose="02020603050405020304" pitchFamily="18" charset="0"/>
              </a:rPr>
              <a:t>de humedad óptima, para obtener la compactación máxima de los materiales a usar para relleno en Base y Sub-base de caminos. AASHTO T-99-Método C.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Ensayos </a:t>
            </a:r>
            <a:r>
              <a:rPr lang="es-PA" sz="1400" dirty="0">
                <a:ea typeface="Times New Roman" panose="02020603050405020304" pitchFamily="18" charset="0"/>
              </a:rPr>
              <a:t>de compactación de terracerías y de Base y Sub-base de caminos, de acuerdo a procedimientos de prueba método </a:t>
            </a:r>
            <a:r>
              <a:rPr lang="es-PA" sz="1400" dirty="0" err="1">
                <a:ea typeface="Times New Roman" panose="02020603050405020304" pitchFamily="18" charset="0"/>
              </a:rPr>
              <a:t>Proctor</a:t>
            </a:r>
            <a:r>
              <a:rPr lang="es-PA" sz="1400" dirty="0">
                <a:ea typeface="Times New Roman" panose="02020603050405020304" pitchFamily="18" charset="0"/>
              </a:rPr>
              <a:t>. AASHTO T-191, AASHTO T205, AASHTO T 224, AASHTO (métodos nucleares)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Determinación </a:t>
            </a:r>
            <a:r>
              <a:rPr lang="es-PA" sz="1400" dirty="0">
                <a:ea typeface="Times New Roman" panose="02020603050405020304" pitchFamily="18" charset="0"/>
              </a:rPr>
              <a:t>del peso volumétrico máximo del material seco. AASHTO T-99 Método C. </a:t>
            </a:r>
          </a:p>
          <a:p>
            <a:pPr marL="457200" lvl="2" algn="just">
              <a:spcAft>
                <a:spcPts val="300"/>
              </a:spcAft>
              <a:buClr>
                <a:srgbClr val="808080"/>
              </a:buClr>
              <a:tabLst>
                <a:tab pos="215900" algn="l"/>
                <a:tab pos="540385" algn="l"/>
                <a:tab pos="540385" algn="l"/>
              </a:tabLst>
            </a:pPr>
            <a:r>
              <a:rPr lang="es-PA" sz="1400" dirty="0"/>
              <a:t>A solicitud de la SMP, se harán pruebas de comprobación de la calidad de los materiales ya colocados y compactados, cada vez que la SMP lo juzgue necesario. </a:t>
            </a:r>
          </a:p>
          <a:p>
            <a:pPr marL="457200" lvl="2" algn="just">
              <a:spcAft>
                <a:spcPts val="300"/>
              </a:spcAft>
              <a:buClr>
                <a:srgbClr val="808080"/>
              </a:buClr>
              <a:tabLst>
                <a:tab pos="215900" algn="l"/>
                <a:tab pos="540385" algn="l"/>
                <a:tab pos="540385" algn="l"/>
              </a:tabLst>
            </a:pPr>
            <a:r>
              <a:rPr lang="es-PA" sz="1400" dirty="0"/>
              <a:t>Se deberá hacer entrega a la SMP y al Contratista, de reportes diarios por escrito con los resultados de los ensayes, observaciones y recomendaciones recabados en la obra</a:t>
            </a:r>
            <a:r>
              <a:rPr lang="es-PA" sz="1400" dirty="0" smtClean="0"/>
              <a:t>.</a:t>
            </a:r>
            <a:endParaRPr lang="es-PA" sz="1400" dirty="0"/>
          </a:p>
        </p:txBody>
      </p:sp>
    </p:spTree>
    <p:extLst>
      <p:ext uri="{BB962C8B-B14F-4D97-AF65-F5344CB8AC3E}">
        <p14:creationId xmlns:p14="http://schemas.microsoft.com/office/powerpoint/2010/main" val="1847708735"/>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71</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4862870"/>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Bases y </a:t>
            </a:r>
            <a:r>
              <a:rPr lang="es-ES" sz="2400" b="1" cap="small" dirty="0" err="1" smtClean="0">
                <a:effectLst>
                  <a:outerShdw blurRad="38100" dist="38100" dir="2700000" algn="tl">
                    <a:srgbClr val="000000">
                      <a:alpha val="43137"/>
                    </a:srgbClr>
                  </a:outerShdw>
                </a:effectLst>
              </a:rPr>
              <a:t>subbases</a:t>
            </a:r>
            <a:r>
              <a:rPr lang="es-ES" sz="2400" b="1" cap="small" dirty="0" smtClean="0">
                <a:effectLst>
                  <a:outerShdw blurRad="38100" dist="38100" dir="2700000" algn="tl">
                    <a:srgbClr val="000000">
                      <a:alpha val="43137"/>
                    </a:srgbClr>
                  </a:outerShdw>
                </a:effectLst>
              </a:rPr>
              <a:t> para pavimentos</a:t>
            </a:r>
          </a:p>
          <a:p>
            <a:pPr marL="457200" lvl="2" algn="just">
              <a:spcAft>
                <a:spcPts val="300"/>
              </a:spcAft>
              <a:buClr>
                <a:srgbClr val="808080"/>
              </a:buClr>
              <a:tabLst>
                <a:tab pos="215900" algn="l"/>
                <a:tab pos="540385" algn="l"/>
                <a:tab pos="540385" algn="l"/>
              </a:tabLst>
            </a:pPr>
            <a:r>
              <a:rPr lang="es-PA" sz="1400" dirty="0" smtClean="0"/>
              <a:t>El alcance de los trabajos incluye </a:t>
            </a:r>
            <a:r>
              <a:rPr lang="es-PA" sz="1400" dirty="0"/>
              <a:t>el suministro del equipo, materiales, mano de obra, supervisión técnica y control de calidad para ejecutar los trabajos que a continuación se indican: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La </a:t>
            </a:r>
            <a:r>
              <a:rPr lang="es-PA" sz="1400" dirty="0">
                <a:ea typeface="Times New Roman" panose="02020603050405020304" pitchFamily="18" charset="0"/>
              </a:rPr>
              <a:t>realización de bases y sub-bases para pavimentos, de acuerdo a los planos, a </a:t>
            </a:r>
            <a:r>
              <a:rPr lang="es-PA" sz="1400" dirty="0" smtClean="0">
                <a:ea typeface="Times New Roman" panose="02020603050405020304" pitchFamily="18" charset="0"/>
              </a:rPr>
              <a:t>la especificación </a:t>
            </a:r>
            <a:r>
              <a:rPr lang="es-PA" sz="1400" dirty="0">
                <a:ea typeface="Times New Roman" panose="02020603050405020304" pitchFamily="18" charset="0"/>
              </a:rPr>
              <a:t>general , las especificaciones generales del Ministerio de Obras Públicas de la República de Panamá y a las recomendaciones del estudio de Mecánica de Suelos y/o a las del laboratorio de campo designado por la Secretaría del Metro.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El </a:t>
            </a:r>
            <a:r>
              <a:rPr lang="es-PA" sz="1400" dirty="0">
                <a:ea typeface="Times New Roman" panose="02020603050405020304" pitchFamily="18" charset="0"/>
              </a:rPr>
              <a:t>trazo y el señalamiento necesarios refiriéndose a una línea base y a un banco de nivel establecido por el contratante.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La </a:t>
            </a:r>
            <a:r>
              <a:rPr lang="es-PA" sz="1400" dirty="0">
                <a:ea typeface="Times New Roman" panose="02020603050405020304" pitchFamily="18" charset="0"/>
              </a:rPr>
              <a:t>explotación de los bancos, la trituración, lavado, cribado, etc., cuando esto sea necesario.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La </a:t>
            </a:r>
            <a:r>
              <a:rPr lang="es-PA" sz="1400" dirty="0">
                <a:ea typeface="Times New Roman" panose="02020603050405020304" pitchFamily="18" charset="0"/>
              </a:rPr>
              <a:t>preparación de los sitios de depósito provisional de los materiales a fin de evitar contaminaciones o daños.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Obtener </a:t>
            </a:r>
            <a:r>
              <a:rPr lang="es-PA" sz="1400" dirty="0">
                <a:ea typeface="Times New Roman" panose="02020603050405020304" pitchFamily="18" charset="0"/>
              </a:rPr>
              <a:t>y entregar a la SMP los permisos que se requieran para la ejecución de los trabajos descritos y en su caso, también de los demás trabajos. </a:t>
            </a:r>
          </a:p>
          <a:p>
            <a:pPr marL="457200" lvl="2" algn="just">
              <a:spcAft>
                <a:spcPts val="300"/>
              </a:spcAft>
              <a:buClr>
                <a:srgbClr val="808080"/>
              </a:buClr>
              <a:tabLst>
                <a:tab pos="215900" algn="l"/>
                <a:tab pos="540385" algn="l"/>
                <a:tab pos="540385" algn="l"/>
              </a:tabLst>
            </a:pPr>
            <a:r>
              <a:rPr lang="es-PA" sz="1400" dirty="0"/>
              <a:t>Para los procedimientos de construcción se tomarán en cuenta las recomendaciones de las Especificaciones Técnicas Generales del Ministerio de Obras Públicas y las particulares del estudio de Mecánica de Suelos. </a:t>
            </a:r>
            <a:endParaRPr lang="es-PA" sz="1400" dirty="0" smtClean="0"/>
          </a:p>
          <a:p>
            <a:pPr marL="457200" lvl="2" algn="just">
              <a:spcAft>
                <a:spcPts val="300"/>
              </a:spcAft>
              <a:buClr>
                <a:srgbClr val="808080"/>
              </a:buClr>
              <a:tabLst>
                <a:tab pos="215900" algn="l"/>
                <a:tab pos="540385" algn="l"/>
                <a:tab pos="540385" algn="l"/>
              </a:tabLst>
            </a:pPr>
            <a:r>
              <a:rPr lang="es-PA" sz="1400" dirty="0" smtClean="0"/>
              <a:t>Los </a:t>
            </a:r>
            <a:r>
              <a:rPr lang="es-PA" sz="1400" dirty="0"/>
              <a:t>trabajos se aceptarán si se apegan a los requerimientos de esta especificación, las Normas Técnicas Generales del Ministerio de Obras Públicas de la República de Panamá y a las indicaciones del diseño a conformidad de la SMP. </a:t>
            </a:r>
            <a:endParaRPr lang="es-PA" sz="1400" dirty="0" smtClean="0"/>
          </a:p>
        </p:txBody>
      </p:sp>
    </p:spTree>
    <p:extLst>
      <p:ext uri="{BB962C8B-B14F-4D97-AF65-F5344CB8AC3E}">
        <p14:creationId xmlns:p14="http://schemas.microsoft.com/office/powerpoint/2010/main" val="2661965728"/>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72</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4455066"/>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Pavimentos Asfálticos</a:t>
            </a:r>
          </a:p>
          <a:p>
            <a:pPr marL="0" lvl="1" algn="just">
              <a:spcAft>
                <a:spcPts val="300"/>
              </a:spcAft>
              <a:buClr>
                <a:srgbClr val="808080"/>
              </a:buClr>
              <a:tabLst>
                <a:tab pos="215900" algn="l"/>
                <a:tab pos="540385" algn="l"/>
                <a:tab pos="540385" algn="l"/>
              </a:tabLst>
            </a:pPr>
            <a:endParaRPr lang="es-ES" sz="2000" b="1" cap="small" dirty="0" smtClean="0">
              <a:effectLst>
                <a:outerShdw blurRad="38100" dist="38100" dir="2700000" algn="tl">
                  <a:srgbClr val="000000">
                    <a:alpha val="43137"/>
                  </a:srgbClr>
                </a:outerShdw>
              </a:effectLst>
            </a:endParaRPr>
          </a:p>
          <a:p>
            <a:pPr marL="457200" lvl="2" algn="just">
              <a:spcAft>
                <a:spcPts val="300"/>
              </a:spcAft>
              <a:buClr>
                <a:srgbClr val="808080"/>
              </a:buClr>
              <a:tabLst>
                <a:tab pos="215900" algn="l"/>
                <a:tab pos="540385" algn="l"/>
                <a:tab pos="540385" algn="l"/>
              </a:tabLst>
            </a:pPr>
            <a:r>
              <a:rPr lang="es-PA" sz="1600" dirty="0"/>
              <a:t>El trabajo incluirá el suministro de todo el material, equipo, mano de obra, supervisión técnica y control de calidad para la ejecución de todos los trabajos relacionados, de acuerdo al diseño y </a:t>
            </a:r>
            <a:r>
              <a:rPr lang="es-PA" sz="1600" dirty="0" smtClean="0"/>
              <a:t>las especificaciones</a:t>
            </a:r>
            <a:r>
              <a:rPr lang="es-PA" sz="1600" dirty="0"/>
              <a:t>. </a:t>
            </a:r>
            <a:endParaRPr lang="es-PA" sz="1600" dirty="0" smtClean="0"/>
          </a:p>
          <a:p>
            <a:pPr marL="457200" lvl="2" algn="just">
              <a:spcAft>
                <a:spcPts val="300"/>
              </a:spcAft>
              <a:buClr>
                <a:srgbClr val="808080"/>
              </a:buClr>
              <a:tabLst>
                <a:tab pos="215900" algn="l"/>
                <a:tab pos="540385" algn="l"/>
                <a:tab pos="540385" algn="l"/>
              </a:tabLst>
            </a:pPr>
            <a:endParaRPr lang="es-PA" sz="1400" dirty="0"/>
          </a:p>
          <a:p>
            <a:pPr marL="457200" lvl="2" algn="just">
              <a:spcAft>
                <a:spcPts val="300"/>
              </a:spcAft>
              <a:buClr>
                <a:srgbClr val="808080"/>
              </a:buClr>
              <a:tabLst>
                <a:tab pos="215900" algn="l"/>
                <a:tab pos="540385" algn="l"/>
                <a:tab pos="540385" algn="l"/>
              </a:tabLst>
            </a:pPr>
            <a:r>
              <a:rPr lang="es-PA" sz="1600" dirty="0"/>
              <a:t>El trabajo consiste en la aplicación de una mezcla de material aglutinante bituminoso y material pétreos graduados, sobre una base efectuada de Mecánica de Suelos y/o a las del laboratorio de campo designado por la Secretaría del Metro. </a:t>
            </a:r>
            <a:endParaRPr lang="es-PA" sz="1600" dirty="0" smtClean="0"/>
          </a:p>
          <a:p>
            <a:pPr marL="457200" lvl="2" algn="just">
              <a:spcAft>
                <a:spcPts val="300"/>
              </a:spcAft>
              <a:buClr>
                <a:srgbClr val="808080"/>
              </a:buClr>
              <a:tabLst>
                <a:tab pos="215900" algn="l"/>
                <a:tab pos="540385" algn="l"/>
                <a:tab pos="540385" algn="l"/>
              </a:tabLst>
            </a:pPr>
            <a:endParaRPr lang="es-PA" sz="1400" dirty="0"/>
          </a:p>
          <a:p>
            <a:pPr marL="457200" lvl="2" algn="just">
              <a:spcAft>
                <a:spcPts val="300"/>
              </a:spcAft>
              <a:buClr>
                <a:srgbClr val="808080"/>
              </a:buClr>
              <a:tabLst>
                <a:tab pos="215900" algn="l"/>
                <a:tab pos="540385" algn="l"/>
                <a:tab pos="540385" algn="l"/>
              </a:tabLst>
            </a:pPr>
            <a:r>
              <a:rPr lang="es-PA" sz="1600" dirty="0" smtClean="0"/>
              <a:t>Antes </a:t>
            </a:r>
            <a:r>
              <a:rPr lang="es-PA" sz="1600" dirty="0"/>
              <a:t>de usarse los materiales deberán enviarse a la SMP para su inspección y aprobación y ningún material deberá usarse, si no tiene la aprobación de la SMP. </a:t>
            </a:r>
          </a:p>
          <a:p>
            <a:pPr marL="457200" lvl="2" algn="just">
              <a:spcAft>
                <a:spcPts val="300"/>
              </a:spcAft>
              <a:buClr>
                <a:srgbClr val="808080"/>
              </a:buClr>
              <a:tabLst>
                <a:tab pos="215900" algn="l"/>
                <a:tab pos="540385" algn="l"/>
                <a:tab pos="540385" algn="l"/>
              </a:tabLst>
            </a:pPr>
            <a:r>
              <a:rPr lang="es-PA" sz="1600" dirty="0"/>
              <a:t>El número de pruebas de la mezcla asfáltica se hará de acuerdo como lo especifican las Normas Técnicas Generales del Ministerio de Obras Públicas de la República de Panamá (Capítulo 23) y con la AASHTO (American </a:t>
            </a:r>
            <a:r>
              <a:rPr lang="es-PA" sz="1600" dirty="0" err="1"/>
              <a:t>Association</a:t>
            </a:r>
            <a:r>
              <a:rPr lang="es-PA" sz="1600" dirty="0"/>
              <a:t> Of </a:t>
            </a:r>
            <a:r>
              <a:rPr lang="es-PA" sz="1600" dirty="0" err="1"/>
              <a:t>State</a:t>
            </a:r>
            <a:r>
              <a:rPr lang="es-PA" sz="1600" dirty="0"/>
              <a:t> </a:t>
            </a:r>
            <a:r>
              <a:rPr lang="es-PA" sz="1600" dirty="0" err="1"/>
              <a:t>Highway</a:t>
            </a:r>
            <a:r>
              <a:rPr lang="es-PA" sz="1600" dirty="0"/>
              <a:t> And </a:t>
            </a:r>
            <a:r>
              <a:rPr lang="es-PA" sz="1600" dirty="0" err="1"/>
              <a:t>Transportation</a:t>
            </a:r>
            <a:r>
              <a:rPr lang="es-PA" sz="1600" dirty="0"/>
              <a:t> </a:t>
            </a:r>
            <a:r>
              <a:rPr lang="es-PA" sz="1600" dirty="0" err="1"/>
              <a:t>Officials</a:t>
            </a:r>
            <a:r>
              <a:rPr lang="es-PA" sz="1600" dirty="0" smtClean="0"/>
              <a:t>).</a:t>
            </a:r>
          </a:p>
        </p:txBody>
      </p:sp>
    </p:spTree>
    <p:extLst>
      <p:ext uri="{BB962C8B-B14F-4D97-AF65-F5344CB8AC3E}">
        <p14:creationId xmlns:p14="http://schemas.microsoft.com/office/powerpoint/2010/main" val="7469097"/>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73</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070619"/>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Excavaciones para cimentaciones</a:t>
            </a:r>
          </a:p>
          <a:p>
            <a:pPr marL="0" lvl="1" algn="just">
              <a:spcAft>
                <a:spcPts val="300"/>
              </a:spcAft>
              <a:buClr>
                <a:srgbClr val="808080"/>
              </a:buClr>
              <a:tabLst>
                <a:tab pos="215900" algn="l"/>
                <a:tab pos="540385" algn="l"/>
                <a:tab pos="540385" algn="l"/>
              </a:tabLst>
            </a:pPr>
            <a:endParaRPr lang="es-ES" sz="800" b="1" cap="small" dirty="0" smtClean="0">
              <a:effectLst>
                <a:outerShdw blurRad="38100" dist="38100" dir="2700000" algn="tl">
                  <a:srgbClr val="000000">
                    <a:alpha val="43137"/>
                  </a:srgbClr>
                </a:outerShdw>
              </a:effectLst>
            </a:endParaRPr>
          </a:p>
          <a:p>
            <a:pPr marL="457200" lvl="2" algn="just">
              <a:spcAft>
                <a:spcPts val="300"/>
              </a:spcAft>
              <a:buClr>
                <a:srgbClr val="808080"/>
              </a:buClr>
              <a:tabLst>
                <a:tab pos="215900" algn="l"/>
                <a:tab pos="540385" algn="l"/>
                <a:tab pos="540385" algn="l"/>
              </a:tabLst>
            </a:pPr>
            <a:r>
              <a:rPr lang="es-PA" sz="1600" dirty="0" smtClean="0"/>
              <a:t>El alcance incluye </a:t>
            </a:r>
            <a:r>
              <a:rPr lang="es-PA" sz="1600" dirty="0"/>
              <a:t>el suministro del equipo, materiales, mano de obra, supervisión técnica y control de calidad para ejecutar </a:t>
            </a:r>
            <a:r>
              <a:rPr lang="es-PA" sz="1600" dirty="0" smtClean="0"/>
              <a:t>trabajos</a:t>
            </a:r>
            <a:r>
              <a:rPr lang="es-PA" sz="1600" dirty="0"/>
              <a:t>. </a:t>
            </a:r>
            <a:endParaRPr lang="es-PA" sz="1600" dirty="0" smtClean="0"/>
          </a:p>
          <a:p>
            <a:pPr marL="457200" lvl="2" algn="just">
              <a:spcAft>
                <a:spcPts val="300"/>
              </a:spcAft>
              <a:buClr>
                <a:srgbClr val="808080"/>
              </a:buClr>
              <a:tabLst>
                <a:tab pos="215900" algn="l"/>
                <a:tab pos="540385" algn="l"/>
                <a:tab pos="540385" algn="l"/>
              </a:tabLst>
            </a:pPr>
            <a:endParaRPr lang="es-PA" sz="600" dirty="0"/>
          </a:p>
          <a:p>
            <a:pPr marL="457200" lvl="2" algn="just">
              <a:spcAft>
                <a:spcPts val="300"/>
              </a:spcAft>
              <a:buClr>
                <a:srgbClr val="808080"/>
              </a:buClr>
              <a:tabLst>
                <a:tab pos="215900" algn="l"/>
                <a:tab pos="540385" algn="l"/>
                <a:tab pos="540385" algn="l"/>
              </a:tabLst>
            </a:pPr>
            <a:r>
              <a:rPr lang="es-PA" sz="1600" dirty="0"/>
              <a:t>Dentro del concepto se considera el trazo y realización de las excavaciones de acuerdo con los planos de proyecto para las cimentaciones de casetas y edificios y de acuerdo al capítulo 8 de las Especificaciones Técnicas Generales del Ministerio de Obras Públicas de la República de Panamá. </a:t>
            </a:r>
            <a:endParaRPr lang="es-PA" sz="1600" dirty="0" smtClean="0"/>
          </a:p>
          <a:p>
            <a:pPr marL="457200" lvl="2" algn="just">
              <a:spcAft>
                <a:spcPts val="300"/>
              </a:spcAft>
              <a:buClr>
                <a:srgbClr val="808080"/>
              </a:buClr>
              <a:tabLst>
                <a:tab pos="215900" algn="l"/>
                <a:tab pos="540385" algn="l"/>
                <a:tab pos="540385" algn="l"/>
              </a:tabLst>
            </a:pPr>
            <a:endParaRPr lang="es-PA" sz="600" dirty="0"/>
          </a:p>
          <a:p>
            <a:pPr marL="457200" lvl="2" algn="just">
              <a:spcAft>
                <a:spcPts val="300"/>
              </a:spcAft>
              <a:buClr>
                <a:srgbClr val="808080"/>
              </a:buClr>
              <a:tabLst>
                <a:tab pos="215900" algn="l"/>
                <a:tab pos="540385" algn="l"/>
                <a:tab pos="540385" algn="l"/>
              </a:tabLst>
            </a:pPr>
            <a:r>
              <a:rPr lang="es-PA" sz="1600" dirty="0"/>
              <a:t>El Constructor debe verificar los trazos, líneas, niveles y estacados que sean necesarios para ejecutar, correctamente los trabajos proyectados. </a:t>
            </a:r>
            <a:endParaRPr lang="es-PA" sz="1600" dirty="0" smtClean="0"/>
          </a:p>
          <a:p>
            <a:pPr marL="457200" lvl="2" algn="just">
              <a:spcAft>
                <a:spcPts val="300"/>
              </a:spcAft>
              <a:buClr>
                <a:srgbClr val="808080"/>
              </a:buClr>
              <a:tabLst>
                <a:tab pos="215900" algn="l"/>
                <a:tab pos="540385" algn="l"/>
                <a:tab pos="540385" algn="l"/>
              </a:tabLst>
            </a:pPr>
            <a:endParaRPr lang="es-PA" sz="600" dirty="0"/>
          </a:p>
          <a:p>
            <a:pPr marL="457200" lvl="2" algn="just">
              <a:spcAft>
                <a:spcPts val="300"/>
              </a:spcAft>
              <a:buClr>
                <a:srgbClr val="808080"/>
              </a:buClr>
              <a:tabLst>
                <a:tab pos="215900" algn="l"/>
                <a:tab pos="540385" algn="l"/>
                <a:tab pos="540385" algn="l"/>
              </a:tabLst>
            </a:pPr>
            <a:r>
              <a:rPr lang="es-PA" sz="1600" dirty="0"/>
              <a:t>Cuando las características del terreno al nivel del desplante fijado sean diferentes a las previas en el proyecto y a juicio de la SMP convenga profundizar la excavación, ésta debe incrementarse lo necesario sin variar el precio unitario indicado en el catálogo.</a:t>
            </a:r>
          </a:p>
          <a:p>
            <a:pPr marL="457200" lvl="2" algn="just">
              <a:spcAft>
                <a:spcPts val="300"/>
              </a:spcAft>
              <a:buClr>
                <a:srgbClr val="808080"/>
              </a:buClr>
              <a:tabLst>
                <a:tab pos="215900" algn="l"/>
                <a:tab pos="540385" algn="l"/>
                <a:tab pos="540385" algn="l"/>
              </a:tabLst>
            </a:pPr>
            <a:r>
              <a:rPr lang="es-PA" sz="1600" dirty="0"/>
              <a:t>En ningún caso las profundidades de las excavaciones serán menores que las indicadas en los planos del proyecto. </a:t>
            </a:r>
            <a:endParaRPr lang="es-PA" sz="1600" dirty="0" smtClean="0"/>
          </a:p>
          <a:p>
            <a:pPr marL="457200" lvl="2" algn="just">
              <a:spcAft>
                <a:spcPts val="300"/>
              </a:spcAft>
              <a:buClr>
                <a:srgbClr val="808080"/>
              </a:buClr>
              <a:tabLst>
                <a:tab pos="215900" algn="l"/>
                <a:tab pos="540385" algn="l"/>
                <a:tab pos="540385" algn="l"/>
              </a:tabLst>
            </a:pPr>
            <a:endParaRPr lang="es-PA" sz="600" dirty="0"/>
          </a:p>
          <a:p>
            <a:pPr marL="457200" lvl="2" algn="just">
              <a:spcAft>
                <a:spcPts val="300"/>
              </a:spcAft>
              <a:buClr>
                <a:srgbClr val="808080"/>
              </a:buClr>
              <a:tabLst>
                <a:tab pos="215900" algn="l"/>
                <a:tab pos="540385" algn="l"/>
                <a:tab pos="540385" algn="l"/>
              </a:tabLst>
            </a:pPr>
            <a:r>
              <a:rPr lang="es-PA" sz="1600" dirty="0"/>
              <a:t>El Contratista deberá tomar las medidas necesarias para evitar que las excavaciones puedan originar daños a personas, poniendo señales y monitoreo adecuados. </a:t>
            </a:r>
            <a:endParaRPr lang="es-MX" sz="1600" dirty="0"/>
          </a:p>
        </p:txBody>
      </p:sp>
    </p:spTree>
    <p:extLst>
      <p:ext uri="{BB962C8B-B14F-4D97-AF65-F5344CB8AC3E}">
        <p14:creationId xmlns:p14="http://schemas.microsoft.com/office/powerpoint/2010/main" val="2647759371"/>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74</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447645"/>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Formaletas y encofrados</a:t>
            </a:r>
          </a:p>
          <a:p>
            <a:pPr marL="457200" lvl="2" algn="just">
              <a:spcAft>
                <a:spcPts val="300"/>
              </a:spcAft>
              <a:buClr>
                <a:srgbClr val="808080"/>
              </a:buClr>
              <a:tabLst>
                <a:tab pos="215900" algn="l"/>
                <a:tab pos="540385" algn="l"/>
                <a:tab pos="540385" algn="l"/>
              </a:tabLst>
            </a:pPr>
            <a:r>
              <a:rPr lang="es-PA" sz="1600" dirty="0" smtClean="0"/>
              <a:t>El </a:t>
            </a:r>
            <a:r>
              <a:rPr lang="es-PA" sz="1600" dirty="0"/>
              <a:t>alcance de los trabajos consistirá en suministrar todo el material, el equipo, la mano de obra y la supervisión técnica necesarios para ejecutar los siguientes trabajos: </a:t>
            </a:r>
          </a:p>
          <a:p>
            <a:pPr marL="914400" lvl="3" algn="just">
              <a:spcAft>
                <a:spcPts val="300"/>
              </a:spcAft>
              <a:buClr>
                <a:srgbClr val="808080"/>
              </a:buClr>
              <a:tabLst>
                <a:tab pos="215900" algn="l"/>
                <a:tab pos="540385" algn="l"/>
                <a:tab pos="540385" algn="l"/>
              </a:tabLst>
            </a:pPr>
            <a:r>
              <a:rPr lang="es-PA" sz="1600" dirty="0"/>
              <a:t>a) Diseñar y construir la formaleta y la obra falsa que se requieran en el proyecto de acuerdo a lo indicado en </a:t>
            </a:r>
            <a:r>
              <a:rPr lang="es-PA" sz="1600" dirty="0" smtClean="0"/>
              <a:t>las especificaciones</a:t>
            </a:r>
            <a:r>
              <a:rPr lang="es-PA" sz="1600" dirty="0"/>
              <a:t>. </a:t>
            </a:r>
          </a:p>
          <a:p>
            <a:pPr marL="914400" lvl="3" algn="just">
              <a:spcAft>
                <a:spcPts val="300"/>
              </a:spcAft>
              <a:buClr>
                <a:srgbClr val="808080"/>
              </a:buClr>
              <a:tabLst>
                <a:tab pos="215900" algn="l"/>
                <a:tab pos="540385" algn="l"/>
                <a:tab pos="540385" algn="l"/>
              </a:tabLst>
            </a:pPr>
            <a:r>
              <a:rPr lang="es-PA" sz="1600" dirty="0"/>
              <a:t>b) Ejecutar el </a:t>
            </a:r>
            <a:r>
              <a:rPr lang="es-PA" sz="1600" dirty="0" err="1"/>
              <a:t>formaletado</a:t>
            </a:r>
            <a:r>
              <a:rPr lang="es-PA" sz="1600" dirty="0"/>
              <a:t>. </a:t>
            </a:r>
          </a:p>
          <a:p>
            <a:pPr marL="914400" lvl="3" algn="just">
              <a:spcAft>
                <a:spcPts val="300"/>
              </a:spcAft>
              <a:buClr>
                <a:srgbClr val="808080"/>
              </a:buClr>
              <a:tabLst>
                <a:tab pos="215900" algn="l"/>
                <a:tab pos="540385" algn="l"/>
                <a:tab pos="540385" algn="l"/>
              </a:tabLst>
            </a:pPr>
            <a:r>
              <a:rPr lang="es-PA" sz="1600" dirty="0"/>
              <a:t>c) Ejecutar el </a:t>
            </a:r>
            <a:r>
              <a:rPr lang="es-PA" sz="1600" dirty="0" err="1"/>
              <a:t>desformaletado</a:t>
            </a:r>
            <a:r>
              <a:rPr lang="es-PA" sz="1600" dirty="0"/>
              <a:t>. </a:t>
            </a:r>
          </a:p>
          <a:p>
            <a:pPr marL="914400" lvl="3" algn="just">
              <a:spcAft>
                <a:spcPts val="300"/>
              </a:spcAft>
              <a:buClr>
                <a:srgbClr val="808080"/>
              </a:buClr>
              <a:tabLst>
                <a:tab pos="215900" algn="l"/>
                <a:tab pos="540385" algn="l"/>
                <a:tab pos="540385" algn="l"/>
              </a:tabLst>
            </a:pPr>
            <a:r>
              <a:rPr lang="es-PA" sz="1600" dirty="0"/>
              <a:t>d) En caso necesario ejecutar los resanes y reparaciones a las superficies de concreto que estuvieran en contacto con la formaleta de acuerdo con lo establecido </a:t>
            </a:r>
            <a:r>
              <a:rPr lang="es-PA" sz="1600" dirty="0" smtClean="0"/>
              <a:t>en las especificaciones. </a:t>
            </a:r>
            <a:endParaRPr lang="es-PA" sz="1600" dirty="0"/>
          </a:p>
          <a:p>
            <a:pPr marL="457200" lvl="2" algn="just">
              <a:spcAft>
                <a:spcPts val="300"/>
              </a:spcAft>
              <a:buClr>
                <a:srgbClr val="808080"/>
              </a:buClr>
              <a:tabLst>
                <a:tab pos="215900" algn="l"/>
                <a:tab pos="540385" algn="l"/>
                <a:tab pos="540385" algn="l"/>
              </a:tabLst>
            </a:pPr>
            <a:r>
              <a:rPr lang="es-PA" sz="1600" dirty="0"/>
              <a:t>Si por una deficiencia de la formaleta u obra falsa, se tuviera que reponer un colado o resanar su acabado, el costo de éste trabajo será totalmente por cuenta del Contratista. Los cargos a que se haga acreedor según lo establecido en el contrato, si resulta un retraso en el programa de construcción serán adicionales al costo de la reparación</a:t>
            </a:r>
            <a:r>
              <a:rPr lang="es-PA" sz="1600" dirty="0" smtClean="0"/>
              <a:t>.</a:t>
            </a:r>
          </a:p>
          <a:p>
            <a:pPr marL="457200" lvl="2" algn="just">
              <a:spcAft>
                <a:spcPts val="300"/>
              </a:spcAft>
              <a:buClr>
                <a:srgbClr val="808080"/>
              </a:buClr>
              <a:tabLst>
                <a:tab pos="215900" algn="l"/>
                <a:tab pos="540385" algn="l"/>
                <a:tab pos="540385" algn="l"/>
              </a:tabLst>
            </a:pPr>
            <a:r>
              <a:rPr lang="es-PA" sz="1600" dirty="0"/>
              <a:t>Las aprobaciones por parte de la SMP no relevan a el Contratista de su responsabilidad de cumplir con el producto terminado tal y como se establece en los planos y en </a:t>
            </a:r>
            <a:r>
              <a:rPr lang="es-PA" sz="1600" dirty="0" smtClean="0"/>
              <a:t>las especificaciones</a:t>
            </a:r>
            <a:r>
              <a:rPr lang="es-PA" sz="1600" dirty="0"/>
              <a:t>. </a:t>
            </a:r>
            <a:endParaRPr lang="es-PA" sz="1600" dirty="0" smtClean="0"/>
          </a:p>
          <a:p>
            <a:pPr marL="457200" lvl="2" algn="just">
              <a:spcAft>
                <a:spcPts val="300"/>
              </a:spcAft>
              <a:buClr>
                <a:srgbClr val="808080"/>
              </a:buClr>
              <a:tabLst>
                <a:tab pos="215900" algn="l"/>
                <a:tab pos="540385" algn="l"/>
                <a:tab pos="540385" algn="l"/>
              </a:tabLst>
            </a:pPr>
            <a:r>
              <a:rPr lang="es-PA" sz="1600" dirty="0"/>
              <a:t>Los trabajos serán aceptados cuando se haya cumplido totalmente con éstas especificaciones y las superficies de concreto hayan sido terminadas según se </a:t>
            </a:r>
            <a:r>
              <a:rPr lang="es-PA" sz="1600" dirty="0" smtClean="0"/>
              <a:t>indique. </a:t>
            </a:r>
          </a:p>
        </p:txBody>
      </p:sp>
    </p:spTree>
    <p:extLst>
      <p:ext uri="{BB962C8B-B14F-4D97-AF65-F5344CB8AC3E}">
        <p14:creationId xmlns:p14="http://schemas.microsoft.com/office/powerpoint/2010/main" val="899636137"/>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75</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993949"/>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Acero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Acero de refuerzo</a:t>
            </a:r>
          </a:p>
          <a:p>
            <a:pPr marL="457200" lvl="2" algn="just">
              <a:spcAft>
                <a:spcPts val="300"/>
              </a:spcAft>
              <a:buClr>
                <a:srgbClr val="808080"/>
              </a:buClr>
              <a:tabLst>
                <a:tab pos="215900" algn="l"/>
                <a:tab pos="540385" algn="l"/>
                <a:tab pos="540385" algn="l"/>
              </a:tabLst>
            </a:pPr>
            <a:r>
              <a:rPr lang="es-PA" sz="1400" dirty="0" smtClean="0"/>
              <a:t>El </a:t>
            </a:r>
            <a:r>
              <a:rPr lang="es-PA" sz="1400" dirty="0"/>
              <a:t>Contratista deberá proporcionar todo el material, equipo, mano de obra y supervisión técnica necesarios para ejecutar los siguientes trabajos</a:t>
            </a:r>
            <a:r>
              <a:rPr lang="es-PA" sz="1400" dirty="0" smtClean="0"/>
              <a:t>:</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Habilitado </a:t>
            </a:r>
            <a:r>
              <a:rPr lang="es-PA" sz="1400" dirty="0">
                <a:ea typeface="Times New Roman" panose="02020603050405020304" pitchFamily="18" charset="0"/>
              </a:rPr>
              <a:t>del acero de refuerzo de acuerdo a las dimensiones indicadas en los planos.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Colocación </a:t>
            </a:r>
            <a:r>
              <a:rPr lang="es-PA" sz="1400" dirty="0">
                <a:ea typeface="Times New Roman" panose="02020603050405020304" pitchFamily="18" charset="0"/>
              </a:rPr>
              <a:t>del acero de refuerzo.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Obtención </a:t>
            </a:r>
            <a:r>
              <a:rPr lang="es-PA" sz="1400" dirty="0">
                <a:ea typeface="Times New Roman" panose="02020603050405020304" pitchFamily="18" charset="0"/>
              </a:rPr>
              <a:t>de muestras para las pruebas que se </a:t>
            </a:r>
            <a:r>
              <a:rPr lang="es-PA" sz="1400" dirty="0" smtClean="0">
                <a:ea typeface="Times New Roman" panose="02020603050405020304" pitchFamily="18" charset="0"/>
              </a:rPr>
              <a:t>requieren. </a:t>
            </a:r>
            <a:endParaRPr lang="es-PA" sz="14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Contratación </a:t>
            </a:r>
            <a:r>
              <a:rPr lang="es-PA" sz="1400" dirty="0">
                <a:ea typeface="Times New Roman" panose="02020603050405020304" pitchFamily="18" charset="0"/>
              </a:rPr>
              <a:t>de los servicios de un laboratorio de reconocida seriedad para efectuar las pruebas mencionadas. Dicho laboratorio deberá ser aprobado por la SMP.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a typeface="Times New Roman" panose="02020603050405020304" pitchFamily="18" charset="0"/>
              </a:rPr>
              <a:t>Proporcionar </a:t>
            </a:r>
            <a:r>
              <a:rPr lang="es-PA" sz="1400" dirty="0">
                <a:ea typeface="Times New Roman" panose="02020603050405020304" pitchFamily="18" charset="0"/>
              </a:rPr>
              <a:t>a la SMP los resultados de las pruebas de control de calidad </a:t>
            </a:r>
          </a:p>
          <a:p>
            <a:pPr marL="457200" lvl="2" algn="just">
              <a:spcAft>
                <a:spcPts val="300"/>
              </a:spcAft>
              <a:buClr>
                <a:srgbClr val="808080"/>
              </a:buClr>
              <a:tabLst>
                <a:tab pos="215900" algn="l"/>
                <a:tab pos="540385" algn="l"/>
                <a:tab pos="540385" algn="l"/>
              </a:tabLst>
            </a:pPr>
            <a:r>
              <a:rPr lang="es-PA" sz="1400" dirty="0">
                <a:ea typeface="Times New Roman" panose="02020603050405020304" pitchFamily="18" charset="0"/>
              </a:rPr>
              <a:t>A menos que se indique otra cosa en los planos, el acero de refuerzo en todos los diámetros estará de acuerdo a la Norma AASHTO M31 (ASTM A615) con un </a:t>
            </a:r>
            <a:r>
              <a:rPr lang="es-PA" sz="1400" dirty="0" err="1">
                <a:ea typeface="Times New Roman" panose="02020603050405020304" pitchFamily="18" charset="0"/>
              </a:rPr>
              <a:t>fy</a:t>
            </a:r>
            <a:r>
              <a:rPr lang="es-PA" sz="1400" dirty="0">
                <a:ea typeface="Times New Roman" panose="02020603050405020304" pitchFamily="18" charset="0"/>
              </a:rPr>
              <a:t> = 4200kg/cm</a:t>
            </a:r>
            <a:r>
              <a:rPr lang="es-PA" sz="800" dirty="0"/>
              <a:t>2</a:t>
            </a:r>
            <a:r>
              <a:rPr lang="es-PA" dirty="0"/>
              <a:t>. </a:t>
            </a:r>
          </a:p>
          <a:p>
            <a:pPr marL="457200" lvl="2" algn="just">
              <a:spcAft>
                <a:spcPts val="300"/>
              </a:spcAft>
              <a:buClr>
                <a:srgbClr val="808080"/>
              </a:buClr>
              <a:tabLst>
                <a:tab pos="215900" algn="l"/>
                <a:tab pos="540385" algn="l"/>
                <a:tab pos="540385" algn="l"/>
              </a:tabLst>
            </a:pPr>
            <a:r>
              <a:rPr lang="es-PA" sz="1400" dirty="0"/>
              <a:t>La malla </a:t>
            </a:r>
            <a:r>
              <a:rPr lang="es-PA" sz="1400" dirty="0" err="1"/>
              <a:t>electrosoldada</a:t>
            </a:r>
            <a:r>
              <a:rPr lang="es-PA" sz="1400" dirty="0"/>
              <a:t> para refuerzo de concreto estará de acuerdo con calibres, espaciamientos y medidas mostradas en los planos y deberá cumplir con los requisitos de la Norma ASTM A-185. </a:t>
            </a:r>
          </a:p>
          <a:p>
            <a:pPr marL="457200" lvl="2" algn="just">
              <a:spcAft>
                <a:spcPts val="300"/>
              </a:spcAft>
              <a:buClr>
                <a:srgbClr val="808080"/>
              </a:buClr>
              <a:tabLst>
                <a:tab pos="215900" algn="l"/>
                <a:tab pos="540385" algn="l"/>
                <a:tab pos="540385" algn="l"/>
              </a:tabLst>
            </a:pPr>
            <a:r>
              <a:rPr lang="es-PA" sz="1400" dirty="0"/>
              <a:t>Los accesorios para soportar, espaciar y sujetar el acero de refuerzo y la malla </a:t>
            </a:r>
            <a:r>
              <a:rPr lang="es-PA" sz="1400" dirty="0" err="1"/>
              <a:t>electrosoldada</a:t>
            </a:r>
            <a:r>
              <a:rPr lang="es-PA" sz="1400" dirty="0"/>
              <a:t> deberán satisfacer las especificaciones del Instituto del Acero de Refuerzo para Concreto (CRSI). </a:t>
            </a:r>
          </a:p>
          <a:p>
            <a:pPr marL="457200" lvl="2" algn="just">
              <a:spcAft>
                <a:spcPts val="300"/>
              </a:spcAft>
              <a:buClr>
                <a:srgbClr val="808080"/>
              </a:buClr>
              <a:tabLst>
                <a:tab pos="215900" algn="l"/>
                <a:tab pos="540385" algn="l"/>
                <a:tab pos="540385" algn="l"/>
              </a:tabLst>
            </a:pPr>
            <a:r>
              <a:rPr lang="es-PA" sz="1400" dirty="0"/>
              <a:t>El acero de refuerzo podrá ser a elección del Contratista, siempre y cuando cumpla con las normas de calidad especificadas por las Normas Técnicas Generales del Ministerio de Obras Públicas de la República de Panamá. </a:t>
            </a:r>
          </a:p>
          <a:p>
            <a:pPr marL="457200" lvl="2" algn="just">
              <a:spcAft>
                <a:spcPts val="300"/>
              </a:spcAft>
              <a:buClr>
                <a:srgbClr val="808080"/>
              </a:buClr>
              <a:tabLst>
                <a:tab pos="215900" algn="l"/>
                <a:tab pos="540385" algn="l"/>
                <a:tab pos="540385" algn="l"/>
              </a:tabLst>
            </a:pPr>
            <a:endParaRPr lang="es-PA" sz="1600" dirty="0" smtClean="0"/>
          </a:p>
          <a:p>
            <a:pPr marL="457200" lvl="2" algn="just">
              <a:spcAft>
                <a:spcPts val="300"/>
              </a:spcAft>
              <a:buClr>
                <a:srgbClr val="808080"/>
              </a:buClr>
              <a:tabLst>
                <a:tab pos="215900" algn="l"/>
                <a:tab pos="540385" algn="l"/>
                <a:tab pos="540385" algn="l"/>
              </a:tabLst>
            </a:pPr>
            <a:endParaRPr lang="es-PA" sz="1600" dirty="0"/>
          </a:p>
          <a:p>
            <a:pPr marL="457200" lvl="2" algn="just">
              <a:spcAft>
                <a:spcPts val="300"/>
              </a:spcAft>
              <a:buClr>
                <a:srgbClr val="808080"/>
              </a:buClr>
              <a:tabLst>
                <a:tab pos="215900" algn="l"/>
                <a:tab pos="540385" algn="l"/>
                <a:tab pos="540385" algn="l"/>
              </a:tabLst>
            </a:pPr>
            <a:endParaRPr lang="es-PA" sz="1600" dirty="0" smtClean="0"/>
          </a:p>
          <a:p>
            <a:pPr marL="457200" lvl="2" algn="just">
              <a:spcAft>
                <a:spcPts val="300"/>
              </a:spcAft>
              <a:buClr>
                <a:srgbClr val="808080"/>
              </a:buClr>
              <a:tabLst>
                <a:tab pos="215900" algn="l"/>
                <a:tab pos="540385" algn="l"/>
                <a:tab pos="540385" algn="l"/>
              </a:tabLst>
            </a:pPr>
            <a:endParaRPr lang="es-PA" sz="1600" dirty="0"/>
          </a:p>
        </p:txBody>
      </p:sp>
    </p:spTree>
    <p:extLst>
      <p:ext uri="{BB962C8B-B14F-4D97-AF65-F5344CB8AC3E}">
        <p14:creationId xmlns:p14="http://schemas.microsoft.com/office/powerpoint/2010/main" val="3128440636"/>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76</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162952"/>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Acero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Acero de refuerzo</a:t>
            </a:r>
          </a:p>
          <a:p>
            <a:pPr marL="457200" lvl="2" algn="just">
              <a:spcAft>
                <a:spcPts val="300"/>
              </a:spcAft>
              <a:buClr>
                <a:srgbClr val="808080"/>
              </a:buClr>
              <a:tabLst>
                <a:tab pos="215900" algn="l"/>
                <a:tab pos="540385" algn="l"/>
                <a:tab pos="540385" algn="l"/>
              </a:tabLst>
            </a:pPr>
            <a:r>
              <a:rPr lang="es-PA" sz="1600" dirty="0" smtClean="0">
                <a:ea typeface="Times New Roman" panose="02020603050405020304" pitchFamily="18" charset="0"/>
              </a:rPr>
              <a:t>Cada </a:t>
            </a:r>
            <a:r>
              <a:rPr lang="es-PA" sz="1600" dirty="0">
                <a:ea typeface="Times New Roman" panose="02020603050405020304" pitchFamily="18" charset="0"/>
              </a:rPr>
              <a:t>probeta de acero de refuerzo deberá someterse a las siguientes pruebas: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Doblado </a:t>
            </a:r>
            <a:r>
              <a:rPr lang="es-PA" sz="1600" dirty="0">
                <a:ea typeface="Times New Roman" panose="02020603050405020304" pitchFamily="18" charset="0"/>
              </a:rPr>
              <a:t>según AASHTO T 285 “Prueba de Doblado para Productos de Acero".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Tensión </a:t>
            </a:r>
            <a:r>
              <a:rPr lang="es-PA" sz="1600" dirty="0">
                <a:ea typeface="Times New Roman" panose="02020603050405020304" pitchFamily="18" charset="0"/>
              </a:rPr>
              <a:t>según ASTM A 370/AASHTO T 244 "Métodos de Prueba a la Tensión para Productos de Acero".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 Peso </a:t>
            </a:r>
            <a:r>
              <a:rPr lang="es-PA" sz="1600" dirty="0">
                <a:ea typeface="Times New Roman" panose="02020603050405020304" pitchFamily="18" charset="0"/>
              </a:rPr>
              <a:t>y Dimensiones según ASTM A615/AASHTO M31 "Método de Prueba para Determinar el Peso Unitario y el Área Transversal de las Varillas Lisas y Corrugadas para Acero de Refuerzo".</a:t>
            </a:r>
          </a:p>
          <a:p>
            <a:pPr lvl="1" algn="just"/>
            <a:r>
              <a:rPr lang="es-PA" sz="1600" dirty="0">
                <a:ea typeface="Times New Roman" panose="02020603050405020304" pitchFamily="18" charset="0"/>
              </a:rPr>
              <a:t>Antes de proceder al colado de cualquier parte de la estructura, el Contratista deberá obtener el Visto Bueno de la SMP con respecto a la colocación del acero de refuerzo. Cualquier modificación a las indicaciones contenidas en los planos, incluso la sustitución de varillas, quedará sujeta a la aprobación de la SMP. </a:t>
            </a:r>
          </a:p>
          <a:p>
            <a:pPr lvl="1" algn="just"/>
            <a:r>
              <a:rPr lang="es-PA" sz="1600" dirty="0">
                <a:ea typeface="Times New Roman" panose="02020603050405020304" pitchFamily="18" charset="0"/>
              </a:rPr>
              <a:t>Las aprobaciones por parte de la SMP no relevan al Contratista de su responsabilidad de cumplir con lo establecido en el diseño, planos y especificaciones. </a:t>
            </a:r>
          </a:p>
          <a:p>
            <a:pPr lvl="1" algn="just"/>
            <a:r>
              <a:rPr lang="es-PA" sz="1600" dirty="0">
                <a:ea typeface="Times New Roman" panose="02020603050405020304" pitchFamily="18" charset="0"/>
              </a:rPr>
              <a:t>Los trabajos serán aceptados si se cumple con los requerimientos indicados en los planos y en ésta especificación. </a:t>
            </a:r>
          </a:p>
          <a:p>
            <a:pPr marL="457200" lvl="2" algn="just">
              <a:spcAft>
                <a:spcPts val="300"/>
              </a:spcAft>
              <a:buClr>
                <a:srgbClr val="808080"/>
              </a:buClr>
              <a:tabLst>
                <a:tab pos="215900" algn="l"/>
                <a:tab pos="540385" algn="l"/>
                <a:tab pos="540385" algn="l"/>
              </a:tabLst>
            </a:pPr>
            <a:endParaRPr lang="es-PA" sz="1600" dirty="0" smtClean="0"/>
          </a:p>
          <a:p>
            <a:pPr marL="457200" lvl="2" algn="just">
              <a:spcAft>
                <a:spcPts val="300"/>
              </a:spcAft>
              <a:buClr>
                <a:srgbClr val="808080"/>
              </a:buClr>
              <a:tabLst>
                <a:tab pos="215900" algn="l"/>
                <a:tab pos="540385" algn="l"/>
                <a:tab pos="540385" algn="l"/>
              </a:tabLst>
            </a:pPr>
            <a:endParaRPr lang="es-PA" sz="1600" dirty="0"/>
          </a:p>
        </p:txBody>
      </p:sp>
    </p:spTree>
    <p:extLst>
      <p:ext uri="{BB962C8B-B14F-4D97-AF65-F5344CB8AC3E}">
        <p14:creationId xmlns:p14="http://schemas.microsoft.com/office/powerpoint/2010/main" val="1961316089"/>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77</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647700"/>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Acero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Acero estructural</a:t>
            </a:r>
          </a:p>
          <a:p>
            <a:pPr marL="457200" lvl="2" algn="just">
              <a:spcAft>
                <a:spcPts val="300"/>
              </a:spcAft>
              <a:buClr>
                <a:srgbClr val="808080"/>
              </a:buClr>
              <a:tabLst>
                <a:tab pos="215900" algn="l"/>
                <a:tab pos="540385" algn="l"/>
                <a:tab pos="540385" algn="l"/>
              </a:tabLst>
            </a:pPr>
            <a:r>
              <a:rPr lang="es-MX" sz="1200" dirty="0" smtClean="0">
                <a:ea typeface="Times New Roman" panose="02020603050405020304" pitchFamily="18" charset="0"/>
              </a:rPr>
              <a:t>El alcance de los trabajos incluye:</a:t>
            </a:r>
            <a:endParaRPr lang="es-PA" sz="1200" dirty="0">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Todos los materiales, mano de obra, uso de maquinaria y herramienta necesaria para la fabricación y montaje de las estructuras principales, plataformas, escaleras y en general todo el acero misceláneo de los edificios mostrados en planos y en la presente especificación y que comprenden los siguientes elementos: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Base </a:t>
            </a:r>
            <a:r>
              <a:rPr lang="es-PA" sz="1200" dirty="0">
                <a:ea typeface="Times New Roman" panose="02020603050405020304" pitchFamily="18" charset="0"/>
              </a:rPr>
              <a:t>de apoyo para columnas (placas-base),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Columnas </a:t>
            </a:r>
            <a:r>
              <a:rPr lang="es-PA" sz="1200" dirty="0">
                <a:ea typeface="Times New Roman" panose="02020603050405020304" pitchFamily="18" charset="0"/>
              </a:rPr>
              <a:t>de perfiles laminados y formados con placas,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Trabes</a:t>
            </a:r>
            <a:r>
              <a:rPr lang="es-PA" sz="1200" dirty="0">
                <a:ea typeface="Times New Roman" panose="02020603050405020304" pitchFamily="18" charset="0"/>
              </a:rPr>
              <a:t>, contravientos, vigas o largueros de perfiles laminados o formados con placa,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Perfiles </a:t>
            </a:r>
            <a:r>
              <a:rPr lang="es-PA" sz="1200" dirty="0">
                <a:ea typeface="Times New Roman" panose="02020603050405020304" pitchFamily="18" charset="0"/>
              </a:rPr>
              <a:t>laminados de ángulos y canales,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Barandales </a:t>
            </a:r>
            <a:r>
              <a:rPr lang="es-PA" sz="1200" dirty="0">
                <a:ea typeface="Times New Roman" panose="02020603050405020304" pitchFamily="18" charset="0"/>
              </a:rPr>
              <a:t>de tubo, sección rectangular o formados por perfiles laminados,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Ménsulas </a:t>
            </a:r>
            <a:r>
              <a:rPr lang="es-PA" sz="1200" dirty="0">
                <a:ea typeface="Times New Roman" panose="02020603050405020304" pitchFamily="18" charset="0"/>
              </a:rPr>
              <a:t>formadas por placas,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Marcos </a:t>
            </a:r>
            <a:r>
              <a:rPr lang="es-PA" sz="1200" dirty="0">
                <a:ea typeface="Times New Roman" panose="02020603050405020304" pitchFamily="18" charset="0"/>
              </a:rPr>
              <a:t>de puertas y ventanas indicado en los planos de diseño,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pt-BR" sz="1200" dirty="0" smtClean="0">
                <a:ea typeface="Times New Roman" panose="02020603050405020304" pitchFamily="18" charset="0"/>
              </a:rPr>
              <a:t>Placas </a:t>
            </a:r>
            <a:r>
              <a:rPr lang="pt-BR" sz="1200" dirty="0">
                <a:ea typeface="Times New Roman" panose="02020603050405020304" pitchFamily="18" charset="0"/>
              </a:rPr>
              <a:t>de piso lisas o antiderrapantes,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Tirantes </a:t>
            </a:r>
            <a:r>
              <a:rPr lang="es-PA" sz="1200" dirty="0">
                <a:ea typeface="Times New Roman" panose="02020603050405020304" pitchFamily="18" charset="0"/>
              </a:rPr>
              <a:t>de sección circular o cuadrada,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Vigas </a:t>
            </a:r>
            <a:r>
              <a:rPr lang="es-PA" sz="1200" dirty="0">
                <a:ea typeface="Times New Roman" panose="02020603050405020304" pitchFamily="18" charset="0"/>
              </a:rPr>
              <a:t>para monorrieles,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Ángulos</a:t>
            </a:r>
            <a:r>
              <a:rPr lang="es-PA" sz="1200" dirty="0">
                <a:ea typeface="Times New Roman" panose="02020603050405020304" pitchFamily="18" charset="0"/>
              </a:rPr>
              <a:t>, tés, separadores, clips y otros miembros de sujeción a la estructura principal y secundaria,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Todos </a:t>
            </a:r>
            <a:r>
              <a:rPr lang="es-PA" sz="1200" dirty="0">
                <a:ea typeface="Times New Roman" panose="02020603050405020304" pitchFamily="18" charset="0"/>
              </a:rPr>
              <a:t>los tornillos de alta resistencia, y comunes incluyendo tuercas y rondanas con la cuerda que se indica en el plano de cortante, requeridos con las longitudes y tamaños indicados en los planos de taller del Contratista aprobados por la </a:t>
            </a:r>
            <a:r>
              <a:rPr lang="es-PA" sz="1200" dirty="0" smtClean="0">
                <a:ea typeface="Times New Roman" panose="02020603050405020304" pitchFamily="18" charset="0"/>
              </a:rPr>
              <a:t>SMP, </a:t>
            </a:r>
            <a:endParaRPr lang="es-PA" sz="1200" dirty="0">
              <a:ea typeface="Times New Roman" panose="02020603050405020304" pitchFamily="18" charset="0"/>
            </a:endParaRP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Los </a:t>
            </a:r>
            <a:r>
              <a:rPr lang="es-PA" sz="1200" dirty="0">
                <a:ea typeface="Times New Roman" panose="02020603050405020304" pitchFamily="18" charset="0"/>
              </a:rPr>
              <a:t>tornillos suministrados deben proporcionarse con un excedente de 5% de la cantidad total requerida, debiendo ser enviados en su totalidad con el primer embarque de la estructura de acero,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Pisos </a:t>
            </a:r>
            <a:r>
              <a:rPr lang="es-PA" sz="1200" dirty="0">
                <a:ea typeface="Times New Roman" panose="02020603050405020304" pitchFamily="18" charset="0"/>
              </a:rPr>
              <a:t>de rejillas con sus elementos de sujeción y escalones de rejilla con nariz protectora </a:t>
            </a:r>
            <a:r>
              <a:rPr lang="es-PA" sz="1200" dirty="0" err="1">
                <a:ea typeface="Times New Roman" panose="02020603050405020304" pitchFamily="18" charset="0"/>
              </a:rPr>
              <a:t>antiderrapante</a:t>
            </a:r>
            <a:r>
              <a:rPr lang="es-PA" sz="1200" dirty="0">
                <a:ea typeface="Times New Roman" panose="02020603050405020304" pitchFamily="18" charset="0"/>
              </a:rPr>
              <a:t>,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Soldadura </a:t>
            </a:r>
            <a:r>
              <a:rPr lang="es-PA" sz="1200" dirty="0">
                <a:ea typeface="Times New Roman" panose="02020603050405020304" pitchFamily="18" charset="0"/>
              </a:rPr>
              <a:t>de taller conforme a lo </a:t>
            </a:r>
            <a:r>
              <a:rPr lang="es-PA" sz="1200" dirty="0" smtClean="0">
                <a:ea typeface="Times New Roman" panose="02020603050405020304" pitchFamily="18" charset="0"/>
              </a:rPr>
              <a:t>indicado, </a:t>
            </a:r>
            <a:endParaRPr lang="es-PA" sz="1200" dirty="0">
              <a:ea typeface="Times New Roman" panose="02020603050405020304" pitchFamily="18" charset="0"/>
            </a:endParaRPr>
          </a:p>
        </p:txBody>
      </p:sp>
    </p:spTree>
    <p:extLst>
      <p:ext uri="{BB962C8B-B14F-4D97-AF65-F5344CB8AC3E}">
        <p14:creationId xmlns:p14="http://schemas.microsoft.com/office/powerpoint/2010/main" val="3315488197"/>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78</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6055504"/>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Acero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Acero estructural</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Recubrimiento </a:t>
            </a:r>
            <a:r>
              <a:rPr lang="es-PA" sz="1200" dirty="0">
                <a:ea typeface="Times New Roman" panose="02020603050405020304" pitchFamily="18" charset="0"/>
              </a:rPr>
              <a:t>primario (aplicación en taller),</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Galvanización </a:t>
            </a:r>
            <a:r>
              <a:rPr lang="es-PA" sz="1200" dirty="0">
                <a:ea typeface="Times New Roman" panose="02020603050405020304" pitchFamily="18" charset="0"/>
              </a:rPr>
              <a:t>de las estructuras que lo requieran,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Planos </a:t>
            </a:r>
            <a:r>
              <a:rPr lang="es-PA" sz="1200" dirty="0">
                <a:ea typeface="Times New Roman" panose="02020603050405020304" pitchFamily="18" charset="0"/>
              </a:rPr>
              <a:t>de taller, conteniendo listas detalladas de materiales y de tornillos para montaje,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Procedimientos </a:t>
            </a:r>
            <a:r>
              <a:rPr lang="es-PA" sz="1200" dirty="0">
                <a:ea typeface="Times New Roman" panose="02020603050405020304" pitchFamily="18" charset="0"/>
              </a:rPr>
              <a:t>de fabricación y control de calidad,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Programas </a:t>
            </a:r>
            <a:r>
              <a:rPr lang="es-PA" sz="1200" dirty="0">
                <a:ea typeface="Times New Roman" panose="02020603050405020304" pitchFamily="18" charset="0"/>
              </a:rPr>
              <a:t>de fabricación y entrega,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Protección </a:t>
            </a:r>
            <a:r>
              <a:rPr lang="es-PA" sz="1200" dirty="0">
                <a:ea typeface="Times New Roman" panose="02020603050405020304" pitchFamily="18" charset="0"/>
              </a:rPr>
              <a:t>para embarque y manejo de los elementos estructurales,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Lista </a:t>
            </a:r>
            <a:r>
              <a:rPr lang="es-PA" sz="1200" dirty="0">
                <a:ea typeface="Times New Roman" panose="02020603050405020304" pitchFamily="18" charset="0"/>
              </a:rPr>
              <a:t>de embarque,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Embarque </a:t>
            </a:r>
            <a:r>
              <a:rPr lang="es-PA" sz="1200" dirty="0">
                <a:ea typeface="Times New Roman" panose="02020603050405020304" pitchFamily="18" charset="0"/>
              </a:rPr>
              <a:t>en fábrica,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Planos </a:t>
            </a:r>
            <a:r>
              <a:rPr lang="es-PA" sz="1200" dirty="0">
                <a:ea typeface="Times New Roman" panose="02020603050405020304" pitchFamily="18" charset="0"/>
              </a:rPr>
              <a:t>de montaje, indicando el marcado de las piezas para su identificación </a:t>
            </a:r>
          </a:p>
          <a:p>
            <a:pPr marL="457200" lvl="2" algn="just">
              <a:spcAft>
                <a:spcPts val="300"/>
              </a:spcAft>
              <a:buClr>
                <a:srgbClr val="808080"/>
              </a:buClr>
              <a:tabLst>
                <a:tab pos="215900" algn="l"/>
                <a:tab pos="540385" algn="l"/>
                <a:tab pos="540385" algn="l"/>
              </a:tabLst>
            </a:pPr>
            <a:r>
              <a:rPr lang="es-PA" sz="1200" dirty="0" smtClean="0">
                <a:ea typeface="Times New Roman" panose="02020603050405020304" pitchFamily="18" charset="0"/>
              </a:rPr>
              <a:t>Pintura </a:t>
            </a:r>
            <a:r>
              <a:rPr lang="es-PA" sz="1200" dirty="0">
                <a:ea typeface="Times New Roman" panose="02020603050405020304" pitchFamily="18" charset="0"/>
              </a:rPr>
              <a:t>de protección, empaque y preparación para embarque de las estructuras. </a:t>
            </a:r>
            <a:endParaRPr lang="es-PA" sz="1200" dirty="0" smtClean="0">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Todos los materiales utilizados en la fabricación de la estructura de acero deben ser nuevos y cumplir con los requerimientos de las normas aplicables a menos que </a:t>
            </a:r>
            <a:r>
              <a:rPr lang="es-PA" sz="1200" dirty="0" smtClean="0">
                <a:ea typeface="Times New Roman" panose="02020603050405020304" pitchFamily="18" charset="0"/>
              </a:rPr>
              <a:t> se </a:t>
            </a:r>
            <a:r>
              <a:rPr lang="es-PA" sz="1200" dirty="0">
                <a:ea typeface="Times New Roman" panose="02020603050405020304" pitchFamily="18" charset="0"/>
              </a:rPr>
              <a:t>indique lo contrario.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El Contratista debe demostrar que sus procedimientos </a:t>
            </a:r>
            <a:r>
              <a:rPr lang="es-PA" sz="1200" dirty="0" smtClean="0">
                <a:ea typeface="Times New Roman" panose="02020603050405020304" pitchFamily="18" charset="0"/>
              </a:rPr>
              <a:t>dan </a:t>
            </a:r>
            <a:r>
              <a:rPr lang="es-PA" sz="1200" dirty="0">
                <a:ea typeface="Times New Roman" panose="02020603050405020304" pitchFamily="18" charset="0"/>
              </a:rPr>
              <a:t>como resultado estructura de acero con condiciones de seguridad y presentación iguales o mejores a las requeridas por los diferentes códigos y normas aplicables. </a:t>
            </a:r>
            <a:endParaRPr lang="es-PA" sz="1200" dirty="0" smtClean="0">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dirty="0" smtClean="0">
                <a:ea typeface="Times New Roman" panose="02020603050405020304" pitchFamily="18" charset="0"/>
              </a:rPr>
              <a:t>El </a:t>
            </a:r>
            <a:r>
              <a:rPr lang="es-PA" sz="1200" dirty="0">
                <a:ea typeface="Times New Roman" panose="02020603050405020304" pitchFamily="18" charset="0"/>
              </a:rPr>
              <a:t>Contratista debe notificar con suficiente anticipación las fechas de fabricación en el taller, de manera que la SMP programe sus visitas de inspección. </a:t>
            </a:r>
          </a:p>
          <a:p>
            <a:pPr marL="457200" lvl="2" algn="just">
              <a:spcAft>
                <a:spcPts val="300"/>
              </a:spcAft>
              <a:buClr>
                <a:srgbClr val="808080"/>
              </a:buClr>
              <a:tabLst>
                <a:tab pos="215900" algn="l"/>
                <a:tab pos="540385" algn="l"/>
                <a:tab pos="540385" algn="l"/>
              </a:tabLst>
            </a:pPr>
            <a:r>
              <a:rPr lang="es-PA" sz="1200" dirty="0" smtClean="0">
                <a:ea typeface="Times New Roman" panose="02020603050405020304" pitchFamily="18" charset="0"/>
              </a:rPr>
              <a:t>Los </a:t>
            </a:r>
            <a:r>
              <a:rPr lang="es-PA" sz="1200" dirty="0">
                <a:ea typeface="Times New Roman" panose="02020603050405020304" pitchFamily="18" charset="0"/>
              </a:rPr>
              <a:t>informes sobre todas las pruebas hechas por el Proveedor, así como los informes de avance de trabajo y otros semejantes que se envíen a la SMP, deben redactarse en español y llevar la aprobación de la SMP y deberán cumplir con las pruebas requeridas por estas especificaciones u otras normas y documentos aplicables. </a:t>
            </a:r>
            <a:endParaRPr lang="es-PA" sz="1200" dirty="0" smtClean="0">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La SMP se reserva el derecho de rechazar cualquier trabajo que adolezca de errores de fabricación o de detalle, o de ordenar que se le realicen las correcciones necesarias. </a:t>
            </a:r>
          </a:p>
          <a:p>
            <a:pPr marL="457200" lvl="2" algn="just">
              <a:spcAft>
                <a:spcPts val="300"/>
              </a:spcAft>
              <a:buClr>
                <a:srgbClr val="808080"/>
              </a:buClr>
              <a:tabLst>
                <a:tab pos="215900" algn="l"/>
                <a:tab pos="540385" algn="l"/>
                <a:tab pos="540385" algn="l"/>
              </a:tabLst>
            </a:pPr>
            <a:r>
              <a:rPr lang="es-PA" sz="1200" dirty="0">
                <a:ea typeface="Times New Roman" panose="02020603050405020304" pitchFamily="18" charset="0"/>
              </a:rPr>
              <a:t>El costo de dichas correcciones es por cuenta del Contratista. </a:t>
            </a:r>
          </a:p>
          <a:p>
            <a:pPr marL="457200" lvl="2" algn="just">
              <a:spcAft>
                <a:spcPts val="300"/>
              </a:spcAft>
              <a:buClr>
                <a:srgbClr val="808080"/>
              </a:buClr>
              <a:tabLst>
                <a:tab pos="215900" algn="l"/>
                <a:tab pos="540385" algn="l"/>
                <a:tab pos="540385" algn="l"/>
              </a:tabLst>
            </a:pPr>
            <a:endParaRPr lang="es-PA" sz="1200" dirty="0">
              <a:ea typeface="Times New Roman" panose="02020603050405020304" pitchFamily="18" charset="0"/>
            </a:endParaRPr>
          </a:p>
          <a:p>
            <a:pPr marL="457200" lvl="2" algn="just">
              <a:spcAft>
                <a:spcPts val="300"/>
              </a:spcAft>
              <a:buClr>
                <a:srgbClr val="808080"/>
              </a:buClr>
              <a:tabLst>
                <a:tab pos="215900" algn="l"/>
                <a:tab pos="540385" algn="l"/>
                <a:tab pos="540385" algn="l"/>
              </a:tabLst>
            </a:pPr>
            <a:endParaRPr lang="es-PA" sz="1200" dirty="0">
              <a:ea typeface="Times New Roman" panose="02020603050405020304" pitchFamily="18" charset="0"/>
            </a:endParaRPr>
          </a:p>
        </p:txBody>
      </p:sp>
    </p:spTree>
    <p:extLst>
      <p:ext uri="{BB962C8B-B14F-4D97-AF65-F5344CB8AC3E}">
        <p14:creationId xmlns:p14="http://schemas.microsoft.com/office/powerpoint/2010/main" val="1030558335"/>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79</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4178067"/>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Acero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Acero embebido</a:t>
            </a:r>
          </a:p>
          <a:p>
            <a:pPr marL="457200" lvl="2" algn="just">
              <a:spcAft>
                <a:spcPts val="300"/>
              </a:spcAft>
              <a:buClr>
                <a:srgbClr val="808080"/>
              </a:buClr>
              <a:tabLst>
                <a:tab pos="215900" algn="l"/>
                <a:tab pos="540385" algn="l"/>
                <a:tab pos="540385" algn="l"/>
              </a:tabLst>
            </a:pPr>
            <a:r>
              <a:rPr lang="es-PA" sz="1600" dirty="0">
                <a:ea typeface="Times New Roman" panose="02020603050405020304" pitchFamily="18" charset="0"/>
              </a:rPr>
              <a:t>El Contratista deberá proporcionar todo el material, equipo, mano de obra y supervisión técnica necesaria para ejecutar los siguientes trabajos: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Elaboración </a:t>
            </a:r>
            <a:r>
              <a:rPr lang="es-PA" sz="1600" dirty="0">
                <a:ea typeface="Times New Roman" panose="02020603050405020304" pitchFamily="18" charset="0"/>
              </a:rPr>
              <a:t>de planos de taller si el trabajo lo requiere o se pida en el contrato.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Fabricación </a:t>
            </a:r>
            <a:r>
              <a:rPr lang="es-PA" sz="1600" dirty="0">
                <a:ea typeface="Times New Roman" panose="02020603050405020304" pitchFamily="18" charset="0"/>
              </a:rPr>
              <a:t>de los diferentes tipos de acero embebido requeridos por el proyecto tales como insertos, </a:t>
            </a:r>
            <a:r>
              <a:rPr lang="es-PA" sz="1600" dirty="0" smtClean="0">
                <a:ea typeface="Times New Roman" panose="02020603050405020304" pitchFamily="18" charset="0"/>
              </a:rPr>
              <a:t>conectores </a:t>
            </a:r>
            <a:r>
              <a:rPr lang="es-PA" sz="1600" dirty="0">
                <a:ea typeface="Times New Roman" panose="02020603050405020304" pitchFamily="18" charset="0"/>
              </a:rPr>
              <a:t>y anclas.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Fijación </a:t>
            </a:r>
            <a:r>
              <a:rPr lang="es-PA" sz="1600" dirty="0">
                <a:ea typeface="Times New Roman" panose="02020603050405020304" pitchFamily="18" charset="0"/>
              </a:rPr>
              <a:t>de ellos para que queden, una vez colado el concreto, dentro de las tolerancias </a:t>
            </a:r>
            <a:r>
              <a:rPr lang="es-PA" sz="1600" dirty="0" smtClean="0">
                <a:ea typeface="Times New Roman" panose="02020603050405020304" pitchFamily="18" charset="0"/>
              </a:rPr>
              <a:t>correspondientes.</a:t>
            </a:r>
            <a:endParaRPr lang="es-PA" sz="1600" dirty="0">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600" dirty="0">
                <a:ea typeface="Times New Roman" panose="02020603050405020304" pitchFamily="18" charset="0"/>
              </a:rPr>
              <a:t>Si por una diferencia en la colocación de acero embebido se tuviera que remover y colocar de nuevo, el costo de los trabajos necesarios será totalmente por cuenta del Contratista. </a:t>
            </a:r>
          </a:p>
          <a:p>
            <a:pPr marL="457200" lvl="2" algn="just">
              <a:spcAft>
                <a:spcPts val="300"/>
              </a:spcAft>
              <a:buClr>
                <a:srgbClr val="808080"/>
              </a:buClr>
              <a:tabLst>
                <a:tab pos="215900" algn="l"/>
                <a:tab pos="540385" algn="l"/>
                <a:tab pos="540385" algn="l"/>
              </a:tabLst>
            </a:pPr>
            <a:r>
              <a:rPr lang="es-PA" sz="1600" dirty="0">
                <a:ea typeface="Times New Roman" panose="02020603050405020304" pitchFamily="18" charset="0"/>
              </a:rPr>
              <a:t>Los trabajos serán aceptados cuando se haya colocado el acero embebido correspondiente de acuerdo con lo indicado en los planos y en éstas especificaciones. </a:t>
            </a:r>
          </a:p>
        </p:txBody>
      </p:sp>
    </p:spTree>
    <p:extLst>
      <p:ext uri="{BB962C8B-B14F-4D97-AF65-F5344CB8AC3E}">
        <p14:creationId xmlns:p14="http://schemas.microsoft.com/office/powerpoint/2010/main" val="88357762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5578450"/>
          </a:xfrm>
          <a:prstGeom prst="rect">
            <a:avLst/>
          </a:prstGeom>
          <a:noFill/>
        </p:spPr>
        <p:txBody>
          <a:bodyPr wrap="square" rtlCol="0">
            <a:spAutoFit/>
          </a:bodyPr>
          <a:lstStyle/>
          <a:p>
            <a:r>
              <a:rPr lang="es-PA" sz="2400" b="1" cap="small" dirty="0" smtClean="0">
                <a:effectLst>
                  <a:outerShdw blurRad="38100" dist="38100" dir="2700000" algn="tl">
                    <a:srgbClr val="000000">
                      <a:alpha val="43137"/>
                    </a:srgbClr>
                  </a:outerShdw>
                </a:effectLst>
              </a:rPr>
              <a:t>Construcción de obras civiles</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MX" sz="1400" dirty="0">
                <a:effectLst>
                  <a:outerShdw blurRad="38100" dist="38100" dir="2700000" algn="tl">
                    <a:srgbClr val="000000">
                      <a:alpha val="43137"/>
                    </a:srgbClr>
                  </a:outerShdw>
                </a:effectLst>
                <a:ea typeface="Times New Roman" panose="02020603050405020304" pitchFamily="18" charset="0"/>
              </a:rPr>
              <a:t>Construcción de viaducto, plataforma en vía y patio</a:t>
            </a:r>
          </a:p>
          <a:p>
            <a:pPr lvl="1"/>
            <a:r>
              <a:rPr lang="es-PA" sz="1200" dirty="0"/>
              <a:t>La base de concreto para la vía férrea se cotizará por km y se pagará cuanto esté construida. </a:t>
            </a:r>
          </a:p>
          <a:p>
            <a:pPr lvl="1"/>
            <a:r>
              <a:rPr lang="es-PA" sz="1200" dirty="0"/>
              <a:t>La plataforma del patio se cotizará por m² y se pagará cuando esté construida.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Construcción </a:t>
            </a:r>
            <a:r>
              <a:rPr lang="es-PA" sz="1200" dirty="0">
                <a:ea typeface="Times New Roman" panose="02020603050405020304" pitchFamily="18" charset="0"/>
              </a:rPr>
              <a:t>del viaducto </a:t>
            </a:r>
            <a:r>
              <a:rPr lang="es-PA" sz="1200" dirty="0" smtClean="0">
                <a:ea typeface="Times New Roman" panose="02020603050405020304" pitchFamily="18" charset="0"/>
              </a:rPr>
              <a:t>elevado y acceso a patio. Incluye pilotes, pilas, capiteles y viga U o equivalente colocada.</a:t>
            </a:r>
            <a:r>
              <a:rPr lang="es-PA" sz="1200" dirty="0">
                <a:ea typeface="Times New Roman" panose="02020603050405020304" pitchFamily="18" charset="0"/>
              </a:rPr>
              <a:t>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Construcción </a:t>
            </a:r>
            <a:r>
              <a:rPr lang="es-PA" sz="1200" dirty="0">
                <a:ea typeface="Times New Roman" panose="02020603050405020304" pitchFamily="18" charset="0"/>
              </a:rPr>
              <a:t>de la base en concreto para la vía </a:t>
            </a:r>
            <a:r>
              <a:rPr lang="es-PA" sz="1200" dirty="0" smtClean="0">
                <a:ea typeface="Times New Roman" panose="02020603050405020304" pitchFamily="18" charset="0"/>
              </a:rPr>
              <a:t>férrea y acceso a patio.</a:t>
            </a:r>
            <a:r>
              <a:rPr lang="es-PA" sz="1200" dirty="0">
                <a:ea typeface="Times New Roman" panose="02020603050405020304" pitchFamily="18" charset="0"/>
              </a:rPr>
              <a:t>	</a:t>
            </a:r>
          </a:p>
          <a:p>
            <a:pPr marL="1085850" lvl="3"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Construcción </a:t>
            </a:r>
            <a:r>
              <a:rPr lang="es-PA" sz="1200" dirty="0">
                <a:ea typeface="Times New Roman" panose="02020603050405020304" pitchFamily="18" charset="0"/>
              </a:rPr>
              <a:t>de la plataforma para la vía permanente en patio. </a:t>
            </a:r>
            <a:r>
              <a:rPr lang="es-PA" sz="1200" dirty="0" smtClean="0">
                <a:ea typeface="Times New Roman" panose="02020603050405020304" pitchFamily="18" charset="0"/>
              </a:rPr>
              <a:t>Incluye adecuación del terreno, </a:t>
            </a:r>
            <a:r>
              <a:rPr lang="es-PA" sz="1200" dirty="0" err="1" smtClean="0">
                <a:ea typeface="Times New Roman" panose="02020603050405020304" pitchFamily="18" charset="0"/>
              </a:rPr>
              <a:t>subbase</a:t>
            </a:r>
            <a:r>
              <a:rPr lang="es-PA" sz="1200" dirty="0" smtClean="0">
                <a:ea typeface="Times New Roman" panose="02020603050405020304" pitchFamily="18" charset="0"/>
              </a:rPr>
              <a:t>, balastro, durmientes.</a:t>
            </a:r>
            <a:r>
              <a:rPr lang="es-PA" sz="1200" dirty="0">
                <a:ea typeface="Times New Roman" panose="02020603050405020304" pitchFamily="18" charset="0"/>
              </a:rPr>
              <a:t>	</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ffectLst>
                  <a:outerShdw blurRad="38100" dist="38100" dir="2700000" algn="tl">
                    <a:srgbClr val="000000">
                      <a:alpha val="43137"/>
                    </a:srgbClr>
                  </a:outerShdw>
                </a:effectLst>
                <a:ea typeface="Times New Roman" panose="02020603050405020304" pitchFamily="18" charset="0"/>
              </a:rPr>
              <a:t>Construcción </a:t>
            </a:r>
            <a:r>
              <a:rPr lang="es-PA" sz="1400" dirty="0">
                <a:effectLst>
                  <a:outerShdw blurRad="38100" dist="38100" dir="2700000" algn="tl">
                    <a:srgbClr val="000000">
                      <a:alpha val="43137"/>
                    </a:srgbClr>
                  </a:outerShdw>
                </a:effectLst>
                <a:ea typeface="Times New Roman" panose="02020603050405020304" pitchFamily="18" charset="0"/>
              </a:rPr>
              <a:t>de </a:t>
            </a:r>
            <a:r>
              <a:rPr lang="es-PA" sz="1400" dirty="0" smtClean="0">
                <a:effectLst>
                  <a:outerShdw blurRad="38100" dist="38100" dir="2700000" algn="tl">
                    <a:srgbClr val="000000">
                      <a:alpha val="43137"/>
                    </a:srgbClr>
                  </a:outerShdw>
                </a:effectLst>
                <a:ea typeface="Times New Roman" panose="02020603050405020304" pitchFamily="18" charset="0"/>
              </a:rPr>
              <a:t>obras provisionales y desvío de tránsito vehicular</a:t>
            </a:r>
          </a:p>
          <a:p>
            <a:pPr lvl="1"/>
            <a:r>
              <a:rPr lang="es-PA" sz="1200" dirty="0"/>
              <a:t>La construcción de obras provisionales </a:t>
            </a:r>
            <a:r>
              <a:rPr lang="es-PA" sz="1200" dirty="0" smtClean="0"/>
              <a:t>y mantenimiento, incluirá </a:t>
            </a:r>
            <a:r>
              <a:rPr lang="es-PA" sz="1200" dirty="0"/>
              <a:t>la adecuación de </a:t>
            </a:r>
            <a:r>
              <a:rPr lang="es-PA" sz="1200" dirty="0" smtClean="0"/>
              <a:t>vía, la </a:t>
            </a:r>
            <a:r>
              <a:rPr lang="es-PA" sz="1200" dirty="0"/>
              <a:t>señalización de desvío de tránsito vehicular tanto público como </a:t>
            </a:r>
            <a:r>
              <a:rPr lang="es-PA" sz="1200" dirty="0" smtClean="0"/>
              <a:t>privado, </a:t>
            </a:r>
            <a:r>
              <a:rPr lang="es-PA" sz="1200" dirty="0"/>
              <a:t>así como la propia ejecución de los desvíos. </a:t>
            </a:r>
            <a:r>
              <a:rPr lang="es-PA" sz="1200" dirty="0" smtClean="0"/>
              <a:t>Se </a:t>
            </a:r>
            <a:r>
              <a:rPr lang="es-PA" sz="1200" dirty="0"/>
              <a:t>cotizará por unidad terminada y se pagará </a:t>
            </a:r>
            <a:r>
              <a:rPr lang="es-PA" sz="1200" dirty="0" smtClean="0"/>
              <a:t>el 80% cuando </a:t>
            </a:r>
            <a:r>
              <a:rPr lang="es-PA" sz="1200" dirty="0"/>
              <a:t>esté </a:t>
            </a:r>
            <a:r>
              <a:rPr lang="es-PA" sz="1200" dirty="0" smtClean="0"/>
              <a:t>construida y el 20% al restituirse la vía permanente, tomando en consideración el mantenimiento que se le dio a los desvíos de tránsito. </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400" dirty="0" smtClean="0">
                <a:effectLst>
                  <a:outerShdw blurRad="38100" dist="38100" dir="2700000" algn="tl">
                    <a:srgbClr val="000000">
                      <a:alpha val="43137"/>
                    </a:srgbClr>
                  </a:outerShdw>
                </a:effectLst>
                <a:ea typeface="Times New Roman" panose="02020603050405020304" pitchFamily="18" charset="0"/>
              </a:rPr>
              <a:t>Mantenimiento de vías principales afectadas por la ejecución del proyecto (durante todo el período de ejecución de obras).</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MX" sz="1200" dirty="0" smtClean="0">
                <a:ea typeface="Times New Roman" panose="02020603050405020304" pitchFamily="18" charset="0"/>
              </a:rPr>
              <a:t>Mantenimiento de las vías: la frecuencia de pago  se hará semestralmente.</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MX" sz="1200" dirty="0" smtClean="0">
                <a:ea typeface="Times New Roman" panose="02020603050405020304" pitchFamily="18" charset="0"/>
              </a:rPr>
              <a:t>Restitución de vías +/- 150m del eje central de las estaciones: se pagará al terminar cada restitución por estación.</a:t>
            </a:r>
            <a:endParaRPr lang="es-MX" sz="1200" dirty="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MX" sz="1400" dirty="0" smtClean="0">
                <a:effectLst>
                  <a:outerShdw blurRad="38100" dist="38100" dir="2700000" algn="tl">
                    <a:srgbClr val="000000">
                      <a:alpha val="43137"/>
                    </a:srgbClr>
                  </a:outerShdw>
                </a:effectLst>
                <a:ea typeface="Times New Roman" panose="02020603050405020304" pitchFamily="18" charset="0"/>
              </a:rPr>
              <a:t>Reubicación </a:t>
            </a:r>
            <a:r>
              <a:rPr lang="es-MX" sz="1400" dirty="0">
                <a:effectLst>
                  <a:outerShdw blurRad="38100" dist="38100" dir="2700000" algn="tl">
                    <a:srgbClr val="000000">
                      <a:alpha val="43137"/>
                    </a:srgbClr>
                  </a:outerShdw>
                </a:effectLst>
                <a:ea typeface="Times New Roman" panose="02020603050405020304" pitchFamily="18" charset="0"/>
              </a:rPr>
              <a:t>de infraestructura y servicios públicos</a:t>
            </a:r>
          </a:p>
          <a:p>
            <a:pPr lvl="1"/>
            <a:r>
              <a:rPr lang="es-PA" sz="1200" dirty="0"/>
              <a:t>Incluirá la reubicación de la red eléctrica y de telecomunicaciones, red de agua y drenaje, reposición transversal de electricidad y telecomunicaciones, reposición transversal de la red de agua y drenaje así como la provisión “Protección o reubicación y restitución de servicios públicos” y “Costos de administración” </a:t>
            </a:r>
          </a:p>
          <a:p>
            <a:pPr lvl="1"/>
            <a:r>
              <a:rPr lang="es-PA" sz="1200" dirty="0"/>
              <a:t>Se cotizará por </a:t>
            </a:r>
            <a:r>
              <a:rPr lang="es-PA" sz="1200" dirty="0" smtClean="0"/>
              <a:t>tramos terminada (se definirán los tramos según el tipo de reubicación que se requiera) y </a:t>
            </a:r>
            <a:r>
              <a:rPr lang="es-PA" sz="1200" dirty="0"/>
              <a:t>se pagará cuando esté construida.</a:t>
            </a:r>
            <a:endParaRPr lang="es-MX" sz="1200" dirty="0"/>
          </a:p>
          <a:p>
            <a:pPr lvl="1"/>
            <a:endParaRPr lang="es-MX" sz="1100" dirty="0" smtClean="0"/>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8</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698413"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Definición de hitos y rubros</a:t>
            </a:r>
          </a:p>
        </p:txBody>
      </p:sp>
    </p:spTree>
    <p:extLst>
      <p:ext uri="{BB962C8B-B14F-4D97-AF65-F5344CB8AC3E}">
        <p14:creationId xmlns:p14="http://schemas.microsoft.com/office/powerpoint/2010/main" val="860483087"/>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80</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570756"/>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Concreto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Concreto premezclado</a:t>
            </a:r>
          </a:p>
          <a:p>
            <a:pPr marL="457200" lvl="2" algn="just">
              <a:spcAft>
                <a:spcPts val="300"/>
              </a:spcAft>
              <a:buClr>
                <a:srgbClr val="808080"/>
              </a:buClr>
              <a:tabLst>
                <a:tab pos="215900" algn="l"/>
                <a:tab pos="540385" algn="l"/>
                <a:tab pos="540385" algn="l"/>
              </a:tabLst>
            </a:pPr>
            <a:r>
              <a:rPr lang="es-PA" sz="1200" dirty="0"/>
              <a:t>El </a:t>
            </a:r>
            <a:r>
              <a:rPr lang="es-PA" sz="1200" dirty="0" smtClean="0"/>
              <a:t>alcance de los trabajos es:</a:t>
            </a:r>
            <a:endParaRPr lang="es-PA" sz="1200" dirty="0"/>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Preparar las superficies de la formaleta y realizar la inspección previa al colado, a la instalación de formaleta y obra falsa, colocación de acero de refuerzo y de acero embebido como </a:t>
            </a:r>
            <a:r>
              <a:rPr lang="es-PA" sz="1200" dirty="0" smtClean="0">
                <a:ea typeface="Times New Roman" panose="02020603050405020304" pitchFamily="18" charset="0"/>
              </a:rPr>
              <a:t>se indique. </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Recibir </a:t>
            </a:r>
            <a:r>
              <a:rPr lang="es-PA" sz="1200" dirty="0">
                <a:ea typeface="Times New Roman" panose="02020603050405020304" pitchFamily="18" charset="0"/>
              </a:rPr>
              <a:t>el concreto en el sitio de la obra en un lugar predeterminado y ejecutar su transporte dentro de la obra hasta el lugar de colocación.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La </a:t>
            </a:r>
            <a:r>
              <a:rPr lang="es-PA" sz="1200" dirty="0">
                <a:ea typeface="Times New Roman" panose="02020603050405020304" pitchFamily="18" charset="0"/>
              </a:rPr>
              <a:t>colocación, compactación y acabado de las superficies de concreto de acuerdo a planos y especificaciones.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Dar </a:t>
            </a:r>
            <a:r>
              <a:rPr lang="es-PA" sz="1200" dirty="0">
                <a:ea typeface="Times New Roman" panose="02020603050405020304" pitchFamily="18" charset="0"/>
              </a:rPr>
              <a:t>las facilidades necesarias para las pruebas e </a:t>
            </a:r>
            <a:r>
              <a:rPr lang="es-PA" sz="1200" dirty="0" smtClean="0">
                <a:ea typeface="Times New Roman" panose="02020603050405020304" pitchFamily="18" charset="0"/>
              </a:rPr>
              <a:t>inspección. </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Facilitar </a:t>
            </a:r>
            <a:r>
              <a:rPr lang="es-PA" sz="1200" dirty="0">
                <a:ea typeface="Times New Roman" panose="02020603050405020304" pitchFamily="18" charset="0"/>
              </a:rPr>
              <a:t>la mano de obra necesaria para el curado y la protección del concreto.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Inspección </a:t>
            </a:r>
            <a:r>
              <a:rPr lang="es-PA" sz="1200" dirty="0">
                <a:ea typeface="Times New Roman" panose="02020603050405020304" pitchFamily="18" charset="0"/>
              </a:rPr>
              <a:t>de todas las superficies de concreto inmediatamente después de remover las formaletas.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Reparación </a:t>
            </a:r>
            <a:r>
              <a:rPr lang="es-PA" sz="1200" dirty="0">
                <a:ea typeface="Times New Roman" panose="02020603050405020304" pitchFamily="18" charset="0"/>
              </a:rPr>
              <a:t>de todos los panales, huecos y agujeros encontrados en la inspección, después de que el concreto esté completamente seco y una vez autorizado por la SMP, el cual deberá ser previamente informado por el Contratista para la realización de las reparaciones.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Inclusión </a:t>
            </a:r>
            <a:r>
              <a:rPr lang="es-PA" sz="1200" dirty="0">
                <a:ea typeface="Times New Roman" panose="02020603050405020304" pitchFamily="18" charset="0"/>
              </a:rPr>
              <a:t>en el concreto de los aditivos que sean requeridos y que se indiquen en los planos, así como todos los trabajos que sean necesarios para su inclusión. </a:t>
            </a:r>
            <a:endParaRPr lang="es-PA" sz="1200" dirty="0" smtClean="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MX" sz="1200" dirty="0" smtClean="0">
                <a:ea typeface="Times New Roman" panose="02020603050405020304" pitchFamily="18" charset="0"/>
              </a:rPr>
              <a:t>El contratista deberá cumplir con lo especificado en las especificaciones cumpliendo con la resistencia y acabados requeridos.</a:t>
            </a:r>
            <a:endParaRPr lang="es-PA" sz="1200" dirty="0">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u="sng" dirty="0" smtClean="0">
                <a:effectLst>
                  <a:outerShdw blurRad="38100" dist="38100" dir="2700000" algn="tl">
                    <a:srgbClr val="000000">
                      <a:alpha val="43137"/>
                    </a:srgbClr>
                  </a:outerShdw>
                </a:effectLst>
              </a:rPr>
              <a:t>Materiales</a:t>
            </a:r>
            <a:r>
              <a:rPr lang="es-PA" sz="1200" dirty="0" smtClean="0"/>
              <a:t> </a:t>
            </a:r>
          </a:p>
          <a:p>
            <a:pPr marL="457200" lvl="2" algn="just">
              <a:spcAft>
                <a:spcPts val="300"/>
              </a:spcAft>
              <a:buClr>
                <a:srgbClr val="808080"/>
              </a:buClr>
              <a:tabLst>
                <a:tab pos="215900" algn="l"/>
                <a:tab pos="540385" algn="l"/>
                <a:tab pos="540385" algn="l"/>
              </a:tabLst>
            </a:pPr>
            <a:r>
              <a:rPr lang="es-PA" sz="1200" dirty="0" smtClean="0"/>
              <a:t>a</a:t>
            </a:r>
            <a:r>
              <a:rPr lang="es-PA" sz="1200" dirty="0"/>
              <a:t>) Cemento Portland .ASTM C-150/AASHTO M-85. Usar una sola marca de cemento en todo el proyecto a menos que diferentes marcas sean autorizadas por escrito por la SMP. </a:t>
            </a:r>
          </a:p>
          <a:p>
            <a:pPr marL="457200" lvl="2" algn="just">
              <a:spcAft>
                <a:spcPts val="300"/>
              </a:spcAft>
              <a:buClr>
                <a:srgbClr val="808080"/>
              </a:buClr>
              <a:tabLst>
                <a:tab pos="215900" algn="l"/>
                <a:tab pos="540385" algn="l"/>
                <a:tab pos="540385" algn="l"/>
              </a:tabLst>
            </a:pPr>
            <a:r>
              <a:rPr lang="es-PA" sz="1200" dirty="0"/>
              <a:t>b) Agregados de Peso Normal. AASHTO M-68. Preferentemente utilizar agregados provenientes del mismo banco de material. </a:t>
            </a:r>
          </a:p>
          <a:p>
            <a:pPr marL="457200" lvl="2" algn="just">
              <a:spcAft>
                <a:spcPts val="300"/>
              </a:spcAft>
              <a:buClr>
                <a:srgbClr val="808080"/>
              </a:buClr>
              <a:tabLst>
                <a:tab pos="215900" algn="l"/>
                <a:tab pos="540385" algn="l"/>
                <a:tab pos="540385" algn="l"/>
              </a:tabLst>
            </a:pPr>
            <a:r>
              <a:rPr lang="es-PA" sz="1200" dirty="0"/>
              <a:t>c) Ceniza Volante. ASTM C-618, Tipos F/AASHTO M 295. </a:t>
            </a:r>
          </a:p>
          <a:p>
            <a:pPr marL="457200" lvl="2" algn="just">
              <a:spcAft>
                <a:spcPts val="300"/>
              </a:spcAft>
              <a:buClr>
                <a:srgbClr val="808080"/>
              </a:buClr>
              <a:tabLst>
                <a:tab pos="215900" algn="l"/>
                <a:tab pos="540385" algn="l"/>
                <a:tab pos="540385" algn="l"/>
              </a:tabLst>
            </a:pPr>
            <a:r>
              <a:rPr lang="es-PA" sz="1200" dirty="0"/>
              <a:t>d) Agua. De acuerdo a norma AASHTO T-26. </a:t>
            </a:r>
            <a:endParaRPr lang="es-PA" sz="1200" dirty="0" smtClean="0"/>
          </a:p>
        </p:txBody>
      </p:sp>
    </p:spTree>
    <p:extLst>
      <p:ext uri="{BB962C8B-B14F-4D97-AF65-F5344CB8AC3E}">
        <p14:creationId xmlns:p14="http://schemas.microsoft.com/office/powerpoint/2010/main" val="2494987379"/>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81</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701561"/>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Concreto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Concreto premezclado</a:t>
            </a:r>
          </a:p>
          <a:p>
            <a:pPr marL="457200" lvl="2" algn="just">
              <a:spcAft>
                <a:spcPts val="300"/>
              </a:spcAft>
              <a:buClr>
                <a:srgbClr val="808080"/>
              </a:buClr>
              <a:tabLst>
                <a:tab pos="215900" algn="l"/>
                <a:tab pos="540385" algn="l"/>
                <a:tab pos="540385" algn="l"/>
              </a:tabLst>
            </a:pPr>
            <a:r>
              <a:rPr lang="es-PA" sz="1200" dirty="0"/>
              <a:t>El proveedor de concreto premezclado deberá estar certificado bajo la norma ISO 9001:2000 y contar con un laboratorio de control de calidad acreditado ante la Universidad Tecnológica de Panamá/Ministerio de Obras Públicas de la República de Panamá para efectuar ensayes al concreto fresco y endurecido como parte de su control de la planta dosificadora, cuyas pruebas deberán realizarse de acuerdo a los métodos de prueba establecidos en estas especificaciones y quien presentará a su consideración los reportes de resultados correspondientes del concreto suministrado. </a:t>
            </a:r>
          </a:p>
          <a:p>
            <a:pPr marL="457200" lvl="2" algn="just">
              <a:spcAft>
                <a:spcPts val="300"/>
              </a:spcAft>
              <a:buClr>
                <a:srgbClr val="808080"/>
              </a:buClr>
              <a:tabLst>
                <a:tab pos="215900" algn="l"/>
                <a:tab pos="540385" algn="l"/>
                <a:tab pos="540385" algn="l"/>
              </a:tabLst>
            </a:pPr>
            <a:r>
              <a:rPr lang="es-PA" sz="1200" dirty="0"/>
              <a:t>El contratista contratará los servicios de un laboratorio para efectuar ensayes al concreto fresco y endurecido de acuerdo a lo establecido en éstas especificaciones quien presentará a consideración de la SMP y el contratista, los reportes de resultados correspondientes.</a:t>
            </a:r>
          </a:p>
          <a:p>
            <a:pPr marL="457200" lvl="2" algn="just">
              <a:spcAft>
                <a:spcPts val="300"/>
              </a:spcAft>
              <a:buClr>
                <a:srgbClr val="808080"/>
              </a:buClr>
              <a:tabLst>
                <a:tab pos="215900" algn="l"/>
                <a:tab pos="540385" algn="l"/>
                <a:tab pos="540385" algn="l"/>
              </a:tabLst>
            </a:pPr>
            <a:r>
              <a:rPr lang="es-PA" sz="1200" dirty="0"/>
              <a:t>El laboratorio deberá contar con una unidad de campo con el personal capacitado para los muestreos y operaciones de prueba que se efectúen directamente en la obra. </a:t>
            </a:r>
          </a:p>
          <a:p>
            <a:pPr marL="457200" lvl="2" algn="just">
              <a:spcAft>
                <a:spcPts val="300"/>
              </a:spcAft>
              <a:buClr>
                <a:srgbClr val="808080"/>
              </a:buClr>
              <a:tabLst>
                <a:tab pos="215900" algn="l"/>
                <a:tab pos="540385" algn="l"/>
                <a:tab pos="540385" algn="l"/>
              </a:tabLst>
            </a:pPr>
            <a:r>
              <a:rPr lang="es-PA" sz="1200" dirty="0"/>
              <a:t>El laboratorio deberá contar con una unidad central para la ejecución de pruebas cuya frecuencia no requiera el traslado del equipo a la obra. </a:t>
            </a:r>
          </a:p>
          <a:p>
            <a:pPr marL="457200" lvl="2" algn="just">
              <a:spcAft>
                <a:spcPts val="300"/>
              </a:spcAft>
              <a:buClr>
                <a:srgbClr val="808080"/>
              </a:buClr>
              <a:tabLst>
                <a:tab pos="215900" algn="l"/>
                <a:tab pos="540385" algn="l"/>
                <a:tab pos="540385" algn="l"/>
              </a:tabLst>
            </a:pPr>
            <a:r>
              <a:rPr lang="es-PA" sz="1200" dirty="0"/>
              <a:t>Los materiales para las pruebas serán proporcionados por el Contratista sin cargo para la SMP</a:t>
            </a:r>
          </a:p>
          <a:p>
            <a:pPr marL="457200" lvl="2" algn="just">
              <a:spcAft>
                <a:spcPts val="300"/>
              </a:spcAft>
              <a:buClr>
                <a:srgbClr val="808080"/>
              </a:buClr>
              <a:tabLst>
                <a:tab pos="215900" algn="l"/>
                <a:tab pos="540385" algn="l"/>
                <a:tab pos="540385" algn="l"/>
              </a:tabLst>
            </a:pPr>
            <a:r>
              <a:rPr lang="es-PA" sz="1200" dirty="0"/>
              <a:t>Los trabajos serán aceptados si se cumplen con los requerimientos indicados en </a:t>
            </a:r>
            <a:r>
              <a:rPr lang="es-PA" sz="1200" dirty="0" smtClean="0"/>
              <a:t>las especificación</a:t>
            </a:r>
            <a:r>
              <a:rPr lang="es-PA" sz="1200" dirty="0"/>
              <a:t>, en los planos y en las indicaciones de la SMP. </a:t>
            </a:r>
          </a:p>
          <a:p>
            <a:pPr marL="457200" lvl="2" algn="just">
              <a:spcAft>
                <a:spcPts val="300"/>
              </a:spcAft>
              <a:buClr>
                <a:srgbClr val="808080"/>
              </a:buClr>
              <a:tabLst>
                <a:tab pos="215900" algn="l"/>
                <a:tab pos="540385" algn="l"/>
                <a:tab pos="540385" algn="l"/>
              </a:tabLst>
            </a:pPr>
            <a:r>
              <a:rPr lang="es-PA" sz="1200" dirty="0"/>
              <a:t>Es responsabilidad del Contratista asegurar la calidad del concreto, por lo que la SMP no aceptará cargos por concretos que hayan sido rechazados por no cumplir con lo establecido en estas especificaciones. </a:t>
            </a:r>
            <a:endParaRPr lang="es-PA" sz="1200" dirty="0" smtClean="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a:effectLst>
                  <a:outerShdw blurRad="38100" dist="38100" dir="2700000" algn="tl">
                    <a:srgbClr val="000000">
                      <a:alpha val="43137"/>
                    </a:srgbClr>
                  </a:outerShdw>
                </a:effectLst>
                <a:ea typeface="Times New Roman" panose="02020603050405020304" pitchFamily="18" charset="0"/>
              </a:rPr>
              <a:t>Concreto </a:t>
            </a:r>
            <a:r>
              <a:rPr lang="es-PA" sz="1600" dirty="0" smtClean="0">
                <a:effectLst>
                  <a:outerShdw blurRad="38100" dist="38100" dir="2700000" algn="tl">
                    <a:srgbClr val="000000">
                      <a:alpha val="43137"/>
                    </a:srgbClr>
                  </a:outerShdw>
                </a:effectLst>
                <a:ea typeface="Times New Roman" panose="02020603050405020304" pitchFamily="18" charset="0"/>
              </a:rPr>
              <a:t>hecho en obra</a:t>
            </a:r>
          </a:p>
          <a:p>
            <a:pPr marL="457200" lvl="2" algn="just">
              <a:spcAft>
                <a:spcPts val="300"/>
              </a:spcAft>
              <a:buClr>
                <a:srgbClr val="808080"/>
              </a:buClr>
              <a:tabLst>
                <a:tab pos="215900" algn="l"/>
                <a:tab pos="540385" algn="l"/>
                <a:tab pos="540385" algn="l"/>
              </a:tabLst>
            </a:pPr>
            <a:r>
              <a:rPr lang="es-PA" sz="1200" dirty="0"/>
              <a:t>Para la elaboración del concreto en obra podrán utilizarse revolvedoras de uno o dos sacos de cemento. </a:t>
            </a:r>
          </a:p>
          <a:p>
            <a:pPr marL="457200" lvl="2" algn="just">
              <a:spcAft>
                <a:spcPts val="300"/>
              </a:spcAft>
              <a:buClr>
                <a:srgbClr val="808080"/>
              </a:buClr>
              <a:tabLst>
                <a:tab pos="215900" algn="l"/>
                <a:tab pos="540385" algn="l"/>
                <a:tab pos="540385" algn="l"/>
              </a:tabLst>
            </a:pPr>
            <a:r>
              <a:rPr lang="es-PA" sz="1200" dirty="0"/>
              <a:t>Sólo podrá utilizarse concreto hecho en obra donde se indique en los planos. </a:t>
            </a:r>
          </a:p>
          <a:p>
            <a:pPr marL="457200" lvl="2" algn="just">
              <a:spcAft>
                <a:spcPts val="300"/>
              </a:spcAft>
              <a:buClr>
                <a:srgbClr val="808080"/>
              </a:buClr>
              <a:tabLst>
                <a:tab pos="215900" algn="l"/>
                <a:tab pos="540385" algn="l"/>
                <a:tab pos="540385" algn="l"/>
              </a:tabLst>
            </a:pPr>
            <a:r>
              <a:rPr lang="es-PA" sz="1200" dirty="0"/>
              <a:t>Los materiales para la elaboración del concreto en la obra deberán cumplir con los mismos requisitos que para concreto premezclado en </a:t>
            </a:r>
            <a:r>
              <a:rPr lang="es-PA" sz="1200" dirty="0" smtClean="0"/>
              <a:t>planta.</a:t>
            </a:r>
            <a:endParaRPr lang="es-PA" sz="1200" dirty="0"/>
          </a:p>
          <a:p>
            <a:pPr marL="457200" lvl="2" algn="just">
              <a:spcAft>
                <a:spcPts val="300"/>
              </a:spcAft>
              <a:buClr>
                <a:srgbClr val="808080"/>
              </a:buClr>
              <a:tabLst>
                <a:tab pos="215900" algn="l"/>
                <a:tab pos="540385" algn="l"/>
                <a:tab pos="540385" algn="l"/>
              </a:tabLst>
            </a:pPr>
            <a:endParaRPr lang="es-PA" sz="1200" dirty="0"/>
          </a:p>
        </p:txBody>
      </p:sp>
    </p:spTree>
    <p:extLst>
      <p:ext uri="{BB962C8B-B14F-4D97-AF65-F5344CB8AC3E}">
        <p14:creationId xmlns:p14="http://schemas.microsoft.com/office/powerpoint/2010/main" val="2383345429"/>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82</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993949"/>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Concreto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Concreto lanzado</a:t>
            </a:r>
          </a:p>
          <a:p>
            <a:pPr marL="457200" lvl="2" algn="just">
              <a:spcAft>
                <a:spcPts val="300"/>
              </a:spcAft>
              <a:buClr>
                <a:srgbClr val="808080"/>
              </a:buClr>
              <a:tabLst>
                <a:tab pos="215900" algn="l"/>
                <a:tab pos="540385" algn="l"/>
                <a:tab pos="540385" algn="l"/>
              </a:tabLst>
            </a:pPr>
            <a:r>
              <a:rPr lang="es-MX" sz="1200" dirty="0"/>
              <a:t>El alcance incluye:</a:t>
            </a:r>
            <a:endParaRPr lang="es-PA" sz="1200" dirty="0"/>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Preparar </a:t>
            </a:r>
            <a:r>
              <a:rPr lang="es-PA" sz="1200" dirty="0">
                <a:ea typeface="Times New Roman" panose="02020603050405020304" pitchFamily="18" charset="0"/>
              </a:rPr>
              <a:t>las superficies del terreno y realizar la inspección previa al lanzado y colocación de acero de refuerzo.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Recibir </a:t>
            </a:r>
            <a:r>
              <a:rPr lang="es-PA" sz="1200" dirty="0">
                <a:ea typeface="Times New Roman" panose="02020603050405020304" pitchFamily="18" charset="0"/>
              </a:rPr>
              <a:t>los materiales en el sitio de la obra en un lugar predeterminado y elaborar la mezcla y ejecutar su transporte dentro de la obra hasta el lugar de colocación.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Colocación</a:t>
            </a:r>
            <a:r>
              <a:rPr lang="es-PA" sz="1200" dirty="0">
                <a:ea typeface="Times New Roman" panose="02020603050405020304" pitchFamily="18" charset="0"/>
              </a:rPr>
              <a:t>, compactación y acabados de la superficie de concreto de acuerdo a planos y especificaciones.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Dar </a:t>
            </a:r>
            <a:r>
              <a:rPr lang="es-PA" sz="1200" dirty="0">
                <a:ea typeface="Times New Roman" panose="02020603050405020304" pitchFamily="18" charset="0"/>
              </a:rPr>
              <a:t>las facilidades necesarias para las pruebas e </a:t>
            </a:r>
            <a:r>
              <a:rPr lang="es-PA" sz="1200" dirty="0" smtClean="0">
                <a:ea typeface="Times New Roman" panose="02020603050405020304" pitchFamily="18" charset="0"/>
              </a:rPr>
              <a:t>inspección.</a:t>
            </a:r>
            <a:endParaRPr lang="es-PA" sz="1200" dirty="0">
              <a:ea typeface="Times New Roman" panose="02020603050405020304" pitchFamily="18" charset="0"/>
            </a:endParaRP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Inspección </a:t>
            </a:r>
            <a:r>
              <a:rPr lang="es-PA" sz="1200" dirty="0">
                <a:ea typeface="Times New Roman" panose="02020603050405020304" pitchFamily="18" charset="0"/>
              </a:rPr>
              <a:t>de todas las superficies de concreto inmediatamente después de su colocación.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Reparación </a:t>
            </a:r>
            <a:r>
              <a:rPr lang="es-PA" sz="1200" dirty="0">
                <a:ea typeface="Times New Roman" panose="02020603050405020304" pitchFamily="18" charset="0"/>
              </a:rPr>
              <a:t>de todos los paneles, huecos y agujeros encontrados en la inspección, después de que el concreto esté completamente seco y una vez autorizado por la SMP, el cual deberá ser previamente informado a este respecto por el Contratista.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Inclusión </a:t>
            </a:r>
            <a:r>
              <a:rPr lang="es-PA" sz="1200" dirty="0">
                <a:ea typeface="Times New Roman" panose="02020603050405020304" pitchFamily="18" charset="0"/>
              </a:rPr>
              <a:t>en el concreto de los aditivos que sean requeridos y que se indiquen en los planos, así como todos los trabajos que sean necesarios para su inclusión. </a:t>
            </a:r>
          </a:p>
          <a:p>
            <a:pPr marL="457200" lvl="2" algn="just">
              <a:spcAft>
                <a:spcPts val="300"/>
              </a:spcAft>
              <a:buClr>
                <a:srgbClr val="808080"/>
              </a:buClr>
              <a:tabLst>
                <a:tab pos="215900" algn="l"/>
                <a:tab pos="540385" algn="l"/>
                <a:tab pos="540385" algn="l"/>
              </a:tabLst>
            </a:pPr>
            <a:r>
              <a:rPr lang="es-PA" sz="1200" u="sng" dirty="0">
                <a:effectLst>
                  <a:outerShdw blurRad="38100" dist="38100" dir="2700000" algn="tl">
                    <a:srgbClr val="000000">
                      <a:alpha val="43137"/>
                    </a:srgbClr>
                  </a:outerShdw>
                </a:effectLst>
              </a:rPr>
              <a:t>Materiales</a:t>
            </a:r>
            <a:r>
              <a:rPr lang="es-PA" sz="1200" dirty="0"/>
              <a:t> </a:t>
            </a:r>
          </a:p>
          <a:p>
            <a:pPr marL="457200" lvl="2" algn="just">
              <a:spcAft>
                <a:spcPts val="300"/>
              </a:spcAft>
              <a:buClr>
                <a:srgbClr val="808080"/>
              </a:buClr>
              <a:tabLst>
                <a:tab pos="215900" algn="l"/>
                <a:tab pos="540385" algn="l"/>
                <a:tab pos="540385" algn="l"/>
              </a:tabLst>
            </a:pPr>
            <a:r>
              <a:rPr lang="es-PA" sz="1200" dirty="0" smtClean="0"/>
              <a:t>a) Cemento </a:t>
            </a:r>
            <a:r>
              <a:rPr lang="es-PA" sz="1200" dirty="0"/>
              <a:t>Portland o Portland </a:t>
            </a:r>
            <a:r>
              <a:rPr lang="es-PA" sz="1200" dirty="0" err="1"/>
              <a:t>Puzolánico</a:t>
            </a:r>
            <a:r>
              <a:rPr lang="es-PA" sz="1200" dirty="0"/>
              <a:t> ASTM C-150/AASHTO M-85 Usar una sola marca de cemento en todo el proyecto a menos que diferentes marcas sean autorizadas por escrito por la SMP. </a:t>
            </a:r>
          </a:p>
          <a:p>
            <a:pPr marL="457200" lvl="2" algn="just">
              <a:spcAft>
                <a:spcPts val="300"/>
              </a:spcAft>
              <a:buClr>
                <a:srgbClr val="808080"/>
              </a:buClr>
              <a:tabLst>
                <a:tab pos="215900" algn="l"/>
                <a:tab pos="540385" algn="l"/>
                <a:tab pos="540385" algn="l"/>
              </a:tabLst>
            </a:pPr>
            <a:r>
              <a:rPr lang="es-PA" sz="1200" dirty="0"/>
              <a:t>b) Agregados. Los agregados deben suministrarse separados en arena y grava y pueden proceder de bancos naturales o bien ser producidos por trituración. Tanto la arena como la grava deben estar constituidas por partículas de rocas sanas y duras, capaces de resistir sin fragmentarse los efectos del impacto a la velocidad de lanzado. La arena y la grava deben cumplir con los requisitos de calidad indicados en la AASHTO M6-M80, excepto en lo relativo a la composición granulométrica para concreto </a:t>
            </a:r>
            <a:r>
              <a:rPr lang="es-PA" sz="1200" dirty="0" smtClean="0"/>
              <a:t>lanzado. </a:t>
            </a:r>
            <a:endParaRPr lang="es-PA" sz="1200" dirty="0"/>
          </a:p>
          <a:p>
            <a:pPr marL="457200" lvl="2" algn="just">
              <a:spcAft>
                <a:spcPts val="300"/>
              </a:spcAft>
              <a:buClr>
                <a:srgbClr val="808080"/>
              </a:buClr>
              <a:tabLst>
                <a:tab pos="215900" algn="l"/>
                <a:tab pos="540385" algn="l"/>
                <a:tab pos="540385" algn="l"/>
              </a:tabLst>
            </a:pPr>
            <a:r>
              <a:rPr lang="es-PA" sz="1200" dirty="0" smtClean="0"/>
              <a:t>c</a:t>
            </a:r>
            <a:r>
              <a:rPr lang="es-PA" sz="1200" dirty="0"/>
              <a:t>) Agua. AASHTO T-26. Debe ser limpia, y estar exenta de substancias nocivas a la calidad del concreto. </a:t>
            </a:r>
          </a:p>
          <a:p>
            <a:pPr marL="457200" lvl="2" algn="just">
              <a:spcAft>
                <a:spcPts val="300"/>
              </a:spcAft>
              <a:buClr>
                <a:srgbClr val="808080"/>
              </a:buClr>
              <a:tabLst>
                <a:tab pos="215900" algn="l"/>
                <a:tab pos="540385" algn="l"/>
                <a:tab pos="540385" algn="l"/>
              </a:tabLst>
            </a:pPr>
            <a:r>
              <a:rPr lang="es-PA" sz="1200" dirty="0"/>
              <a:t>d) Malla de acero. La malla que se utilizará como refuerzo del concreto lanzado será de alambrón de acero de alta resistencia soldado eléctricamente de acuerdo con la norma ASTM-185, según el reglamento de diseño. El límite de fluencia del acero (</a:t>
            </a:r>
            <a:r>
              <a:rPr lang="es-PA" sz="1200" dirty="0" err="1"/>
              <a:t>fy</a:t>
            </a:r>
            <a:r>
              <a:rPr lang="es-PA" sz="1200" dirty="0"/>
              <a:t>) será de 5000kg/cm</a:t>
            </a:r>
            <a:r>
              <a:rPr lang="es-PA" sz="1200" baseline="30000" dirty="0"/>
              <a:t>2</a:t>
            </a:r>
            <a:r>
              <a:rPr lang="es-PA" sz="1200" dirty="0"/>
              <a:t>. </a:t>
            </a:r>
          </a:p>
          <a:p>
            <a:endParaRPr lang="es-MX" dirty="0"/>
          </a:p>
        </p:txBody>
      </p:sp>
    </p:spTree>
    <p:extLst>
      <p:ext uri="{BB962C8B-B14F-4D97-AF65-F5344CB8AC3E}">
        <p14:creationId xmlns:p14="http://schemas.microsoft.com/office/powerpoint/2010/main" val="3639319120"/>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83</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4270400"/>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Concreto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ffectLst>
                  <a:outerShdw blurRad="38100" dist="38100" dir="2700000" algn="tl">
                    <a:srgbClr val="000000">
                      <a:alpha val="43137"/>
                    </a:srgbClr>
                  </a:outerShdw>
                </a:effectLst>
                <a:ea typeface="Times New Roman" panose="02020603050405020304" pitchFamily="18" charset="0"/>
              </a:rPr>
              <a:t>Concreto lanzado</a:t>
            </a:r>
          </a:p>
          <a:p>
            <a:pPr marL="457200" lvl="2" algn="just">
              <a:spcAft>
                <a:spcPts val="300"/>
              </a:spcAft>
              <a:buClr>
                <a:srgbClr val="808080"/>
              </a:buClr>
              <a:tabLst>
                <a:tab pos="215900" algn="l"/>
                <a:tab pos="540385" algn="l"/>
                <a:tab pos="540385" algn="l"/>
              </a:tabLst>
            </a:pPr>
            <a:r>
              <a:rPr lang="es-PA" sz="1200" dirty="0" smtClean="0"/>
              <a:t>Ensayes </a:t>
            </a:r>
            <a:r>
              <a:rPr lang="es-PA" sz="1200" dirty="0"/>
              <a:t>previos al lanzado. Con suficiente anticipación al inicio de los trabajos deben efectuarse ensayos consistentes en la fabricación de tableros de concreto lanzado; estos tableros generalmente son de 60 x 60cm y espesor de 10cm. Los tableros deben fabricarse lanzando el concreto con los materiales aprobados y con la misma proporción de mezclas consideradas como tentativas, empleando el equipo y personal que ejecutará el trabajo. </a:t>
            </a:r>
          </a:p>
          <a:p>
            <a:pPr marL="457200" lvl="2" algn="just">
              <a:spcAft>
                <a:spcPts val="300"/>
              </a:spcAft>
              <a:buClr>
                <a:srgbClr val="808080"/>
              </a:buClr>
              <a:tabLst>
                <a:tab pos="215900" algn="l"/>
                <a:tab pos="540385" algn="l"/>
                <a:tab pos="540385" algn="l"/>
              </a:tabLst>
            </a:pPr>
            <a:r>
              <a:rPr lang="es-PA" sz="1200" dirty="0" smtClean="0"/>
              <a:t>Los </a:t>
            </a:r>
            <a:r>
              <a:rPr lang="es-PA" sz="1200" dirty="0"/>
              <a:t>principales objetivos de estos ensayes previos son:</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1) Calificar el comportamiento de las mezclas ensayadas con diversas proporciones y tipos de materiales de uso probable principalmente en cuanto a su permanencia, estabilidad y aspecto.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2) Apreciar la homogeneidad y compacidad lograda en el concreto con el equipo y personal empleado.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3) Verificar la resistencia a compresión del concreto.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4) Definir los materiales y proporción en la que éstos deben emplearse para la realización del trabajo.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5) Calificar al lanzador. </a:t>
            </a:r>
          </a:p>
          <a:p>
            <a:pPr marL="457200" lvl="2" algn="just">
              <a:spcAft>
                <a:spcPts val="300"/>
              </a:spcAft>
              <a:buClr>
                <a:srgbClr val="808080"/>
              </a:buClr>
              <a:tabLst>
                <a:tab pos="215900" algn="l"/>
                <a:tab pos="540385" algn="l"/>
                <a:tab pos="540385" algn="l"/>
              </a:tabLst>
            </a:pPr>
            <a:r>
              <a:rPr lang="es-PA" sz="1200" dirty="0" smtClean="0"/>
              <a:t>Servirán </a:t>
            </a:r>
            <a:r>
              <a:rPr lang="es-PA" sz="1200" dirty="0"/>
              <a:t>como complemento a estas especificaciones las recomendaciones ACI-506-66 (1978) y las especificaciones ACI-506-2-77 (1977). </a:t>
            </a:r>
          </a:p>
          <a:p>
            <a:pPr marL="457200" lvl="2" algn="just">
              <a:spcAft>
                <a:spcPts val="300"/>
              </a:spcAft>
              <a:buClr>
                <a:srgbClr val="808080"/>
              </a:buClr>
              <a:tabLst>
                <a:tab pos="215900" algn="l"/>
                <a:tab pos="540385" algn="l"/>
                <a:tab pos="540385" algn="l"/>
              </a:tabLst>
            </a:pPr>
            <a:r>
              <a:rPr lang="es-PA" sz="1200" dirty="0" smtClean="0"/>
              <a:t>Los </a:t>
            </a:r>
            <a:r>
              <a:rPr lang="es-PA" sz="1200" dirty="0"/>
              <a:t>trabajos serán aceptados si se cumplen con los requerimientos indicados es esta especificación, en los planos y en las indicaciones de la SMP. </a:t>
            </a:r>
          </a:p>
          <a:p>
            <a:pPr marL="457200" lvl="2" algn="just">
              <a:spcAft>
                <a:spcPts val="300"/>
              </a:spcAft>
              <a:buClr>
                <a:srgbClr val="808080"/>
              </a:buClr>
              <a:tabLst>
                <a:tab pos="215900" algn="l"/>
                <a:tab pos="540385" algn="l"/>
                <a:tab pos="540385" algn="l"/>
              </a:tabLst>
            </a:pPr>
            <a:r>
              <a:rPr lang="es-PA" sz="1200" dirty="0"/>
              <a:t>Es responsabilidad del Contratista asegurar la calidad del concreto, por lo que la SMP no aceptará cargos por concretos que hayan sido rechazados por no cumplir con lo establecido en estas especificaciones. </a:t>
            </a:r>
          </a:p>
        </p:txBody>
      </p:sp>
    </p:spTree>
    <p:extLst>
      <p:ext uri="{BB962C8B-B14F-4D97-AF65-F5344CB8AC3E}">
        <p14:creationId xmlns:p14="http://schemas.microsoft.com/office/powerpoint/2010/main" val="592218510"/>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84</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647700"/>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Prefabricados de concreto</a:t>
            </a:r>
          </a:p>
          <a:p>
            <a:pPr marL="457200" lvl="2" algn="just">
              <a:spcAft>
                <a:spcPts val="300"/>
              </a:spcAft>
              <a:buClr>
                <a:srgbClr val="808080"/>
              </a:buClr>
              <a:tabLst>
                <a:tab pos="215900" algn="l"/>
                <a:tab pos="540385" algn="l"/>
                <a:tab pos="540385" algn="l"/>
              </a:tabLst>
            </a:pPr>
            <a:r>
              <a:rPr lang="es-PA" sz="1200" dirty="0" smtClean="0"/>
              <a:t>El </a:t>
            </a:r>
            <a:r>
              <a:rPr lang="es-PA" sz="1200" dirty="0"/>
              <a:t>Contratista deberá suministrar todo el material, equipo, mano de obra y supervisión técnica necesarios para ejecutar los </a:t>
            </a:r>
            <a:r>
              <a:rPr lang="es-PA" sz="1200" dirty="0" smtClean="0"/>
              <a:t>trabajos. </a:t>
            </a:r>
            <a:endParaRPr lang="es-PA" sz="1200" dirty="0"/>
          </a:p>
          <a:p>
            <a:pPr marL="457200" lvl="2" algn="just">
              <a:spcAft>
                <a:spcPts val="300"/>
              </a:spcAft>
              <a:buClr>
                <a:srgbClr val="808080"/>
              </a:buClr>
              <a:tabLst>
                <a:tab pos="215900" algn="l"/>
                <a:tab pos="540385" algn="l"/>
                <a:tab pos="540385" algn="l"/>
              </a:tabLst>
            </a:pPr>
            <a:r>
              <a:rPr lang="es-PA" sz="1200" dirty="0" smtClean="0"/>
              <a:t>Los </a:t>
            </a:r>
            <a:r>
              <a:rPr lang="es-PA" sz="1200" dirty="0"/>
              <a:t>insumos propios para la fabricación de las piezas de concreto que serán empleados para el cajón del viaducto deberán apegarse a lo dispuesto </a:t>
            </a:r>
            <a:r>
              <a:rPr lang="es-PA" sz="1200" dirty="0" smtClean="0"/>
              <a:t>en las especificaciones</a:t>
            </a:r>
            <a:r>
              <a:rPr lang="es-PA" sz="1200" dirty="0"/>
              <a:t>, así como a las normas y especificaciones oficiales del ASTM, ACI, AASHTO, PCI, Especificaciones Técnicas Generales del Ministerio de Obras Publicas de la República de Panamá aplicables. </a:t>
            </a:r>
          </a:p>
          <a:p>
            <a:pPr marL="457200" lvl="2" algn="just">
              <a:spcAft>
                <a:spcPts val="300"/>
              </a:spcAft>
              <a:buClr>
                <a:srgbClr val="808080"/>
              </a:buClr>
              <a:tabLst>
                <a:tab pos="215900" algn="l"/>
                <a:tab pos="540385" algn="l"/>
                <a:tab pos="540385" algn="l"/>
              </a:tabLst>
            </a:pPr>
            <a:r>
              <a:rPr lang="es-PA" sz="1200" dirty="0" smtClean="0"/>
              <a:t>La SMP verificará que </a:t>
            </a:r>
            <a:r>
              <a:rPr lang="es-PA" sz="1200" dirty="0"/>
              <a:t>le planta de prefabricados cuente con un sistema de calidad que permita monitorear la fabricación de cada pieza y garantizar el cumplimiento con las normas de calidad.</a:t>
            </a:r>
          </a:p>
          <a:p>
            <a:pPr marL="457200" lvl="2" algn="just">
              <a:spcAft>
                <a:spcPts val="300"/>
              </a:spcAft>
              <a:buClr>
                <a:srgbClr val="808080"/>
              </a:buClr>
              <a:tabLst>
                <a:tab pos="215900" algn="l"/>
                <a:tab pos="540385" algn="l"/>
                <a:tab pos="540385" algn="l"/>
              </a:tabLst>
            </a:pPr>
            <a:r>
              <a:rPr lang="es-PA" sz="1200" dirty="0"/>
              <a:t>El contratista deberá someter a consideración </a:t>
            </a:r>
            <a:r>
              <a:rPr lang="es-PA" sz="1200" dirty="0" smtClean="0"/>
              <a:t>y aprobación de </a:t>
            </a:r>
            <a:r>
              <a:rPr lang="es-PA" sz="1200" dirty="0"/>
              <a:t>la SMP, un procedimiento detallado de prefabricación, carga, almacenaje, reparación, carga a camión y transporte de las piezas de planta a obra. </a:t>
            </a:r>
            <a:endParaRPr lang="es-PA" sz="1200" dirty="0" smtClean="0"/>
          </a:p>
          <a:p>
            <a:pPr marL="457200" lvl="2" algn="just">
              <a:spcAft>
                <a:spcPts val="300"/>
              </a:spcAft>
              <a:buClr>
                <a:srgbClr val="808080"/>
              </a:buClr>
              <a:tabLst>
                <a:tab pos="215900" algn="l"/>
                <a:tab pos="540385" algn="l"/>
                <a:tab pos="540385" algn="l"/>
              </a:tabLst>
            </a:pPr>
            <a:r>
              <a:rPr lang="es-PA" sz="1200" dirty="0" smtClean="0"/>
              <a:t>El </a:t>
            </a:r>
            <a:r>
              <a:rPr lang="es-PA" sz="1200" dirty="0"/>
              <a:t>contratista deberá llenar los formatos, que previo acuerdo con la </a:t>
            </a:r>
            <a:r>
              <a:rPr lang="es-PA" sz="1200" dirty="0" smtClean="0"/>
              <a:t>SMP, se </a:t>
            </a:r>
            <a:r>
              <a:rPr lang="es-PA" sz="1200" dirty="0"/>
              <a:t>hayan establecido para el control de calidad geométrico y estructural de cada una de las piezas. </a:t>
            </a:r>
          </a:p>
          <a:p>
            <a:pPr marL="457200" lvl="2" algn="just">
              <a:spcAft>
                <a:spcPts val="300"/>
              </a:spcAft>
              <a:buClr>
                <a:srgbClr val="808080"/>
              </a:buClr>
              <a:tabLst>
                <a:tab pos="215900" algn="l"/>
                <a:tab pos="540385" algn="l"/>
                <a:tab pos="540385" algn="l"/>
              </a:tabLst>
            </a:pPr>
            <a:r>
              <a:rPr lang="es-PA" sz="1200" dirty="0" smtClean="0"/>
              <a:t>La SMP autorizará mediante </a:t>
            </a:r>
            <a:r>
              <a:rPr lang="es-PA" sz="1200" dirty="0"/>
              <a:t>actas oficiales, el embarque de las piezas de concreto prefabricado, en base a un programa de montaje acorde al programa particular de construcción del viaducto, en el frente correspondiente, integrando un expediente completo por pieza, el cual deberá contener toda la información del antecedente de fabricación, basado en un formato oficial que se entregará al pre fabricador previo al inicio de los trabajos. </a:t>
            </a:r>
          </a:p>
          <a:p>
            <a:pPr marL="457200" lvl="2" algn="just">
              <a:spcAft>
                <a:spcPts val="300"/>
              </a:spcAft>
              <a:buClr>
                <a:srgbClr val="808080"/>
              </a:buClr>
              <a:tabLst>
                <a:tab pos="215900" algn="l"/>
                <a:tab pos="540385" algn="l"/>
                <a:tab pos="540385" algn="l"/>
              </a:tabLst>
            </a:pPr>
            <a:r>
              <a:rPr lang="es-PA" sz="1200" dirty="0"/>
              <a:t>El contratista deberá presentar a revisión los procedimientos detallados de montaje de elementos prefabricados, los cuales deberán ser validados antes del inicio de las actividades. </a:t>
            </a:r>
          </a:p>
          <a:p>
            <a:pPr marL="457200" lvl="2" algn="just">
              <a:spcAft>
                <a:spcPts val="300"/>
              </a:spcAft>
              <a:buClr>
                <a:srgbClr val="808080"/>
              </a:buClr>
              <a:tabLst>
                <a:tab pos="215900" algn="l"/>
                <a:tab pos="540385" algn="l"/>
                <a:tab pos="540385" algn="l"/>
              </a:tabLst>
            </a:pPr>
            <a:r>
              <a:rPr lang="es-PA" sz="1200" dirty="0"/>
              <a:t>El contratista asignado deberá </a:t>
            </a:r>
            <a:r>
              <a:rPr lang="es-PA" sz="1200" dirty="0" smtClean="0"/>
              <a:t>cumplir con </a:t>
            </a:r>
            <a:r>
              <a:rPr lang="es-PA" sz="1200" dirty="0"/>
              <a:t>los programas de construcción y con los rendimientos señalados en sus análisis de precios unitarios. </a:t>
            </a:r>
          </a:p>
          <a:p>
            <a:pPr marL="457200" lvl="2" algn="just">
              <a:spcAft>
                <a:spcPts val="300"/>
              </a:spcAft>
              <a:buClr>
                <a:srgbClr val="808080"/>
              </a:buClr>
              <a:tabLst>
                <a:tab pos="215900" algn="l"/>
                <a:tab pos="540385" algn="l"/>
                <a:tab pos="540385" algn="l"/>
              </a:tabLst>
            </a:pPr>
            <a:r>
              <a:rPr lang="es-PA" sz="1200" dirty="0"/>
              <a:t>Se deberá efectuar un trabajo de verificación topográfica detallada al momento de montar las piezas para efectuar los ajustes que fueren necesarios antes de proceder a la instalación de piezas subsecuentes. </a:t>
            </a:r>
          </a:p>
          <a:p>
            <a:pPr marL="457200" lvl="2" algn="just">
              <a:spcAft>
                <a:spcPts val="300"/>
              </a:spcAft>
              <a:buClr>
                <a:srgbClr val="808080"/>
              </a:buClr>
              <a:tabLst>
                <a:tab pos="215900" algn="l"/>
                <a:tab pos="540385" algn="l"/>
                <a:tab pos="540385" algn="l"/>
              </a:tabLst>
            </a:pPr>
            <a:r>
              <a:rPr lang="es-PA" sz="1200" dirty="0"/>
              <a:t>Se deberá acatar lo dispuesto en el proyecto ejecutivo para dejar las preparaciones y efectuar los trabajos de construcción complementarios al montaje de las losas que se requieran para garantizar su estabilidad, alineamiento y correcto </a:t>
            </a:r>
            <a:r>
              <a:rPr lang="es-PA" sz="1200" dirty="0" err="1"/>
              <a:t>junteo</a:t>
            </a:r>
            <a:r>
              <a:rPr lang="es-PA" sz="1200" dirty="0"/>
              <a:t>. </a:t>
            </a:r>
            <a:endParaRPr lang="es-ES" sz="1200" dirty="0"/>
          </a:p>
        </p:txBody>
      </p:sp>
    </p:spTree>
    <p:extLst>
      <p:ext uri="{BB962C8B-B14F-4D97-AF65-F5344CB8AC3E}">
        <p14:creationId xmlns:p14="http://schemas.microsoft.com/office/powerpoint/2010/main" val="705822672"/>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85</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270674"/>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Membrana impermeable y bandas de sello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MX" sz="1600" dirty="0">
                <a:effectLst>
                  <a:outerShdw blurRad="38100" dist="38100" dir="2700000" algn="tl">
                    <a:srgbClr val="000000">
                      <a:alpha val="43137"/>
                    </a:srgbClr>
                  </a:outerShdw>
                </a:effectLst>
                <a:ea typeface="Times New Roman" panose="02020603050405020304" pitchFamily="18" charset="0"/>
              </a:rPr>
              <a:t>Membrana impermeable</a:t>
            </a:r>
            <a:endParaRPr lang="es-PA" sz="1600" dirty="0">
              <a:effectLst>
                <a:outerShdw blurRad="38100" dist="38100" dir="2700000" algn="tl">
                  <a:srgbClr val="000000">
                    <a:alpha val="43137"/>
                  </a:srgbClr>
                </a:outerShdw>
              </a:effectLst>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dirty="0" smtClean="0"/>
              <a:t>El </a:t>
            </a:r>
            <a:r>
              <a:rPr lang="es-PA" sz="1200" dirty="0"/>
              <a:t>Contratista deberá suministrar todos los materiales, el equipo, la mano de obra y la supervisión técnica necesarios para ejecutar la instalación de la membrana </a:t>
            </a:r>
            <a:r>
              <a:rPr lang="es-PA" sz="1200" dirty="0" smtClean="0"/>
              <a:t>impermeable, </a:t>
            </a:r>
            <a:r>
              <a:rPr lang="es-PA" sz="1200" dirty="0"/>
              <a:t>tanto para los tramos de viaducto, como para las </a:t>
            </a:r>
            <a:r>
              <a:rPr lang="es-PA" sz="1200" dirty="0" smtClean="0"/>
              <a:t>estaciones. </a:t>
            </a:r>
          </a:p>
          <a:p>
            <a:pPr marL="457200" lvl="2" algn="just">
              <a:spcAft>
                <a:spcPts val="300"/>
              </a:spcAft>
              <a:buClr>
                <a:srgbClr val="808080"/>
              </a:buClr>
              <a:tabLst>
                <a:tab pos="215900" algn="l"/>
                <a:tab pos="540385" algn="l"/>
                <a:tab pos="540385" algn="l"/>
              </a:tabLst>
            </a:pPr>
            <a:r>
              <a:rPr lang="es-PA" sz="1200" dirty="0" smtClean="0"/>
              <a:t>El </a:t>
            </a:r>
            <a:r>
              <a:rPr lang="es-PA" sz="1200" dirty="0"/>
              <a:t>mortero para protección de la impermeabilización, cuando se requiera su uso, deberá estar compuesto de una parte de cemento Portland y 2 partes de arena, a menos que se especifique lo contrario</a:t>
            </a:r>
            <a:r>
              <a:rPr lang="es-PA" sz="1200" dirty="0" smtClean="0"/>
              <a:t>.</a:t>
            </a:r>
          </a:p>
          <a:p>
            <a:pPr marL="457200" lvl="2" algn="just">
              <a:spcAft>
                <a:spcPts val="300"/>
              </a:spcAft>
              <a:buClr>
                <a:srgbClr val="808080"/>
              </a:buClr>
              <a:tabLst>
                <a:tab pos="215900" algn="l"/>
                <a:tab pos="540385" algn="l"/>
                <a:tab pos="540385" algn="l"/>
              </a:tabLst>
            </a:pPr>
            <a:r>
              <a:rPr lang="es-PA" sz="1200" dirty="0"/>
              <a:t>La membrana impermeabilizante deberá ser una </a:t>
            </a:r>
            <a:r>
              <a:rPr lang="es-PA" sz="1200" dirty="0" err="1"/>
              <a:t>geomembrana</a:t>
            </a:r>
            <a:r>
              <a:rPr lang="es-PA" sz="1200" dirty="0"/>
              <a:t> de polietileno de alta densidad, con una densidad de la lámina formulada igual o superior a 0.94g/m. El espesor de la membrana no deberá ser menor de 1.5mm. La membrana deberá cumplir con las siguientes normas: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Relación </a:t>
            </a:r>
            <a:r>
              <a:rPr lang="es-PA" sz="1200" dirty="0">
                <a:ea typeface="Times New Roman" panose="02020603050405020304" pitchFamily="18" charset="0"/>
              </a:rPr>
              <a:t>esfuerzo-deformación en plásticos ASTM D-638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Densidad </a:t>
            </a:r>
            <a:r>
              <a:rPr lang="es-PA" sz="1200" dirty="0">
                <a:ea typeface="Times New Roman" panose="02020603050405020304" pitchFamily="18" charset="0"/>
              </a:rPr>
              <a:t>relativa ASTM D-792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Resistencia </a:t>
            </a:r>
            <a:r>
              <a:rPr lang="es-PA" sz="1200" dirty="0">
                <a:ea typeface="Times New Roman" panose="02020603050405020304" pitchFamily="18" charset="0"/>
              </a:rPr>
              <a:t>inicial al rasgado ASTM D-1004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Índice </a:t>
            </a:r>
            <a:r>
              <a:rPr lang="es-PA" sz="1200" dirty="0">
                <a:ea typeface="Times New Roman" panose="02020603050405020304" pitchFamily="18" charset="0"/>
              </a:rPr>
              <a:t>de resistencia al </a:t>
            </a:r>
            <a:r>
              <a:rPr lang="es-PA" sz="1200" dirty="0" err="1">
                <a:ea typeface="Times New Roman" panose="02020603050405020304" pitchFamily="18" charset="0"/>
              </a:rPr>
              <a:t>punzonamiento</a:t>
            </a:r>
            <a:r>
              <a:rPr lang="es-PA" sz="1200" dirty="0">
                <a:ea typeface="Times New Roman" panose="02020603050405020304" pitchFamily="18" charset="0"/>
              </a:rPr>
              <a:t> ASTM D-4833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Determinación </a:t>
            </a:r>
            <a:r>
              <a:rPr lang="es-PA" sz="1200" dirty="0">
                <a:ea typeface="Times New Roman" panose="02020603050405020304" pitchFamily="18" charset="0"/>
              </a:rPr>
              <a:t>de espesor nominal ASTM D-5199 </a:t>
            </a:r>
          </a:p>
          <a:p>
            <a:pPr marL="457200" lvl="2" algn="just">
              <a:spcAft>
                <a:spcPts val="300"/>
              </a:spcAft>
              <a:buClr>
                <a:srgbClr val="808080"/>
              </a:buClr>
              <a:tabLst>
                <a:tab pos="215900" algn="l"/>
                <a:tab pos="540385" algn="l"/>
                <a:tab pos="540385" algn="l"/>
              </a:tabLst>
            </a:pPr>
            <a:r>
              <a:rPr lang="es-PA" sz="1200" dirty="0"/>
              <a:t>Todos los materiales para impermeabilización deberán ser aprobados antes de su embarque, a menos de que la supervisión </a:t>
            </a:r>
          </a:p>
          <a:p>
            <a:pPr marL="457200" lvl="2" algn="just">
              <a:spcAft>
                <a:spcPts val="300"/>
              </a:spcAft>
              <a:buClr>
                <a:srgbClr val="808080"/>
              </a:buClr>
              <a:tabLst>
                <a:tab pos="215900" algn="l"/>
                <a:tab pos="540385" algn="l"/>
                <a:tab pos="540385" algn="l"/>
              </a:tabLst>
            </a:pPr>
            <a:r>
              <a:rPr lang="es-PA" sz="1200" dirty="0"/>
              <a:t>La inspección se realizará preferiblemente en fábrica, mas la supervisión puede ordenar que sean enviadas muestras representativas, adecuadamente identificadas, para ensayarlas antes del embarque de los materiales. </a:t>
            </a:r>
          </a:p>
          <a:p>
            <a:pPr marL="457200" lvl="2" algn="just">
              <a:spcAft>
                <a:spcPts val="300"/>
              </a:spcAft>
              <a:buClr>
                <a:srgbClr val="808080"/>
              </a:buClr>
              <a:tabLst>
                <a:tab pos="215900" algn="l"/>
                <a:tab pos="540385" algn="l"/>
                <a:tab pos="540385" algn="l"/>
              </a:tabLst>
            </a:pPr>
            <a:r>
              <a:rPr lang="es-PA" sz="1200" dirty="0"/>
              <a:t>La supervisión deberá verificar con el proveedor, las condiciones requeridas para almacenamiento de los materiales y el Contratista deberá atender los requerimientos solicitados. </a:t>
            </a:r>
          </a:p>
          <a:p>
            <a:pPr marL="457200" lvl="2" algn="just">
              <a:spcAft>
                <a:spcPts val="300"/>
              </a:spcAft>
              <a:buClr>
                <a:srgbClr val="808080"/>
              </a:buClr>
              <a:tabLst>
                <a:tab pos="215900" algn="l"/>
                <a:tab pos="540385" algn="l"/>
                <a:tab pos="540385" algn="l"/>
              </a:tabLst>
            </a:pPr>
            <a:r>
              <a:rPr lang="es-PA" sz="1200" dirty="0"/>
              <a:t>El proveedor deberá extender una garantía de 10 años mínimo sobre los materiales y mano de obra, una vez que haya terminado el proyecto según sus especificaciones. Esta garantía deberá estar respaldada por un seguro contra daños o fianza por el mismo período. </a:t>
            </a:r>
            <a:endParaRPr lang="es-MX" sz="1200" dirty="0"/>
          </a:p>
        </p:txBody>
      </p:sp>
    </p:spTree>
    <p:extLst>
      <p:ext uri="{BB962C8B-B14F-4D97-AF65-F5344CB8AC3E}">
        <p14:creationId xmlns:p14="http://schemas.microsoft.com/office/powerpoint/2010/main" val="2229940761"/>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86</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4054956"/>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Membrana impermeable y bandas de sello</a:t>
            </a:r>
          </a:p>
          <a:p>
            <a:pPr marL="0" lvl="1" algn="just">
              <a:spcAft>
                <a:spcPts val="300"/>
              </a:spcAft>
              <a:buClr>
                <a:srgbClr val="808080"/>
              </a:buClr>
              <a:tabLst>
                <a:tab pos="215900" algn="l"/>
                <a:tab pos="540385" algn="l"/>
                <a:tab pos="540385" algn="l"/>
              </a:tabLst>
            </a:pPr>
            <a:endParaRPr lang="es-ES" sz="800" b="1" cap="small" dirty="0" smtClean="0">
              <a:effectLst>
                <a:outerShdw blurRad="38100" dist="38100" dir="2700000" algn="tl">
                  <a:srgbClr val="000000">
                    <a:alpha val="43137"/>
                  </a:srgbClr>
                </a:outerShdw>
              </a:effectLst>
            </a:endParaRP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MX" sz="1600" dirty="0" smtClean="0">
                <a:effectLst>
                  <a:outerShdw blurRad="38100" dist="38100" dir="2700000" algn="tl">
                    <a:srgbClr val="000000">
                      <a:alpha val="43137"/>
                    </a:srgbClr>
                  </a:outerShdw>
                </a:effectLst>
                <a:ea typeface="Times New Roman" panose="02020603050405020304" pitchFamily="18" charset="0"/>
              </a:rPr>
              <a:t>Bandas de sello</a:t>
            </a:r>
          </a:p>
          <a:p>
            <a:pPr marL="0" lvl="1" algn="just">
              <a:spcAft>
                <a:spcPts val="300"/>
              </a:spcAft>
              <a:buClr>
                <a:srgbClr val="808080"/>
              </a:buClr>
              <a:tabLst>
                <a:tab pos="215900" algn="l"/>
                <a:tab pos="540385" algn="l"/>
                <a:tab pos="540385" algn="l"/>
              </a:tabLst>
            </a:pPr>
            <a:endParaRPr lang="es-PA" sz="600" dirty="0">
              <a:effectLst>
                <a:outerShdw blurRad="38100" dist="38100" dir="2700000" algn="tl">
                  <a:srgbClr val="000000">
                    <a:alpha val="43137"/>
                  </a:srgbClr>
                </a:outerShdw>
              </a:effectLst>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600" dirty="0"/>
              <a:t>El Contratista deberá suministrar todos los materiales, el equipo, la mano de obra y la supervisión técnica necesarios para ejecutar </a:t>
            </a:r>
            <a:r>
              <a:rPr lang="es-PA" sz="1600" dirty="0" smtClean="0"/>
              <a:t>la </a:t>
            </a:r>
            <a:r>
              <a:rPr lang="es-PA" sz="1600" dirty="0"/>
              <a:t>instalación de la banda de sello que se </a:t>
            </a:r>
            <a:r>
              <a:rPr lang="es-PA" sz="1600" dirty="0" smtClean="0"/>
              <a:t>indiquen </a:t>
            </a:r>
            <a:r>
              <a:rPr lang="es-PA" sz="1600" dirty="0"/>
              <a:t>en las juntas de colado longitudinales y transversales que se muestran en los planos y de acuerdo con </a:t>
            </a:r>
            <a:r>
              <a:rPr lang="es-PA" sz="1600" dirty="0" smtClean="0"/>
              <a:t>las especificaciones</a:t>
            </a:r>
            <a:r>
              <a:rPr lang="es-PA" sz="1600" dirty="0"/>
              <a:t>. </a:t>
            </a:r>
            <a:endParaRPr lang="es-PA" sz="1600" dirty="0" smtClean="0"/>
          </a:p>
          <a:p>
            <a:pPr marL="457200" lvl="2" algn="just">
              <a:spcAft>
                <a:spcPts val="300"/>
              </a:spcAft>
              <a:buClr>
                <a:srgbClr val="808080"/>
              </a:buClr>
              <a:tabLst>
                <a:tab pos="215900" algn="l"/>
                <a:tab pos="540385" algn="l"/>
                <a:tab pos="540385" algn="l"/>
              </a:tabLst>
            </a:pPr>
            <a:r>
              <a:rPr lang="es-PA" sz="1600" dirty="0"/>
              <a:t>El Contratista deberá utilizar bandas de PVC del tipo de bulbo central, de marcas que cumplan con los requerimientos en estas especificaciones y las normas que pudiesen aplicar, además de cumplir el ancho requerido en el diseño</a:t>
            </a:r>
            <a:r>
              <a:rPr lang="es-PA" sz="1600" dirty="0" smtClean="0"/>
              <a:t>.</a:t>
            </a:r>
          </a:p>
          <a:p>
            <a:pPr marL="457200" lvl="2" algn="just">
              <a:spcAft>
                <a:spcPts val="300"/>
              </a:spcAft>
              <a:buClr>
                <a:srgbClr val="808080"/>
              </a:buClr>
              <a:tabLst>
                <a:tab pos="215900" algn="l"/>
                <a:tab pos="540385" algn="l"/>
                <a:tab pos="540385" algn="l"/>
              </a:tabLst>
            </a:pPr>
            <a:r>
              <a:rPr lang="es-PA" sz="1600" dirty="0"/>
              <a:t>Los trabajos serán aceptados si se cumplen con los requerimientos indicados en ésta especificación, en el diseño y las recomendaciones de instalación que indique el fabricante. </a:t>
            </a:r>
            <a:endParaRPr lang="es-PA" sz="1600" dirty="0" smtClean="0"/>
          </a:p>
          <a:p>
            <a:pPr marL="457200" lvl="2" algn="just">
              <a:spcAft>
                <a:spcPts val="300"/>
              </a:spcAft>
              <a:buClr>
                <a:srgbClr val="808080"/>
              </a:buClr>
              <a:tabLst>
                <a:tab pos="215900" algn="l"/>
                <a:tab pos="540385" algn="l"/>
                <a:tab pos="540385" algn="l"/>
              </a:tabLst>
            </a:pPr>
            <a:endParaRPr lang="es-PA" sz="1600" dirty="0"/>
          </a:p>
        </p:txBody>
      </p:sp>
    </p:spTree>
    <p:extLst>
      <p:ext uri="{BB962C8B-B14F-4D97-AF65-F5344CB8AC3E}">
        <p14:creationId xmlns:p14="http://schemas.microsoft.com/office/powerpoint/2010/main" val="3179314935"/>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87</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386090"/>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Pilotes </a:t>
            </a:r>
            <a:r>
              <a:rPr lang="es-ES" sz="2400" b="1" cap="small" dirty="0" err="1" smtClean="0">
                <a:effectLst>
                  <a:outerShdw blurRad="38100" dist="38100" dir="2700000" algn="tl">
                    <a:srgbClr val="000000">
                      <a:alpha val="43137"/>
                    </a:srgbClr>
                  </a:outerShdw>
                </a:effectLst>
              </a:rPr>
              <a:t>precolados</a:t>
            </a:r>
            <a:r>
              <a:rPr lang="es-ES" sz="2400" b="1" cap="small" dirty="0" smtClean="0">
                <a:effectLst>
                  <a:outerShdw blurRad="38100" dist="38100" dir="2700000" algn="tl">
                    <a:srgbClr val="000000">
                      <a:alpha val="43137"/>
                    </a:srgbClr>
                  </a:outerShdw>
                </a:effectLst>
              </a:rPr>
              <a:t> y vaciados en sitio</a:t>
            </a:r>
          </a:p>
          <a:p>
            <a:pPr marL="457200" lvl="2" algn="just">
              <a:spcAft>
                <a:spcPts val="300"/>
              </a:spcAft>
              <a:buClr>
                <a:srgbClr val="808080"/>
              </a:buClr>
              <a:tabLst>
                <a:tab pos="215900" algn="l"/>
                <a:tab pos="540385" algn="l"/>
                <a:tab pos="540385" algn="l"/>
              </a:tabLst>
            </a:pPr>
            <a:r>
              <a:rPr lang="es-PA" sz="1200" dirty="0"/>
              <a:t>El Contratista deberá suministrar todos los materiales, equipos, mano de obra y supervisión técnica necesarios para el suministro, manejo, hincado o vaciado en sitio de pilotes. </a:t>
            </a:r>
          </a:p>
          <a:p>
            <a:pPr marL="457200" lvl="2" algn="just">
              <a:spcAft>
                <a:spcPts val="300"/>
              </a:spcAft>
              <a:buClr>
                <a:srgbClr val="808080"/>
              </a:buClr>
              <a:tabLst>
                <a:tab pos="215900" algn="l"/>
                <a:tab pos="540385" algn="l"/>
                <a:tab pos="540385" algn="l"/>
              </a:tabLst>
            </a:pPr>
            <a:r>
              <a:rPr lang="es-PA" sz="1200" dirty="0"/>
              <a:t>Los materiales utilizados para la construcción de pilotes deberán ser los siguientes: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Concreto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Acero de Refuerzo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Tubos y Accesorios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Soldadura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Lámina Metálica para camisa y uniones de pilotes hincados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Barras de acero continuamente roscadas de alta resistencia tratadas en frío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a:ea typeface="Times New Roman" panose="02020603050405020304" pitchFamily="18" charset="0"/>
              </a:rPr>
              <a:t>Tubos para ensayos de integridad (</a:t>
            </a:r>
            <a:r>
              <a:rPr lang="es-PA" sz="1200" dirty="0" err="1">
                <a:ea typeface="Times New Roman" panose="02020603050405020304" pitchFamily="18" charset="0"/>
              </a:rPr>
              <a:t>Crosshole</a:t>
            </a:r>
            <a:r>
              <a:rPr lang="es-PA" sz="1200" dirty="0">
                <a:ea typeface="Times New Roman" panose="02020603050405020304" pitchFamily="18" charset="0"/>
              </a:rPr>
              <a:t>) </a:t>
            </a:r>
          </a:p>
          <a:p>
            <a:pPr marL="457200" lvl="2" algn="just">
              <a:spcAft>
                <a:spcPts val="300"/>
              </a:spcAft>
              <a:buClr>
                <a:srgbClr val="808080"/>
              </a:buClr>
              <a:tabLst>
                <a:tab pos="215900" algn="l"/>
                <a:tab pos="540385" algn="l"/>
                <a:tab pos="540385" algn="l"/>
              </a:tabLst>
            </a:pPr>
            <a:r>
              <a:rPr lang="es-PA" sz="1200" dirty="0"/>
              <a:t>Todos los materiales deberán cumplir con los requisitos de calidad establecidos en las especificaciones, en el diseño o en cualquier otro documento del contrato</a:t>
            </a:r>
            <a:r>
              <a:rPr lang="es-PA" sz="1200" dirty="0" smtClean="0"/>
              <a:t>.</a:t>
            </a:r>
          </a:p>
          <a:p>
            <a:pPr marL="457200" lvl="2" algn="just">
              <a:spcAft>
                <a:spcPts val="300"/>
              </a:spcAft>
              <a:buClr>
                <a:srgbClr val="808080"/>
              </a:buClr>
              <a:tabLst>
                <a:tab pos="215900" algn="l"/>
                <a:tab pos="540385" algn="l"/>
                <a:tab pos="540385" algn="l"/>
              </a:tabLst>
            </a:pPr>
            <a:endParaRPr lang="es-PA" sz="1200" dirty="0"/>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MX" sz="1600" dirty="0" smtClean="0">
                <a:effectLst>
                  <a:outerShdw blurRad="38100" dist="38100" dir="2700000" algn="tl">
                    <a:srgbClr val="000000">
                      <a:alpha val="43137"/>
                    </a:srgbClr>
                  </a:outerShdw>
                </a:effectLst>
                <a:ea typeface="Times New Roman" panose="02020603050405020304" pitchFamily="18" charset="0"/>
              </a:rPr>
              <a:t>Pilotes de concreto </a:t>
            </a:r>
            <a:r>
              <a:rPr lang="es-MX" sz="1600" dirty="0" err="1" smtClean="0">
                <a:effectLst>
                  <a:outerShdw blurRad="38100" dist="38100" dir="2700000" algn="tl">
                    <a:srgbClr val="000000">
                      <a:alpha val="43137"/>
                    </a:srgbClr>
                  </a:outerShdw>
                </a:effectLst>
                <a:ea typeface="Times New Roman" panose="02020603050405020304" pitchFamily="18" charset="0"/>
              </a:rPr>
              <a:t>precolados</a:t>
            </a:r>
            <a:endParaRPr lang="es-PA" sz="1600" dirty="0" smtClean="0">
              <a:effectLst>
                <a:outerShdw blurRad="38100" dist="38100" dir="2700000" algn="tl">
                  <a:srgbClr val="000000">
                    <a:alpha val="43137"/>
                  </a:srgbClr>
                </a:outerShdw>
              </a:effectLst>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dirty="0"/>
              <a:t>Serán elementos de concreto </a:t>
            </a:r>
            <a:r>
              <a:rPr lang="es-PA" sz="1200" dirty="0" err="1"/>
              <a:t>precolado</a:t>
            </a:r>
            <a:r>
              <a:rPr lang="es-PA" sz="1200" dirty="0"/>
              <a:t>, reforzados, hincados en el terreno, que formarán parte de la cimentación de una estructura o la estabilizarán, de acuerdo con lo mostrado en los diseños y lo aprobado por la SMP.</a:t>
            </a:r>
          </a:p>
          <a:p>
            <a:pPr marL="457200" lvl="2" algn="just">
              <a:spcAft>
                <a:spcPts val="300"/>
              </a:spcAft>
              <a:buClr>
                <a:srgbClr val="808080"/>
              </a:buClr>
              <a:tabLst>
                <a:tab pos="215900" algn="l"/>
                <a:tab pos="540385" algn="l"/>
                <a:tab pos="540385" algn="l"/>
              </a:tabLst>
            </a:pPr>
            <a:r>
              <a:rPr lang="es-PA" sz="1200" dirty="0"/>
              <a:t>Se usará concreto de por lo menos 350kg/cm2 para los pilotes </a:t>
            </a:r>
            <a:r>
              <a:rPr lang="es-PA" sz="1200" dirty="0" err="1"/>
              <a:t>precolados</a:t>
            </a:r>
            <a:r>
              <a:rPr lang="es-PA" sz="1200" dirty="0"/>
              <a:t>. El concreto y el acero deberán satisfacer todos los requisitos especificados. </a:t>
            </a:r>
          </a:p>
          <a:p>
            <a:pPr marL="457200" lvl="2" algn="just">
              <a:spcAft>
                <a:spcPts val="300"/>
              </a:spcAft>
              <a:buClr>
                <a:srgbClr val="808080"/>
              </a:buClr>
              <a:tabLst>
                <a:tab pos="215900" algn="l"/>
                <a:tab pos="540385" algn="l"/>
                <a:tab pos="540385" algn="l"/>
              </a:tabLst>
            </a:pPr>
            <a:r>
              <a:rPr lang="es-PA" sz="1200" dirty="0" smtClean="0"/>
              <a:t>Previo a la ejecución de los trabajos, </a:t>
            </a:r>
            <a:r>
              <a:rPr lang="es-PA" sz="1200" dirty="0"/>
              <a:t>el contratista entregará la SMP para su revisión y aprobación, un plan de instalación para la construcción de los </a:t>
            </a:r>
            <a:r>
              <a:rPr lang="es-PA" sz="1200" dirty="0" smtClean="0"/>
              <a:t>pilotes. </a:t>
            </a:r>
          </a:p>
          <a:p>
            <a:pPr marL="457200" lvl="2" algn="just">
              <a:spcAft>
                <a:spcPts val="300"/>
              </a:spcAft>
              <a:buClr>
                <a:srgbClr val="808080"/>
              </a:buClr>
              <a:tabLst>
                <a:tab pos="215900" algn="l"/>
                <a:tab pos="540385" algn="l"/>
                <a:tab pos="540385" algn="l"/>
              </a:tabLst>
            </a:pPr>
            <a:r>
              <a:rPr lang="es-PA" sz="1200" dirty="0" smtClean="0"/>
              <a:t>El </a:t>
            </a:r>
            <a:r>
              <a:rPr lang="es-PA" sz="1200" dirty="0"/>
              <a:t>Contratista no comenzará la </a:t>
            </a:r>
            <a:r>
              <a:rPr lang="es-PA" sz="1200" dirty="0" smtClean="0"/>
              <a:t>instalación de </a:t>
            </a:r>
            <a:r>
              <a:rPr lang="es-PA" sz="1200" dirty="0"/>
              <a:t>los pilotes </a:t>
            </a:r>
            <a:r>
              <a:rPr lang="es-PA" sz="1200" dirty="0" smtClean="0"/>
              <a:t>hasta </a:t>
            </a:r>
            <a:r>
              <a:rPr lang="es-PA" sz="1200" dirty="0"/>
              <a:t>que los diseños </a:t>
            </a:r>
            <a:r>
              <a:rPr lang="es-PA" sz="1200" dirty="0" smtClean="0"/>
              <a:t>y los pilotes </a:t>
            </a:r>
            <a:r>
              <a:rPr lang="es-PA" sz="1200" dirty="0" err="1" smtClean="0"/>
              <a:t>precolados</a:t>
            </a:r>
            <a:r>
              <a:rPr lang="es-PA" sz="1200" dirty="0" smtClean="0"/>
              <a:t> sean </a:t>
            </a:r>
            <a:r>
              <a:rPr lang="es-PA" sz="1200" dirty="0"/>
              <a:t>aprobados por la SMP. Tal aprobación no liberará al Contratista de cualquier responsabilidad por resultados obtenidos con el uso de dichos diseños o cualquier otra responsabilidad bajo el contrato. </a:t>
            </a:r>
          </a:p>
        </p:txBody>
      </p:sp>
    </p:spTree>
    <p:extLst>
      <p:ext uri="{BB962C8B-B14F-4D97-AF65-F5344CB8AC3E}">
        <p14:creationId xmlns:p14="http://schemas.microsoft.com/office/powerpoint/2010/main" val="832780134"/>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88</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155257"/>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Pilotes </a:t>
            </a:r>
            <a:r>
              <a:rPr lang="es-ES" sz="2400" b="1" cap="small" dirty="0" err="1" smtClean="0">
                <a:effectLst>
                  <a:outerShdw blurRad="38100" dist="38100" dir="2700000" algn="tl">
                    <a:srgbClr val="000000">
                      <a:alpha val="43137"/>
                    </a:srgbClr>
                  </a:outerShdw>
                </a:effectLst>
              </a:rPr>
              <a:t>precolados</a:t>
            </a:r>
            <a:r>
              <a:rPr lang="es-ES" sz="2400" b="1" cap="small" dirty="0" smtClean="0">
                <a:effectLst>
                  <a:outerShdw blurRad="38100" dist="38100" dir="2700000" algn="tl">
                    <a:srgbClr val="000000">
                      <a:alpha val="43137"/>
                    </a:srgbClr>
                  </a:outerShdw>
                </a:effectLst>
              </a:rPr>
              <a:t> y vaciados en sitio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MX" sz="1600" dirty="0" smtClean="0">
                <a:effectLst>
                  <a:outerShdw blurRad="38100" dist="38100" dir="2700000" algn="tl">
                    <a:srgbClr val="000000">
                      <a:alpha val="43137"/>
                    </a:srgbClr>
                  </a:outerShdw>
                </a:effectLst>
                <a:ea typeface="Times New Roman" panose="02020603050405020304" pitchFamily="18" charset="0"/>
              </a:rPr>
              <a:t>Pilotes vaciados en sitio</a:t>
            </a:r>
            <a:endParaRPr lang="es-PA" sz="1600" dirty="0" smtClean="0">
              <a:effectLst>
                <a:outerShdw blurRad="38100" dist="38100" dir="2700000" algn="tl">
                  <a:srgbClr val="000000">
                    <a:alpha val="43137"/>
                  </a:srgbClr>
                </a:outerShdw>
              </a:effectLst>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dirty="0"/>
              <a:t>Este trabajo consistirá en perforar y construir pilotes vaciados en sitio para cimientos, incluyendo la colocación del acero de refuerzo y del concreto, de acuerdo con los planos y estas especificaciones. </a:t>
            </a:r>
            <a:endParaRPr lang="es-PA" sz="1200" dirty="0" smtClean="0"/>
          </a:p>
          <a:p>
            <a:pPr marL="457200" lvl="2" algn="just">
              <a:spcAft>
                <a:spcPts val="300"/>
              </a:spcAft>
              <a:buClr>
                <a:srgbClr val="808080"/>
              </a:buClr>
              <a:tabLst>
                <a:tab pos="215900" algn="l"/>
                <a:tab pos="540385" algn="l"/>
                <a:tab pos="540385" algn="l"/>
              </a:tabLst>
            </a:pPr>
            <a:r>
              <a:rPr lang="es-PA" sz="1200" dirty="0" smtClean="0"/>
              <a:t>Previo a la ejecución de los trabajos, </a:t>
            </a:r>
            <a:r>
              <a:rPr lang="es-PA" sz="1200" dirty="0"/>
              <a:t>el contratista entregará la SMP para su revisión y aprobación, un plan de instalación para la construcción de los pilotes vaciados en sitio. </a:t>
            </a:r>
            <a:endParaRPr lang="es-PA" sz="1200" dirty="0" smtClean="0"/>
          </a:p>
          <a:p>
            <a:pPr marL="457200" lvl="2" algn="just">
              <a:spcAft>
                <a:spcPts val="300"/>
              </a:spcAft>
              <a:buClr>
                <a:srgbClr val="808080"/>
              </a:buClr>
              <a:tabLst>
                <a:tab pos="215900" algn="l"/>
                <a:tab pos="540385" algn="l"/>
                <a:tab pos="540385" algn="l"/>
              </a:tabLst>
            </a:pPr>
            <a:r>
              <a:rPr lang="es-PA" sz="1200" dirty="0" smtClean="0"/>
              <a:t>El </a:t>
            </a:r>
            <a:r>
              <a:rPr lang="es-PA" sz="1200" dirty="0"/>
              <a:t>Contratista no comenzará la construcción de los pilotes vaciados en sitio hasta que los diseños sean aprobados por la SMP. Tal aprobación no liberará al Contratista de cualquier responsabilidad por resultados obtenidos con el uso de dichos diseños o cualquier otra responsabilidad bajo el contrato. </a:t>
            </a:r>
            <a:endParaRPr lang="es-PA" sz="1200" dirty="0" smtClean="0"/>
          </a:p>
          <a:p>
            <a:pPr marL="457200" lvl="2" algn="just">
              <a:spcAft>
                <a:spcPts val="300"/>
              </a:spcAft>
              <a:buClr>
                <a:srgbClr val="808080"/>
              </a:buClr>
              <a:tabLst>
                <a:tab pos="215900" algn="l"/>
                <a:tab pos="540385" algn="l"/>
                <a:tab pos="540385" algn="l"/>
              </a:tabLst>
            </a:pPr>
            <a:r>
              <a:rPr lang="es-PA" sz="1200" dirty="0"/>
              <a:t>El Concreto no tendrá una resistencia inferior a los </a:t>
            </a:r>
            <a:r>
              <a:rPr lang="es-PA" sz="1200" dirty="0" smtClean="0"/>
              <a:t>280kg/cm</a:t>
            </a:r>
            <a:r>
              <a:rPr lang="es-PA" sz="1200" baseline="30000" dirty="0" smtClean="0"/>
              <a:t>2</a:t>
            </a:r>
            <a:r>
              <a:rPr lang="es-PA" sz="1200" dirty="0" smtClean="0"/>
              <a:t>. </a:t>
            </a:r>
            <a:r>
              <a:rPr lang="es-PA" sz="1200" dirty="0"/>
              <a:t>El concreto y el acero deberán satisfacer todos los requisitos especificados. </a:t>
            </a:r>
            <a:endParaRPr lang="es-PA" sz="1200" dirty="0" smtClean="0"/>
          </a:p>
          <a:p>
            <a:pPr marL="457200" lvl="2" algn="just">
              <a:spcAft>
                <a:spcPts val="300"/>
              </a:spcAft>
              <a:buClr>
                <a:srgbClr val="808080"/>
              </a:buClr>
              <a:tabLst>
                <a:tab pos="215900" algn="l"/>
                <a:tab pos="540385" algn="l"/>
                <a:tab pos="540385" algn="l"/>
              </a:tabLst>
            </a:pPr>
            <a:r>
              <a:rPr lang="es-PA" sz="1200" dirty="0" smtClean="0"/>
              <a:t>De ser necesario podrán </a:t>
            </a:r>
            <a:r>
              <a:rPr lang="es-PA" sz="1200" dirty="0"/>
              <a:t>utilizarse como forro o camisa de protección a la excavación, tubos de acero, lámina metálica, cartón, fibra u otro material. El Acero será AASHTO M31 Grado 60. Estos materiales deberán cumplir en todo con lo especificado en el diseño y aprobado por la SMP. </a:t>
            </a:r>
            <a:endParaRPr lang="es-PA" sz="1200" dirty="0" smtClean="0"/>
          </a:p>
          <a:p>
            <a:pPr marL="457200" lvl="2" algn="just">
              <a:spcAft>
                <a:spcPts val="300"/>
              </a:spcAft>
              <a:buClr>
                <a:srgbClr val="808080"/>
              </a:buClr>
              <a:tabLst>
                <a:tab pos="215900" algn="l"/>
                <a:tab pos="540385" algn="l"/>
                <a:tab pos="540385" algn="l"/>
              </a:tabLst>
            </a:pPr>
            <a:r>
              <a:rPr lang="es-PA" sz="1200" dirty="0"/>
              <a:t>La excavación requerida para los pilotes y las campanas, se realizará en cualquier material que se presente, de conformidad con las dimensiones y elevaciones que muestren los planos, y por aprobación de la SMP. Los métodos y equipos que se usen serán adecuados para el uso propuesto y los materiales que se presenten. </a:t>
            </a:r>
            <a:endParaRPr lang="es-PA" sz="1200" dirty="0" smtClean="0"/>
          </a:p>
          <a:p>
            <a:pPr marL="457200" lvl="2" algn="just">
              <a:spcAft>
                <a:spcPts val="300"/>
              </a:spcAft>
              <a:buClr>
                <a:srgbClr val="808080"/>
              </a:buClr>
              <a:tabLst>
                <a:tab pos="215900" algn="l"/>
                <a:tab pos="540385" algn="l"/>
                <a:tab pos="540385" algn="l"/>
              </a:tabLst>
            </a:pPr>
            <a:r>
              <a:rPr lang="es-PA" sz="1200" dirty="0"/>
              <a:t>El contratista deberá efectuar una prueba de carga en un pilote perforado que no será parte de la estructura final. El contratista deberá demostrar satisfactoriamente lo adecuado de sus métodos en el pilote perforado de demostración antes de construir el pilote típico de los pilotes </a:t>
            </a:r>
            <a:r>
              <a:rPr lang="es-PA" sz="1200" dirty="0" smtClean="0"/>
              <a:t>.</a:t>
            </a:r>
          </a:p>
          <a:p>
            <a:pPr marL="457200" lvl="2" algn="just">
              <a:spcAft>
                <a:spcPts val="300"/>
              </a:spcAft>
              <a:buClr>
                <a:srgbClr val="808080"/>
              </a:buClr>
              <a:tabLst>
                <a:tab pos="215900" algn="l"/>
                <a:tab pos="540385" algn="l"/>
                <a:tab pos="540385" algn="l"/>
              </a:tabLst>
            </a:pPr>
            <a:r>
              <a:rPr lang="es-PA" sz="1200" dirty="0"/>
              <a:t>El Contratista proveerá el equipo para verificar las dimensiones y el alineamiento de cada excavación de pilote. El Contratista determinará las dimensiones y alineamiento bajo la dirección la SMP. La profundidad final del pilote se medirá después de la limpieza final. </a:t>
            </a:r>
          </a:p>
          <a:p>
            <a:pPr marL="457200" lvl="2" algn="just">
              <a:spcAft>
                <a:spcPts val="300"/>
              </a:spcAft>
              <a:buClr>
                <a:srgbClr val="808080"/>
              </a:buClr>
              <a:tabLst>
                <a:tab pos="215900" algn="l"/>
                <a:tab pos="540385" algn="l"/>
                <a:tab pos="540385" algn="l"/>
              </a:tabLst>
            </a:pPr>
            <a:endParaRPr lang="es-PA" sz="1200" dirty="0"/>
          </a:p>
        </p:txBody>
      </p:sp>
    </p:spTree>
    <p:extLst>
      <p:ext uri="{BB962C8B-B14F-4D97-AF65-F5344CB8AC3E}">
        <p14:creationId xmlns:p14="http://schemas.microsoft.com/office/powerpoint/2010/main" val="2448897897"/>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89</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763116"/>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Pilotes </a:t>
            </a:r>
            <a:r>
              <a:rPr lang="es-ES" sz="2400" b="1" cap="small" dirty="0" err="1" smtClean="0">
                <a:effectLst>
                  <a:outerShdw blurRad="38100" dist="38100" dir="2700000" algn="tl">
                    <a:srgbClr val="000000">
                      <a:alpha val="43137"/>
                    </a:srgbClr>
                  </a:outerShdw>
                </a:effectLst>
              </a:rPr>
              <a:t>precolados</a:t>
            </a:r>
            <a:r>
              <a:rPr lang="es-ES" sz="2400" b="1" cap="small" dirty="0" smtClean="0">
                <a:effectLst>
                  <a:outerShdw blurRad="38100" dist="38100" dir="2700000" algn="tl">
                    <a:srgbClr val="000000">
                      <a:alpha val="43137"/>
                    </a:srgbClr>
                  </a:outerShdw>
                </a:effectLst>
              </a:rPr>
              <a:t> y vaciados en sitio</a:t>
            </a:r>
          </a:p>
          <a:p>
            <a:pPr marL="171450" lvl="1" indent="-171450" algn="just">
              <a:spcAft>
                <a:spcPts val="300"/>
              </a:spcAft>
              <a:buClr>
                <a:srgbClr val="808080"/>
              </a:buClr>
              <a:buFont typeface="Arial" panose="020B0604020202020204" pitchFamily="34" charset="0"/>
              <a:buChar char="•"/>
              <a:tabLst>
                <a:tab pos="215900" algn="l"/>
                <a:tab pos="540385" algn="l"/>
                <a:tab pos="540385" algn="l"/>
              </a:tabLst>
            </a:pPr>
            <a:r>
              <a:rPr lang="es-MX" sz="1600" dirty="0" smtClean="0">
                <a:effectLst>
                  <a:outerShdw blurRad="38100" dist="38100" dir="2700000" algn="tl">
                    <a:srgbClr val="000000">
                      <a:alpha val="43137"/>
                    </a:srgbClr>
                  </a:outerShdw>
                </a:effectLst>
                <a:ea typeface="Times New Roman" panose="02020603050405020304" pitchFamily="18" charset="0"/>
              </a:rPr>
              <a:t>Pilotes vaciados en sitio</a:t>
            </a:r>
            <a:endParaRPr lang="es-PA" sz="1600" dirty="0" smtClean="0">
              <a:effectLst>
                <a:outerShdw blurRad="38100" dist="38100" dir="2700000" algn="tl">
                  <a:srgbClr val="000000">
                    <a:alpha val="43137"/>
                  </a:srgbClr>
                </a:outerShdw>
              </a:effectLst>
              <a:ea typeface="Times New Roman" panose="02020603050405020304" pitchFamily="18" charset="0"/>
            </a:endParaRPr>
          </a:p>
          <a:p>
            <a:pPr marL="457200" lvl="2" algn="just">
              <a:spcAft>
                <a:spcPts val="300"/>
              </a:spcAft>
              <a:buClr>
                <a:srgbClr val="808080"/>
              </a:buClr>
              <a:tabLst>
                <a:tab pos="215900" algn="l"/>
                <a:tab pos="540385" algn="l"/>
                <a:tab pos="540385" algn="l"/>
              </a:tabLst>
            </a:pPr>
            <a:r>
              <a:rPr lang="es-PA" sz="1200" dirty="0"/>
              <a:t>El contratista deberá obtener los servicios de un proveedor de instrumentos aprobados por la SMP para efectuar la prueba de carga. El proveedor de instrumentos deberá presentar a la SMP para su revisión y aprobación prueba de haber conducido exitosamente al menos 5 pruebas de carga usando aparatos de presión empotrados (</a:t>
            </a:r>
            <a:r>
              <a:rPr lang="es-PA" sz="1200" dirty="0" err="1"/>
              <a:t>Osterbeg</a:t>
            </a:r>
            <a:r>
              <a:rPr lang="es-PA" sz="1200" dirty="0"/>
              <a:t> </a:t>
            </a:r>
            <a:r>
              <a:rPr lang="es-PA" sz="1200" dirty="0" err="1"/>
              <a:t>Cells</a:t>
            </a:r>
            <a:r>
              <a:rPr lang="es-PA" sz="1200" dirty="0"/>
              <a:t> o similar). </a:t>
            </a:r>
          </a:p>
          <a:p>
            <a:pPr marL="457200" lvl="2" algn="just">
              <a:spcAft>
                <a:spcPts val="300"/>
              </a:spcAft>
              <a:buClr>
                <a:srgbClr val="808080"/>
              </a:buClr>
              <a:tabLst>
                <a:tab pos="215900" algn="l"/>
                <a:tab pos="540385" algn="l"/>
                <a:tab pos="540385" algn="l"/>
              </a:tabLst>
            </a:pPr>
            <a:r>
              <a:rPr lang="es-PA" sz="1200" dirty="0" smtClean="0"/>
              <a:t>El </a:t>
            </a:r>
            <a:r>
              <a:rPr lang="es-PA" sz="1200" dirty="0"/>
              <a:t>Contratista deberá realizar ensayos de integridad mediante ultrasonido (</a:t>
            </a:r>
            <a:r>
              <a:rPr lang="es-PA" sz="1200" dirty="0" err="1"/>
              <a:t>Crosshole</a:t>
            </a:r>
            <a:r>
              <a:rPr lang="es-PA" sz="1200" dirty="0"/>
              <a:t> Sonic </a:t>
            </a:r>
            <a:r>
              <a:rPr lang="es-PA" sz="1200" dirty="0" err="1"/>
              <a:t>Loggin</a:t>
            </a:r>
            <a:r>
              <a:rPr lang="es-PA" sz="1200" dirty="0"/>
              <a:t> CSL) en el 100% de los pilotes ejecutados. Las pruebas CSL deberán ser hechas por una organización independiente con experiencia en este tipo de pruebas que haya sido aprobada por la SMP. Las pruebas se harán 24 horas después de que todo el concreto del pilote perforado haya sido vaciado y deberán estar terminadas 7 días después del vaciado. </a:t>
            </a:r>
            <a:endParaRPr lang="es-PA" sz="1200" dirty="0" smtClean="0"/>
          </a:p>
          <a:p>
            <a:pPr marL="457200" lvl="2" algn="just">
              <a:spcAft>
                <a:spcPts val="300"/>
              </a:spcAft>
              <a:buClr>
                <a:srgbClr val="808080"/>
              </a:buClr>
              <a:tabLst>
                <a:tab pos="215900" algn="l"/>
                <a:tab pos="540385" algn="l"/>
                <a:tab pos="540385" algn="l"/>
              </a:tabLst>
            </a:pPr>
            <a:r>
              <a:rPr lang="es-PA" sz="1200" dirty="0"/>
              <a:t>Se deberán instalar 5 tubos para cada uno de los pilotes perforados. La tubería podrá ser de acero o de PVC escala 40 y deberá tener un diámetro interior mínimo de 3.8cm o 5cm respectivamente. Los tubos y juntas deberán tener un diámetro interior redondo, libre de defectos y obstrucciones que permitan fácilmente el paso de las sondas receptoras. </a:t>
            </a:r>
            <a:endParaRPr lang="es-PA" sz="1200" dirty="0" smtClean="0"/>
          </a:p>
          <a:p>
            <a:pPr marL="457200" lvl="2" algn="just">
              <a:spcAft>
                <a:spcPts val="300"/>
              </a:spcAft>
              <a:buClr>
                <a:srgbClr val="808080"/>
              </a:buClr>
              <a:tabLst>
                <a:tab pos="215900" algn="l"/>
                <a:tab pos="540385" algn="l"/>
                <a:tab pos="540385" algn="l"/>
              </a:tabLst>
            </a:pPr>
            <a:r>
              <a:rPr lang="es-PA" sz="1200" dirty="0"/>
              <a:t>Antes de vaciar el concreto, se deberá medir y aplomar, bajo la observación de la SMP y la organización aprobada para hacer la prueba de CSL, datos de la elevación inferior y superior y/o la longitud del pilote perforado, al igual que las fechas de construcción antes del comienzo de dicha prueba. </a:t>
            </a:r>
          </a:p>
          <a:p>
            <a:pPr marL="457200" lvl="2" algn="just">
              <a:spcAft>
                <a:spcPts val="300"/>
              </a:spcAft>
              <a:buClr>
                <a:srgbClr val="808080"/>
              </a:buClr>
              <a:tabLst>
                <a:tab pos="215900" algn="l"/>
                <a:tab pos="540385" algn="l"/>
                <a:tab pos="540385" algn="l"/>
              </a:tabLst>
            </a:pPr>
            <a:r>
              <a:rPr lang="es-PA" sz="1200" dirty="0"/>
              <a:t>Los pilotes que se determinaron inaceptables por la interpretación de la prueba CSL serán perforados por el contratista bajo la dirección la SMP para determinar la calidad del concreto</a:t>
            </a:r>
            <a:r>
              <a:rPr lang="es-PA" sz="1200" dirty="0" smtClean="0"/>
              <a:t>.</a:t>
            </a:r>
          </a:p>
          <a:p>
            <a:pPr marL="457200" lvl="2" algn="just">
              <a:spcAft>
                <a:spcPts val="300"/>
              </a:spcAft>
              <a:buClr>
                <a:srgbClr val="808080"/>
              </a:buClr>
              <a:tabLst>
                <a:tab pos="215900" algn="l"/>
                <a:tab pos="540385" algn="l"/>
                <a:tab pos="540385" algn="l"/>
              </a:tabLst>
            </a:pPr>
            <a:r>
              <a:rPr lang="es-PA" sz="1200" dirty="0"/>
              <a:t>Un núcleo del largo del pilote perforado se obtendrá por cada pilote deficiente. Este trabajo se hará sin costo adicional para la SMP. </a:t>
            </a:r>
            <a:endParaRPr lang="es-PA" sz="1200" dirty="0" smtClean="0"/>
          </a:p>
          <a:p>
            <a:pPr marL="457200" lvl="2" algn="just">
              <a:spcAft>
                <a:spcPts val="300"/>
              </a:spcAft>
              <a:buClr>
                <a:srgbClr val="808080"/>
              </a:buClr>
              <a:tabLst>
                <a:tab pos="215900" algn="l"/>
                <a:tab pos="540385" algn="l"/>
                <a:tab pos="540385" algn="l"/>
              </a:tabLst>
            </a:pPr>
            <a:r>
              <a:rPr lang="es-PA" sz="1200" dirty="0"/>
              <a:t>Si el representante de la SMP después de examinar los núcleos determina que el pilote perforado es inaceptable, el pilote perforado será reemplazado o reparado por el Contratista con un método aceptado por la SMP. Este trabajo se hará sin ningún costo para la SMP y sin ningún aumento en el tiempo del contrato. </a:t>
            </a:r>
          </a:p>
          <a:p>
            <a:pPr marL="457200" lvl="2" algn="just">
              <a:spcAft>
                <a:spcPts val="300"/>
              </a:spcAft>
              <a:buClr>
                <a:srgbClr val="808080"/>
              </a:buClr>
              <a:tabLst>
                <a:tab pos="215900" algn="l"/>
                <a:tab pos="540385" algn="l"/>
                <a:tab pos="540385" algn="l"/>
              </a:tabLst>
            </a:pPr>
            <a:r>
              <a:rPr lang="es-PA" sz="1400" b="1" u="sng" dirty="0">
                <a:effectLst>
                  <a:outerShdw blurRad="38100" dist="38100" dir="2700000" algn="tl">
                    <a:srgbClr val="000000">
                      <a:alpha val="43137"/>
                    </a:srgbClr>
                  </a:outerShdw>
                </a:effectLst>
              </a:rPr>
              <a:t>No se podrá ejecutar o edificar nada sobre ningún pilote, hasta que no se haya recibido su correspondiente reporte del ensayo </a:t>
            </a:r>
            <a:r>
              <a:rPr lang="es-PA" sz="1400" b="1" u="sng" dirty="0" err="1">
                <a:effectLst>
                  <a:outerShdw blurRad="38100" dist="38100" dir="2700000" algn="tl">
                    <a:srgbClr val="000000">
                      <a:alpha val="43137"/>
                    </a:srgbClr>
                  </a:outerShdw>
                </a:effectLst>
              </a:rPr>
              <a:t>Crosshole</a:t>
            </a:r>
            <a:r>
              <a:rPr lang="es-PA" sz="1400" b="1" u="sng" dirty="0">
                <a:effectLst>
                  <a:outerShdw blurRad="38100" dist="38100" dir="2700000" algn="tl">
                    <a:srgbClr val="000000">
                      <a:alpha val="43137"/>
                    </a:srgbClr>
                  </a:outerShdw>
                </a:effectLst>
              </a:rPr>
              <a:t>, sea revisado por la SMP, y se le otorgue la categoría de aceptable. </a:t>
            </a:r>
          </a:p>
        </p:txBody>
      </p:sp>
    </p:spTree>
    <p:extLst>
      <p:ext uri="{BB962C8B-B14F-4D97-AF65-F5344CB8AC3E}">
        <p14:creationId xmlns:p14="http://schemas.microsoft.com/office/powerpoint/2010/main" val="114330067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3" name="92 CuadroTexto"/>
          <p:cNvSpPr txBox="1"/>
          <p:nvPr/>
        </p:nvSpPr>
        <p:spPr>
          <a:xfrm>
            <a:off x="720000" y="692696"/>
            <a:ext cx="7776000" cy="5570756"/>
          </a:xfrm>
          <a:prstGeom prst="rect">
            <a:avLst/>
          </a:prstGeom>
          <a:noFill/>
        </p:spPr>
        <p:txBody>
          <a:bodyPr wrap="square" rtlCol="0">
            <a:spAutoFit/>
          </a:bodyPr>
          <a:lstStyle/>
          <a:p>
            <a:r>
              <a:rPr lang="es-PA" sz="2400" b="1" cap="small" dirty="0" smtClean="0">
                <a:effectLst>
                  <a:outerShdw blurRad="38100" dist="38100" dir="2700000" algn="tl">
                    <a:srgbClr val="000000">
                      <a:alpha val="43137"/>
                    </a:srgbClr>
                  </a:outerShdw>
                </a:effectLst>
              </a:rPr>
              <a:t>Fabricación de trenes y equipos</a:t>
            </a:r>
          </a:p>
          <a:p>
            <a:endParaRPr lang="es-PA" sz="800" b="1" cap="small" dirty="0" smtClean="0">
              <a:effectLst>
                <a:outerShdw blurRad="38100" dist="38100" dir="2700000" algn="tl">
                  <a:srgbClr val="000000">
                    <a:alpha val="43137"/>
                  </a:srgbClr>
                </a:outerShdw>
              </a:effectLst>
            </a:endParaRPr>
          </a:p>
          <a:p>
            <a:pPr lvl="1"/>
            <a:r>
              <a:rPr lang="es-PA" sz="1200" dirty="0" smtClean="0"/>
              <a:t>La </a:t>
            </a:r>
            <a:r>
              <a:rPr lang="es-PA" sz="1200" dirty="0"/>
              <a:t>fabricación de los trenes y el equipo electromecánico con su respectivo montaje lo debe cotizar el proponente según la unidad de medida que se presenta </a:t>
            </a:r>
            <a:r>
              <a:rPr lang="es-PA" sz="1200" dirty="0" smtClean="0"/>
              <a:t>a continuación y </a:t>
            </a:r>
            <a:r>
              <a:rPr lang="es-PA" sz="1200" dirty="0"/>
              <a:t>su forma de pago se hará en tres </a:t>
            </a:r>
            <a:r>
              <a:rPr lang="es-PA" sz="1200" dirty="0" smtClean="0"/>
              <a:t>partes, </a:t>
            </a:r>
            <a:r>
              <a:rPr lang="es-PA" sz="1200" dirty="0"/>
              <a:t>el primero por orden de pedido del respectivo equipo, el segundo cuando </a:t>
            </a:r>
            <a:r>
              <a:rPr lang="es-PA" sz="1200" dirty="0" smtClean="0"/>
              <a:t>éste </a:t>
            </a:r>
            <a:r>
              <a:rPr lang="es-PA" sz="1200" dirty="0"/>
              <a:t>se encuentre en puerto de embarque y el tercer pago cuando se encuentre </a:t>
            </a:r>
            <a:r>
              <a:rPr lang="es-PA" sz="1200" dirty="0" smtClean="0"/>
              <a:t>operativo, según se indica. </a:t>
            </a:r>
            <a:r>
              <a:rPr lang="es-PA" sz="1200" dirty="0"/>
              <a:t>No en todos los equipos aplica el pago cuando se realiza la orden de </a:t>
            </a:r>
            <a:r>
              <a:rPr lang="es-PA" sz="1200" dirty="0" smtClean="0"/>
              <a:t>pedido.</a:t>
            </a:r>
          </a:p>
          <a:p>
            <a:pPr marL="628650" lvl="4" indent="-171450" algn="just" eaLnBrk="0" fontAlgn="base" hangingPunct="0">
              <a:spcBef>
                <a:spcPct val="0"/>
              </a:spcBef>
              <a:spcAft>
                <a:spcPct val="0"/>
              </a:spcAf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PA" sz="1200" u="sng" dirty="0">
                <a:ea typeface="Times New Roman" panose="02020603050405020304" pitchFamily="18" charset="0"/>
                <a:cs typeface="Arial" panose="020B0604020202020204" pitchFamily="34" charset="0"/>
              </a:rPr>
              <a:t>Fabricación y montaje de los equipos eléctricos, aire acondicionado, ventilación, escaleras, ascensores, en estaciones:</a:t>
            </a:r>
            <a:r>
              <a:rPr lang="es-PA" sz="1200" dirty="0">
                <a:ea typeface="Times New Roman" panose="02020603050405020304" pitchFamily="18" charset="0"/>
                <a:cs typeface="Arial" panose="020B0604020202020204" pitchFamily="34" charset="0"/>
              </a:rPr>
              <a:t> la forma de pago se realizará en dos partes, 40% cuando se encuentre en puerto de embarque y 60% cuando se encuentren operativos. Unidad de medida: unidad.</a:t>
            </a:r>
          </a:p>
          <a:p>
            <a:pPr marL="628650" lvl="4" indent="-171450" algn="just" eaLnBrk="0" fontAlgn="base" hangingPunct="0">
              <a:spcBef>
                <a:spcPct val="0"/>
              </a:spcBef>
              <a:spcAft>
                <a:spcPct val="0"/>
              </a:spcAf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PA" sz="1200" u="sng" dirty="0">
                <a:ea typeface="Times New Roman" panose="02020603050405020304" pitchFamily="18" charset="0"/>
                <a:cs typeface="Arial" panose="020B0604020202020204" pitchFamily="34" charset="0"/>
              </a:rPr>
              <a:t>Fabricación del material rodante principal:</a:t>
            </a:r>
            <a:r>
              <a:rPr lang="es-PA" sz="1200" dirty="0">
                <a:ea typeface="Times New Roman" panose="02020603050405020304" pitchFamily="18" charset="0"/>
                <a:cs typeface="Arial" panose="020B0604020202020204" pitchFamily="34" charset="0"/>
              </a:rPr>
              <a:t> la forma de pago se hará en 3 partes, 30% por orden de pedido, 30% cuando se encuentre en puerto de embarque y el 40% cuando se encuentren operativos. Unidad de medida: vagón.</a:t>
            </a:r>
          </a:p>
          <a:p>
            <a:pPr marL="628650" lvl="4" indent="-171450" algn="just" eaLnBrk="0" fontAlgn="base" hangingPunct="0">
              <a:spcBef>
                <a:spcPct val="0"/>
              </a:spcBef>
              <a:spcAft>
                <a:spcPct val="0"/>
              </a:spcAf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PA" sz="1200" u="sng" dirty="0">
                <a:ea typeface="Times New Roman" panose="02020603050405020304" pitchFamily="18" charset="0"/>
                <a:cs typeface="Arial" panose="020B0604020202020204" pitchFamily="34" charset="0"/>
              </a:rPr>
              <a:t>Fabricación del material rodante auxiliar:</a:t>
            </a:r>
            <a:r>
              <a:rPr lang="es-PA" sz="1200" dirty="0">
                <a:ea typeface="Times New Roman" panose="02020603050405020304" pitchFamily="18" charset="0"/>
                <a:cs typeface="Arial" panose="020B0604020202020204" pitchFamily="34" charset="0"/>
              </a:rPr>
              <a:t> la forma de pago se hará en dos partes, 60% cuando se encuentre en puerto de embarque y el 40% cuando se encuentren operativos. Unidad de medida: Unidad.</a:t>
            </a:r>
          </a:p>
          <a:p>
            <a:pPr marL="628650" lvl="4" indent="-171450" algn="just" eaLnBrk="0" fontAlgn="base" hangingPunct="0">
              <a:spcBef>
                <a:spcPct val="0"/>
              </a:spcBef>
              <a:spcAft>
                <a:spcPct val="0"/>
              </a:spcAf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PA" sz="1200" u="sng" dirty="0">
                <a:ea typeface="Times New Roman" panose="02020603050405020304" pitchFamily="18" charset="0"/>
                <a:cs typeface="Arial" panose="020B0604020202020204" pitchFamily="34" charset="0"/>
              </a:rPr>
              <a:t>Fabricación y montaje del suministro eléctrico: </a:t>
            </a:r>
            <a:r>
              <a:rPr lang="es-PA" sz="1200" dirty="0">
                <a:ea typeface="Times New Roman" panose="02020603050405020304" pitchFamily="18" charset="0"/>
                <a:cs typeface="Arial" panose="020B0604020202020204" pitchFamily="34" charset="0"/>
              </a:rPr>
              <a:t>para la catenaria instalada, la forma de pago se realizará en una parte, 100% cuando esté operativa, tomando como unidad de medida el metro de vía, y para las subestaciones la forma de pago se hará en dos partes, 40% cuando se encuentre en puerto de embarque y 60% cuando se encuentren operativas, tomando como unidad de medida para éste último la unidad.</a:t>
            </a:r>
          </a:p>
          <a:p>
            <a:pPr marL="628650" lvl="4" indent="-171450" algn="just" eaLnBrk="0" fontAlgn="base" hangingPunct="0">
              <a:spcBef>
                <a:spcPct val="0"/>
              </a:spcBef>
              <a:spcAft>
                <a:spcPct val="0"/>
              </a:spcAf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PA" sz="1200" u="sng" dirty="0">
                <a:ea typeface="Times New Roman" panose="02020603050405020304" pitchFamily="18" charset="0"/>
                <a:cs typeface="Arial" panose="020B0604020202020204" pitchFamily="34" charset="0"/>
              </a:rPr>
              <a:t>Sistema de señalización y control: </a:t>
            </a:r>
            <a:r>
              <a:rPr lang="es-PA" sz="1200" dirty="0">
                <a:ea typeface="Times New Roman" panose="02020603050405020304" pitchFamily="18" charset="0"/>
                <a:cs typeface="Arial" panose="020B0604020202020204" pitchFamily="34" charset="0"/>
              </a:rPr>
              <a:t>la forma de pago se realizará en una parte, 100% cuando este operativo. Unidad de medida: </a:t>
            </a:r>
            <a:r>
              <a:rPr lang="es-PA" sz="1200" dirty="0" smtClean="0">
                <a:ea typeface="Times New Roman" panose="02020603050405020304" pitchFamily="18" charset="0"/>
                <a:cs typeface="Arial" panose="020B0604020202020204" pitchFamily="34" charset="0"/>
              </a:rPr>
              <a:t>global</a:t>
            </a:r>
            <a:r>
              <a:rPr lang="es-PA" sz="1200" dirty="0">
                <a:ea typeface="Times New Roman" panose="02020603050405020304" pitchFamily="18" charset="0"/>
                <a:cs typeface="Arial" panose="020B0604020202020204" pitchFamily="34" charset="0"/>
              </a:rPr>
              <a:t>.</a:t>
            </a:r>
          </a:p>
          <a:p>
            <a:pPr marL="628650" lvl="4" indent="-171450" algn="just" eaLnBrk="0" fontAlgn="base" hangingPunct="0">
              <a:spcBef>
                <a:spcPct val="0"/>
              </a:spcBef>
              <a:spcAft>
                <a:spcPct val="0"/>
              </a:spcAf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PA" sz="1200" u="sng" dirty="0">
                <a:ea typeface="Times New Roman" panose="02020603050405020304" pitchFamily="18" charset="0"/>
                <a:cs typeface="Arial" panose="020B0604020202020204" pitchFamily="34" charset="0"/>
              </a:rPr>
              <a:t>Sistema de Telecomunicaciones:</a:t>
            </a:r>
            <a:r>
              <a:rPr lang="es-PA" sz="1200" dirty="0">
                <a:ea typeface="Times New Roman" panose="02020603050405020304" pitchFamily="18" charset="0"/>
                <a:cs typeface="Arial" panose="020B0604020202020204" pitchFamily="34" charset="0"/>
              </a:rPr>
              <a:t> la forma de pago se hará en una parte, 100% cuando este operativo. Unidades de medidas: global, unidad y metro (dependiendo del sistema). </a:t>
            </a:r>
          </a:p>
          <a:p>
            <a:pPr marL="628650" lvl="4" indent="-171450" algn="just" eaLnBrk="0" fontAlgn="base" hangingPunct="0">
              <a:spcBef>
                <a:spcPct val="0"/>
              </a:spcBef>
              <a:spcAft>
                <a:spcPct val="0"/>
              </a:spcAf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PA" sz="1200" u="sng" dirty="0" smtClean="0">
                <a:ea typeface="Times New Roman" panose="02020603050405020304" pitchFamily="18" charset="0"/>
                <a:cs typeface="Arial" panose="020B0604020202020204" pitchFamily="34" charset="0"/>
              </a:rPr>
              <a:t>Fabricación </a:t>
            </a:r>
            <a:r>
              <a:rPr lang="es-PA" sz="1200" u="sng" dirty="0">
                <a:ea typeface="Times New Roman" panose="02020603050405020304" pitchFamily="18" charset="0"/>
                <a:cs typeface="Arial" panose="020B0604020202020204" pitchFamily="34" charset="0"/>
              </a:rPr>
              <a:t>y montaje de la vía </a:t>
            </a:r>
            <a:r>
              <a:rPr lang="es-PA" sz="1200" u="sng" dirty="0" smtClean="0">
                <a:ea typeface="Times New Roman" panose="02020603050405020304" pitchFamily="18" charset="0"/>
                <a:cs typeface="Arial" panose="020B0604020202020204" pitchFamily="34" charset="0"/>
              </a:rPr>
              <a:t>permanente:</a:t>
            </a:r>
            <a:r>
              <a:rPr lang="es-PA" sz="1200" dirty="0">
                <a:ea typeface="Times New Roman" panose="02020603050405020304" pitchFamily="18" charset="0"/>
                <a:cs typeface="Arial" panose="020B0604020202020204" pitchFamily="34" charset="0"/>
              </a:rPr>
              <a:t> la forma de pago se hará en una parte, 100% cuando este operativo. Unidades de medidas: </a:t>
            </a:r>
            <a:r>
              <a:rPr lang="es-PA" sz="1200" dirty="0" smtClean="0">
                <a:ea typeface="Times New Roman" panose="02020603050405020304" pitchFamily="18" charset="0"/>
                <a:cs typeface="Arial" panose="020B0604020202020204" pitchFamily="34" charset="0"/>
              </a:rPr>
              <a:t>km para la vía férrea en vía principal y en patio y talleres, y para los cambiavías por unidad. </a:t>
            </a:r>
            <a:endParaRPr lang="es-PA" sz="1200" dirty="0">
              <a:ea typeface="Times New Roman" panose="02020603050405020304" pitchFamily="18" charset="0"/>
              <a:cs typeface="Arial" panose="020B0604020202020204" pitchFamily="34" charset="0"/>
            </a:endParaRPr>
          </a:p>
          <a:p>
            <a:pPr marL="628650" lvl="4" indent="-171450" algn="just" eaLnBrk="0" fontAlgn="base" hangingPunct="0">
              <a:spcBef>
                <a:spcPct val="0"/>
              </a:spcBef>
              <a:spcAft>
                <a:spcPct val="0"/>
              </a:spcAft>
              <a:buClr>
                <a:schemeClr val="bg1">
                  <a:lumMod val="50000"/>
                </a:schemeClr>
              </a:buClr>
              <a:buFont typeface="Arial" panose="020B0604020202020204" pitchFamily="34" charset="0"/>
              <a:buChar char="•"/>
              <a:tabLst>
                <a:tab pos="360363" algn="l"/>
                <a:tab pos="539750" algn="l"/>
                <a:tab pos="720725" algn="l"/>
                <a:tab pos="900113" algn="l"/>
                <a:tab pos="1260475" algn="l"/>
              </a:tabLst>
            </a:pPr>
            <a:r>
              <a:rPr lang="es-PA" sz="1200" u="sng" dirty="0" smtClean="0">
                <a:ea typeface="Times New Roman" panose="02020603050405020304" pitchFamily="18" charset="0"/>
                <a:cs typeface="Arial" panose="020B0604020202020204" pitchFamily="34" charset="0"/>
              </a:rPr>
              <a:t>Fabricación </a:t>
            </a:r>
            <a:r>
              <a:rPr lang="es-PA" sz="1200" u="sng" dirty="0">
                <a:ea typeface="Times New Roman" panose="02020603050405020304" pitchFamily="18" charset="0"/>
                <a:cs typeface="Arial" panose="020B0604020202020204" pitchFamily="34" charset="0"/>
              </a:rPr>
              <a:t>y montaje del sistema de cobro de pasajes (SCP) por </a:t>
            </a:r>
            <a:r>
              <a:rPr lang="es-PA" sz="1200" u="sng" dirty="0" smtClean="0">
                <a:ea typeface="Times New Roman" panose="02020603050405020304" pitchFamily="18" charset="0"/>
                <a:cs typeface="Arial" panose="020B0604020202020204" pitchFamily="34" charset="0"/>
              </a:rPr>
              <a:t>estaciones:</a:t>
            </a:r>
            <a:r>
              <a:rPr lang="es-PA" sz="1200" dirty="0" smtClean="0">
                <a:ea typeface="Times New Roman" panose="02020603050405020304" pitchFamily="18" charset="0"/>
                <a:cs typeface="Arial" panose="020B0604020202020204" pitchFamily="34" charset="0"/>
              </a:rPr>
              <a:t> la forma de pago se realizará </a:t>
            </a:r>
            <a:r>
              <a:rPr lang="es-PA" sz="1200" dirty="0">
                <a:ea typeface="Times New Roman" panose="02020603050405020304" pitchFamily="18" charset="0"/>
                <a:cs typeface="Arial" panose="020B0604020202020204" pitchFamily="34" charset="0"/>
              </a:rPr>
              <a:t>en una parte, 100% cuando </a:t>
            </a:r>
            <a:r>
              <a:rPr lang="es-PA" sz="1200" dirty="0" smtClean="0">
                <a:ea typeface="Times New Roman" panose="02020603050405020304" pitchFamily="18" charset="0"/>
                <a:cs typeface="Arial" panose="020B0604020202020204" pitchFamily="34" charset="0"/>
              </a:rPr>
              <a:t>se encuentre operativo. Unidad de medida: global.</a:t>
            </a:r>
            <a:endParaRPr lang="es-PA" sz="1200" u="sng" dirty="0">
              <a:ea typeface="Times New Roman" panose="02020603050405020304" pitchFamily="18" charset="0"/>
              <a:cs typeface="Arial" panose="020B0604020202020204" pitchFamily="34" charset="0"/>
            </a:endParaRPr>
          </a:p>
          <a:p>
            <a:pPr marL="914400" lvl="3" algn="just">
              <a:spcAft>
                <a:spcPts val="300"/>
              </a:spcAft>
              <a:buClr>
                <a:srgbClr val="808080"/>
              </a:buClr>
              <a:tabLst>
                <a:tab pos="215900" algn="l"/>
                <a:tab pos="540385" algn="l"/>
                <a:tab pos="540385" algn="l"/>
              </a:tabLst>
            </a:pPr>
            <a:endParaRPr lang="es-PA" sz="1200" dirty="0"/>
          </a:p>
        </p:txBody>
      </p: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9</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698413"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Definición de hitos y rubros</a:t>
            </a:r>
          </a:p>
        </p:txBody>
      </p:sp>
    </p:spTree>
    <p:extLst>
      <p:ext uri="{BB962C8B-B14F-4D97-AF65-F5344CB8AC3E}">
        <p14:creationId xmlns:p14="http://schemas.microsoft.com/office/powerpoint/2010/main" val="447837402"/>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90</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278368"/>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Asientos </a:t>
            </a:r>
            <a:r>
              <a:rPr lang="es-ES" sz="2400" b="1" cap="small" dirty="0" err="1" smtClean="0">
                <a:effectLst>
                  <a:outerShdw blurRad="38100" dist="38100" dir="2700000" algn="tl">
                    <a:srgbClr val="000000">
                      <a:alpha val="43137"/>
                    </a:srgbClr>
                  </a:outerShdw>
                </a:effectLst>
              </a:rPr>
              <a:t>elastoméricos</a:t>
            </a:r>
            <a:endParaRPr lang="es-ES" sz="2400" b="1" cap="small" dirty="0" smtClean="0">
              <a:effectLst>
                <a:outerShdw blurRad="38100" dist="38100" dir="2700000" algn="tl">
                  <a:srgbClr val="000000">
                    <a:alpha val="43137"/>
                  </a:srgbClr>
                </a:outerShdw>
              </a:effectLst>
            </a:endParaRPr>
          </a:p>
          <a:p>
            <a:pPr marL="457200" lvl="2" algn="just">
              <a:spcAft>
                <a:spcPts val="300"/>
              </a:spcAft>
              <a:buClr>
                <a:srgbClr val="808080"/>
              </a:buClr>
              <a:tabLst>
                <a:tab pos="215900" algn="l"/>
                <a:tab pos="540385" algn="l"/>
                <a:tab pos="540385" algn="l"/>
              </a:tabLst>
            </a:pPr>
            <a:r>
              <a:rPr lang="es-PA" sz="1600" dirty="0"/>
              <a:t>Consistirá en suministrar el material (piezas de neopreno), mano de obra, herramienta y equipo necesario para su colocación. Además de considerar lo siguiente: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Colocación </a:t>
            </a:r>
            <a:r>
              <a:rPr lang="es-PA" sz="1600" dirty="0">
                <a:ea typeface="Times New Roman" panose="02020603050405020304" pitchFamily="18" charset="0"/>
              </a:rPr>
              <a:t>de andamios y/o canastillas.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Colocación </a:t>
            </a:r>
            <a:r>
              <a:rPr lang="es-PA" sz="1600" dirty="0">
                <a:ea typeface="Times New Roman" panose="02020603050405020304" pitchFamily="18" charset="0"/>
              </a:rPr>
              <a:t>de plataformas si así lo requiere.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Colocación </a:t>
            </a:r>
            <a:r>
              <a:rPr lang="es-PA" sz="1600" dirty="0">
                <a:ea typeface="Times New Roman" panose="02020603050405020304" pitchFamily="18" charset="0"/>
              </a:rPr>
              <a:t>de calzas metálicas p/asiento de neoprenos (si lo requiere).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Movimiento </a:t>
            </a:r>
            <a:r>
              <a:rPr lang="es-PA" sz="1600" dirty="0">
                <a:ea typeface="Times New Roman" panose="02020603050405020304" pitchFamily="18" charset="0"/>
              </a:rPr>
              <a:t>de personal y equipos dentro de la obra.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Bodega </a:t>
            </a:r>
            <a:r>
              <a:rPr lang="es-PA" sz="1600" dirty="0">
                <a:ea typeface="Times New Roman" panose="02020603050405020304" pitchFamily="18" charset="0"/>
              </a:rPr>
              <a:t>para guardar herramientas, materiales y equipo dentro de la obra.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Limpieza </a:t>
            </a:r>
            <a:r>
              <a:rPr lang="es-PA" sz="1600" dirty="0">
                <a:ea typeface="Times New Roman" panose="02020603050405020304" pitchFamily="18" charset="0"/>
              </a:rPr>
              <a:t>de la zona de apoyo.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600" dirty="0" smtClean="0">
                <a:ea typeface="Times New Roman" panose="02020603050405020304" pitchFamily="18" charset="0"/>
              </a:rPr>
              <a:t>El </a:t>
            </a:r>
            <a:r>
              <a:rPr lang="es-PA" sz="1600" dirty="0">
                <a:ea typeface="Times New Roman" panose="02020603050405020304" pitchFamily="18" charset="0"/>
              </a:rPr>
              <a:t>contratista queda obligado a reparar bajo su responsabilidad económica y con las mismas características de seguridad estructural cualquier elemento que resulte dañado al realizar los trabajos de gateo. </a:t>
            </a:r>
          </a:p>
          <a:p>
            <a:pPr marL="457200" lvl="2" algn="just">
              <a:spcAft>
                <a:spcPts val="300"/>
              </a:spcAft>
              <a:buClr>
                <a:srgbClr val="808080"/>
              </a:buClr>
              <a:tabLst>
                <a:tab pos="215900" algn="l"/>
                <a:tab pos="540385" algn="l"/>
                <a:tab pos="540385" algn="l"/>
              </a:tabLst>
            </a:pPr>
            <a:r>
              <a:rPr lang="es-PA" sz="1600" dirty="0"/>
              <a:t>Los bloques o placas de asiento serán aceptados bajo certificación del fabricante, sometidos a la SMP por el Contratista, de que todos los componentes de los bloques suministrados están conformes a los requerimientos aplicables de los documentos contractuales y de </a:t>
            </a:r>
            <a:r>
              <a:rPr lang="es-PA" sz="1600" dirty="0" smtClean="0"/>
              <a:t>las especificaciones. </a:t>
            </a:r>
            <a:endParaRPr lang="es-MX" sz="1600" dirty="0"/>
          </a:p>
          <a:p>
            <a:pPr marL="457200" lvl="2" algn="just">
              <a:spcAft>
                <a:spcPts val="300"/>
              </a:spcAft>
              <a:buClr>
                <a:srgbClr val="808080"/>
              </a:buClr>
              <a:tabLst>
                <a:tab pos="215900" algn="l"/>
                <a:tab pos="540385" algn="l"/>
                <a:tab pos="540385" algn="l"/>
              </a:tabLst>
            </a:pPr>
            <a:r>
              <a:rPr lang="es-PA" sz="1600" dirty="0"/>
              <a:t>La SMP puede realizar tantas pruebas adicionales como sean necesarias en muestras de bloques de asiento de tamaño real, para asegurar su cumplimiento con </a:t>
            </a:r>
            <a:r>
              <a:rPr lang="es-PA" sz="1600" dirty="0" smtClean="0"/>
              <a:t>las especificaciones.</a:t>
            </a:r>
            <a:endParaRPr lang="es-MX" sz="1600" dirty="0"/>
          </a:p>
        </p:txBody>
      </p:sp>
    </p:spTree>
    <p:extLst>
      <p:ext uri="{BB962C8B-B14F-4D97-AF65-F5344CB8AC3E}">
        <p14:creationId xmlns:p14="http://schemas.microsoft.com/office/powerpoint/2010/main" val="3572936539"/>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91</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5547673"/>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Anclas pasivas y anclajes activos</a:t>
            </a:r>
          </a:p>
          <a:p>
            <a:pPr marL="457200" lvl="2" algn="just">
              <a:spcAft>
                <a:spcPts val="300"/>
              </a:spcAft>
              <a:buClr>
                <a:srgbClr val="808080"/>
              </a:buClr>
              <a:tabLst>
                <a:tab pos="215900" algn="l"/>
                <a:tab pos="540385" algn="l"/>
                <a:tab pos="540385" algn="l"/>
              </a:tabLst>
            </a:pPr>
            <a:r>
              <a:rPr lang="es-PA" sz="1200" dirty="0"/>
              <a:t>Los trabajos consisten en la perforación de barrenos, incluyendo colocación de conductos de protección para la protección de la perforación de ser necesario; la colocación de barras de acero con dimensiones adecuadas para resistir las exigencias de su tensado; y en la inyección de la lechada o mortero de cemento de acuerdo a los procedimientos recomendados por el Instituto de </a:t>
            </a:r>
            <a:r>
              <a:rPr lang="es-PA" sz="1200" dirty="0" err="1"/>
              <a:t>Postensado</a:t>
            </a:r>
            <a:r>
              <a:rPr lang="es-PA" sz="1200" dirty="0"/>
              <a:t> PTI (Post-</a:t>
            </a:r>
            <a:r>
              <a:rPr lang="es-PA" sz="1200" dirty="0" err="1"/>
              <a:t>Tensioning</a:t>
            </a:r>
            <a:r>
              <a:rPr lang="es-PA" sz="1200" dirty="0"/>
              <a:t> </a:t>
            </a:r>
            <a:r>
              <a:rPr lang="es-PA" sz="1200" dirty="0" err="1"/>
              <a:t>Institute</a:t>
            </a:r>
            <a:r>
              <a:rPr lang="es-PA" sz="1200" dirty="0"/>
              <a:t>) última Edición. </a:t>
            </a:r>
          </a:p>
          <a:p>
            <a:pPr marL="457200" lvl="2" algn="just">
              <a:spcAft>
                <a:spcPts val="300"/>
              </a:spcAft>
              <a:buClr>
                <a:srgbClr val="808080"/>
              </a:buClr>
              <a:tabLst>
                <a:tab pos="215900" algn="l"/>
                <a:tab pos="540385" algn="l"/>
                <a:tab pos="540385" algn="l"/>
              </a:tabLst>
            </a:pPr>
            <a:r>
              <a:rPr lang="es-PA" sz="1200" dirty="0"/>
              <a:t>Las </a:t>
            </a:r>
            <a:r>
              <a:rPr lang="es-PA" sz="1200" dirty="0" smtClean="0"/>
              <a:t>siguientes publicaciones  forman </a:t>
            </a:r>
            <a:r>
              <a:rPr lang="es-PA" sz="1200" dirty="0"/>
              <a:t>parte de </a:t>
            </a:r>
            <a:r>
              <a:rPr lang="es-PA" sz="1200" dirty="0" smtClean="0"/>
              <a:t>las especificaciones </a:t>
            </a:r>
            <a:r>
              <a:rPr lang="es-PA" sz="1200" dirty="0"/>
              <a:t>en la medida indicada por las referencias: </a:t>
            </a:r>
          </a:p>
          <a:p>
            <a:pPr marL="457200" lvl="2" algn="just">
              <a:spcAft>
                <a:spcPts val="300"/>
              </a:spcAft>
              <a:buClr>
                <a:srgbClr val="808080"/>
              </a:buClr>
              <a:tabLst>
                <a:tab pos="215900" algn="l"/>
                <a:tab pos="540385" algn="l"/>
                <a:tab pos="540385" algn="l"/>
              </a:tabLst>
            </a:pPr>
            <a:r>
              <a:rPr lang="es-PA" sz="1200" dirty="0"/>
              <a:t>(a) Estándares Internacionales de la Sociedad Americana de Pruebas y Materiales (ASTM):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A </a:t>
            </a:r>
            <a:r>
              <a:rPr lang="es-PA" sz="1200" dirty="0">
                <a:ea typeface="Times New Roman" panose="02020603050405020304" pitchFamily="18" charset="0"/>
              </a:rPr>
              <a:t>36 / A 36M-08 Acero Estructural del Carbón.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A </a:t>
            </a:r>
            <a:r>
              <a:rPr lang="es-PA" sz="1200" dirty="0">
                <a:ea typeface="Times New Roman" panose="02020603050405020304" pitchFamily="18" charset="0"/>
              </a:rPr>
              <a:t>311 / A 311M-04 Extracción de Frío, Liberación de Tensión de Barras de Acero Carbonadas Sujetas a Requerimientos de Propiedad Mecánica.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A </a:t>
            </a:r>
            <a:r>
              <a:rPr lang="es-PA" sz="1200" dirty="0">
                <a:ea typeface="Times New Roman" panose="02020603050405020304" pitchFamily="18" charset="0"/>
              </a:rPr>
              <a:t>572 / A 572m-07 Acero Estructural de Alta Resistencia y Baja Aleación de vanadio Colombiano.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A </a:t>
            </a:r>
            <a:r>
              <a:rPr lang="es-PA" sz="1200" dirty="0">
                <a:ea typeface="Times New Roman" panose="02020603050405020304" pitchFamily="18" charset="0"/>
              </a:rPr>
              <a:t>722 / A 722M-07 Barras de Acero sin Recubrimiento de Alta Resistencia para Concreto Pretensado.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 </a:t>
            </a:r>
            <a:r>
              <a:rPr lang="es-PA" sz="1200" dirty="0">
                <a:ea typeface="Times New Roman" panose="02020603050405020304" pitchFamily="18" charset="0"/>
              </a:rPr>
              <a:t>109 / C 109M-08 Resistencia a la Compresión de Morteros Hidráulicos de Cemento (Usando de 2-pulgadas o [50-mm] Especímenes Cúbicos).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 </a:t>
            </a:r>
            <a:r>
              <a:rPr lang="es-PA" sz="1200" dirty="0">
                <a:ea typeface="Times New Roman" panose="02020603050405020304" pitchFamily="18" charset="0"/>
              </a:rPr>
              <a:t>827-05 Cambio en la Altura en Edades Tempranas de Especímenes Cilíndricos de las Mezclas de Cemento.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 </a:t>
            </a:r>
            <a:r>
              <a:rPr lang="es-PA" sz="1200" dirty="0">
                <a:ea typeface="Times New Roman" panose="02020603050405020304" pitchFamily="18" charset="0"/>
              </a:rPr>
              <a:t>845-04 Cemento Hidráulico Expansivo.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 </a:t>
            </a:r>
            <a:r>
              <a:rPr lang="es-PA" sz="1200" dirty="0">
                <a:ea typeface="Times New Roman" panose="02020603050405020304" pitchFamily="18" charset="0"/>
              </a:rPr>
              <a:t>940-98A (03) Expansión y Exudación de Mezcla Fresca de Lechada Para Pre colocado Agregados del Concreto en el Laboratorio.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 </a:t>
            </a:r>
            <a:r>
              <a:rPr lang="es-PA" sz="1200" dirty="0">
                <a:ea typeface="Times New Roman" panose="02020603050405020304" pitchFamily="18" charset="0"/>
              </a:rPr>
              <a:t>942-99 (04) Resistencia a la compresión de lechadas de Pre colocado – Agregados del Concreto en el Laboratorio.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 </a:t>
            </a:r>
            <a:r>
              <a:rPr lang="es-PA" sz="1200" dirty="0">
                <a:ea typeface="Times New Roman" panose="02020603050405020304" pitchFamily="18" charset="0"/>
              </a:rPr>
              <a:t>1202-09 Indicación Eléctrica de la Capacidad de Concreto para Resistir Penetración de Iones de Cloruro.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D </a:t>
            </a:r>
            <a:r>
              <a:rPr lang="es-PA" sz="1200" dirty="0">
                <a:ea typeface="Times New Roman" panose="02020603050405020304" pitchFamily="18" charset="0"/>
              </a:rPr>
              <a:t>1248-05 Extrusión de Materiales de Polietileno Plásticos para Alambre y Cable.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D </a:t>
            </a:r>
            <a:r>
              <a:rPr lang="es-PA" sz="1200" dirty="0">
                <a:ea typeface="Times New Roman" panose="02020603050405020304" pitchFamily="18" charset="0"/>
              </a:rPr>
              <a:t>1785-06 Poli (Cloruro de Vinilo) (PVC) Tubería Plástica, </a:t>
            </a:r>
            <a:r>
              <a:rPr lang="es-PA" sz="1200" dirty="0" err="1">
                <a:ea typeface="Times New Roman" panose="02020603050405020304" pitchFamily="18" charset="0"/>
              </a:rPr>
              <a:t>Schedules</a:t>
            </a:r>
            <a:r>
              <a:rPr lang="es-PA" sz="1200" dirty="0">
                <a:ea typeface="Times New Roman" panose="02020603050405020304" pitchFamily="18" charset="0"/>
              </a:rPr>
              <a:t> 40, 80 y 120.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D </a:t>
            </a:r>
            <a:r>
              <a:rPr lang="es-PA" sz="1200" dirty="0">
                <a:ea typeface="Times New Roman" panose="02020603050405020304" pitchFamily="18" charset="0"/>
              </a:rPr>
              <a:t>3350-08 Tubería Plástica de Polietileno y Materiales de Adaptación.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pt-BR" sz="1200" dirty="0" smtClean="0">
                <a:ea typeface="Times New Roman" panose="02020603050405020304" pitchFamily="18" charset="0"/>
              </a:rPr>
              <a:t>F </a:t>
            </a:r>
            <a:r>
              <a:rPr lang="pt-BR" sz="1200" dirty="0">
                <a:ea typeface="Times New Roman" panose="02020603050405020304" pitchFamily="18" charset="0"/>
              </a:rPr>
              <a:t>436-09 Arandelas de Acero </a:t>
            </a:r>
            <a:r>
              <a:rPr lang="pt-BR" sz="1200" dirty="0" err="1">
                <a:ea typeface="Times New Roman" panose="02020603050405020304" pitchFamily="18" charset="0"/>
              </a:rPr>
              <a:t>Templado</a:t>
            </a:r>
            <a:r>
              <a:rPr lang="pt-BR" sz="1200" dirty="0">
                <a:ea typeface="Times New Roman" panose="02020603050405020304" pitchFamily="18" charset="0"/>
              </a:rPr>
              <a:t>. </a:t>
            </a:r>
          </a:p>
        </p:txBody>
      </p:sp>
    </p:spTree>
    <p:extLst>
      <p:ext uri="{BB962C8B-B14F-4D97-AF65-F5344CB8AC3E}">
        <p14:creationId xmlns:p14="http://schemas.microsoft.com/office/powerpoint/2010/main" val="4288202610"/>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92</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2762295"/>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Anclas pasivas y anclajes activos</a:t>
            </a:r>
          </a:p>
          <a:p>
            <a:pPr marL="457200" lvl="2" algn="just">
              <a:spcAft>
                <a:spcPts val="300"/>
              </a:spcAft>
              <a:buClr>
                <a:srgbClr val="808080"/>
              </a:buClr>
              <a:tabLst>
                <a:tab pos="215900" algn="l"/>
                <a:tab pos="540385" algn="l"/>
                <a:tab pos="540385" algn="l"/>
              </a:tabLst>
            </a:pPr>
            <a:endParaRPr lang="es-PA" sz="1200" dirty="0"/>
          </a:p>
          <a:p>
            <a:pPr marL="457200" lvl="2" algn="just">
              <a:spcAft>
                <a:spcPts val="300"/>
              </a:spcAft>
              <a:buClr>
                <a:srgbClr val="808080"/>
              </a:buClr>
              <a:tabLst>
                <a:tab pos="215900" algn="l"/>
                <a:tab pos="540385" algn="l"/>
                <a:tab pos="540385" algn="l"/>
              </a:tabLst>
            </a:pPr>
            <a:r>
              <a:rPr lang="es-PA" sz="1200" dirty="0"/>
              <a:t>(b) Publicación del Cuerpo de Ingenieros de U. S. A. (COE):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CRD-C </a:t>
            </a:r>
            <a:r>
              <a:rPr lang="es-PA" sz="1200" dirty="0">
                <a:ea typeface="Times New Roman" panose="02020603050405020304" pitchFamily="18" charset="0"/>
              </a:rPr>
              <a:t>611-94 Flujo de Lechada para Preinstalación de Agregado de Concrete.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Método </a:t>
            </a:r>
            <a:r>
              <a:rPr lang="es-PA" sz="1200" dirty="0">
                <a:ea typeface="Times New Roman" panose="02020603050405020304" pitchFamily="18" charset="0"/>
              </a:rPr>
              <a:t>de Flujo de Cono (ASTM C 939-02). </a:t>
            </a:r>
          </a:p>
          <a:p>
            <a:pPr marL="628650" lvl="2" indent="-171450" algn="just">
              <a:spcAft>
                <a:spcPts val="300"/>
              </a:spcAft>
              <a:buClr>
                <a:srgbClr val="808080"/>
              </a:buClr>
              <a:buFont typeface="Arial" panose="020B0604020202020204" pitchFamily="34" charset="0"/>
              <a:buChar char="•"/>
              <a:tabLst>
                <a:tab pos="215900" algn="l"/>
                <a:tab pos="540385" algn="l"/>
                <a:tab pos="540385" algn="l"/>
              </a:tabLst>
            </a:pPr>
            <a:r>
              <a:rPr lang="es-PA" sz="1200" dirty="0" smtClean="0">
                <a:ea typeface="Times New Roman" panose="02020603050405020304" pitchFamily="18" charset="0"/>
              </a:rPr>
              <a:t>Publicación </a:t>
            </a:r>
            <a:r>
              <a:rPr lang="es-PA" sz="1200" dirty="0">
                <a:ea typeface="Times New Roman" panose="02020603050405020304" pitchFamily="18" charset="0"/>
              </a:rPr>
              <a:t>contenida en el Manual para el Concreto y Cemento, Tomo II, junio de 1983).</a:t>
            </a:r>
          </a:p>
          <a:p>
            <a:pPr marL="457200" lvl="2" algn="just">
              <a:spcAft>
                <a:spcPts val="300"/>
              </a:spcAft>
              <a:buClr>
                <a:srgbClr val="808080"/>
              </a:buClr>
              <a:tabLst>
                <a:tab pos="215900" algn="l"/>
                <a:tab pos="540385" algn="l"/>
                <a:tab pos="540385" algn="l"/>
              </a:tabLst>
            </a:pPr>
            <a:r>
              <a:rPr lang="es-PA" sz="1200" dirty="0" smtClean="0"/>
              <a:t>El </a:t>
            </a:r>
            <a:r>
              <a:rPr lang="es-PA" sz="1200" dirty="0"/>
              <a:t>conjunto de materiales utilizados deberán ser compatibles entre sí. </a:t>
            </a:r>
            <a:r>
              <a:rPr lang="es-PA" sz="1200" dirty="0" smtClean="0"/>
              <a:t>Las </a:t>
            </a:r>
            <a:r>
              <a:rPr lang="es-PA" sz="1200" dirty="0"/>
              <a:t>características de los materiales no serán susceptibles de sufrir modificación durante la vida del anclaje.</a:t>
            </a:r>
          </a:p>
          <a:p>
            <a:pPr marL="457200" lvl="2" algn="just">
              <a:spcAft>
                <a:spcPts val="300"/>
              </a:spcAft>
              <a:buClr>
                <a:srgbClr val="808080"/>
              </a:buClr>
              <a:tabLst>
                <a:tab pos="215900" algn="l"/>
                <a:tab pos="540385" algn="l"/>
                <a:tab pos="540385" algn="l"/>
              </a:tabLst>
            </a:pPr>
            <a:r>
              <a:rPr lang="es-PA" sz="1200" dirty="0"/>
              <a:t>El Contratista deberá realizar tanto las pruebas de verificación como de comprobación de las pruebas de anclaje designadas. Realizar las pruebas de verificación de pre producción en los anclajes de prueba de sacrificio en los lugares indicados por la SMP. Realizar las pruebas de comprobación sobre los anclajes de producción en los lugares seleccionados por la SMP. </a:t>
            </a:r>
            <a:endParaRPr lang="es-MX" sz="1200" dirty="0"/>
          </a:p>
        </p:txBody>
      </p:sp>
    </p:spTree>
    <p:extLst>
      <p:ext uri="{BB962C8B-B14F-4D97-AF65-F5344CB8AC3E}">
        <p14:creationId xmlns:p14="http://schemas.microsoft.com/office/powerpoint/2010/main" val="1144600239"/>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4000"/>
            <a:lum/>
          </a:blip>
          <a:srcRect/>
          <a:stretch>
            <a:fillRect l="-28000" r="-28000"/>
          </a:stretch>
        </a:blipFill>
        <a:effectLst/>
      </p:bgPr>
    </p:bg>
    <p:spTree>
      <p:nvGrpSpPr>
        <p:cNvPr id="1" name=""/>
        <p:cNvGrpSpPr/>
        <p:nvPr/>
      </p:nvGrpSpPr>
      <p:grpSpPr>
        <a:xfrm>
          <a:off x="0" y="0"/>
          <a:ext cx="0" cy="0"/>
          <a:chOff x="0" y="0"/>
          <a:chExt cx="0" cy="0"/>
        </a:xfrm>
      </p:grpSpPr>
      <p:cxnSp>
        <p:nvCxnSpPr>
          <p:cNvPr id="17" name="16 Conector recto"/>
          <p:cNvCxnSpPr/>
          <p:nvPr/>
        </p:nvCxnSpPr>
        <p:spPr>
          <a:xfrm>
            <a:off x="174779" y="666031"/>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93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5" name="3 Marcador de fecha"/>
          <p:cNvSpPr>
            <a:spLocks noGrp="1"/>
          </p:cNvSpPr>
          <p:nvPr>
            <p:ph type="dt" sz="half" idx="10"/>
          </p:nvPr>
        </p:nvSpPr>
        <p:spPr>
          <a:xfrm>
            <a:off x="179512" y="6381328"/>
            <a:ext cx="1296144" cy="365125"/>
          </a:xfrm>
        </p:spPr>
        <p:txBody>
          <a:bodyPr/>
          <a:lstStyle/>
          <a:p>
            <a:r>
              <a:rPr lang="es-ES" smtClean="0"/>
              <a:t>Septiembre 2014</a:t>
            </a:r>
            <a:endParaRPr lang="es-ES" dirty="0"/>
          </a:p>
        </p:txBody>
      </p:sp>
      <p:sp>
        <p:nvSpPr>
          <p:cNvPr id="96"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93</a:t>
            </a:fld>
            <a:endParaRPr lang="es-ES" dirty="0"/>
          </a:p>
        </p:txBody>
      </p:sp>
      <p:sp>
        <p:nvSpPr>
          <p:cNvPr id="97" name="9 Marcador de pie de página"/>
          <p:cNvSpPr>
            <a:spLocks noGrp="1"/>
          </p:cNvSpPr>
          <p:nvPr>
            <p:ph type="ftr" sz="quarter" idx="11"/>
          </p:nvPr>
        </p:nvSpPr>
        <p:spPr>
          <a:xfrm>
            <a:off x="2555776" y="6381328"/>
            <a:ext cx="4392488" cy="365125"/>
          </a:xfrm>
        </p:spPr>
        <p:txBody>
          <a:bodyPr/>
          <a:lstStyle/>
          <a:p>
            <a:pPr algn="l"/>
            <a:r>
              <a:rPr lang="es-ES" smtClean="0"/>
              <a:t>Gobierno de la República de Panamá - Línea 2 del Metro de Panamá</a:t>
            </a:r>
            <a:endParaRPr lang="es-ES" dirty="0"/>
          </a:p>
        </p:txBody>
      </p:sp>
      <p:pic>
        <p:nvPicPr>
          <p:cNvPr id="10" name="Picture 4" descr="http://www.minsa.gob.pa/sites/all/themes/minsa/images/gobierno_nacional.pn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0000" y="108000"/>
            <a:ext cx="954000" cy="540000"/>
          </a:xfrm>
          <a:prstGeom prst="rect">
            <a:avLst/>
          </a:prstGeom>
          <a:noFill/>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720000" y="108000"/>
            <a:ext cx="6192000" cy="430887"/>
          </a:xfrm>
          <a:prstGeom prst="rect">
            <a:avLst/>
          </a:prstGeom>
          <a:noFill/>
        </p:spPr>
        <p:txBody>
          <a:bodyPr wrap="square" rtlCol="0">
            <a:spAutoFit/>
          </a:bodyPr>
          <a:lstStyle/>
          <a:p>
            <a:r>
              <a:rPr lang="es-MX" sz="2200" b="1" cap="small" dirty="0" smtClean="0">
                <a:solidFill>
                  <a:srgbClr val="C00000"/>
                </a:solidFill>
                <a:effectLst>
                  <a:outerShdw blurRad="38100" dist="38100" dir="2700000" algn="tl">
                    <a:srgbClr val="000000">
                      <a:alpha val="43137"/>
                    </a:srgbClr>
                  </a:outerShdw>
                </a:effectLst>
              </a:rPr>
              <a:t>Especificaciones generales de construcción</a:t>
            </a:r>
          </a:p>
        </p:txBody>
      </p:sp>
      <p:sp>
        <p:nvSpPr>
          <p:cNvPr id="12" name="11 CuadroTexto"/>
          <p:cNvSpPr txBox="1"/>
          <p:nvPr/>
        </p:nvSpPr>
        <p:spPr>
          <a:xfrm>
            <a:off x="720000" y="692696"/>
            <a:ext cx="7776000" cy="4809009"/>
          </a:xfrm>
          <a:prstGeom prst="rect">
            <a:avLst/>
          </a:prstGeom>
          <a:noFill/>
        </p:spPr>
        <p:txBody>
          <a:bodyPr wrap="square" rtlCol="0">
            <a:spAutoFit/>
          </a:bodyPr>
          <a:lstStyle/>
          <a:p>
            <a:pPr marL="0" lvl="1" algn="just">
              <a:spcAft>
                <a:spcPts val="300"/>
              </a:spcAft>
              <a:buClr>
                <a:srgbClr val="808080"/>
              </a:buClr>
              <a:tabLst>
                <a:tab pos="215900" algn="l"/>
                <a:tab pos="540385" algn="l"/>
                <a:tab pos="540385" algn="l"/>
              </a:tabLst>
            </a:pPr>
            <a:r>
              <a:rPr lang="es-ES" sz="2400" b="1" cap="small" dirty="0" smtClean="0">
                <a:effectLst>
                  <a:outerShdw blurRad="38100" dist="38100" dir="2700000" algn="tl">
                    <a:srgbClr val="000000">
                      <a:alpha val="43137"/>
                    </a:srgbClr>
                  </a:outerShdw>
                </a:effectLst>
              </a:rPr>
              <a:t>Drenaje de viaductos y estaciones</a:t>
            </a:r>
          </a:p>
          <a:p>
            <a:pPr marL="0" lvl="1" algn="just">
              <a:spcAft>
                <a:spcPts val="300"/>
              </a:spcAft>
              <a:buClr>
                <a:srgbClr val="808080"/>
              </a:buClr>
              <a:tabLst>
                <a:tab pos="215900" algn="l"/>
                <a:tab pos="540385" algn="l"/>
                <a:tab pos="540385" algn="l"/>
              </a:tabLst>
            </a:pPr>
            <a:endParaRPr lang="es-ES" sz="2400" b="1" cap="small" dirty="0" smtClean="0">
              <a:effectLst>
                <a:outerShdw blurRad="38100" dist="38100" dir="2700000" algn="tl">
                  <a:srgbClr val="000000">
                    <a:alpha val="43137"/>
                  </a:srgbClr>
                </a:outerShdw>
              </a:effectLst>
            </a:endParaRPr>
          </a:p>
          <a:p>
            <a:pPr marL="457200" lvl="2" algn="just">
              <a:spcAft>
                <a:spcPts val="300"/>
              </a:spcAft>
              <a:buClr>
                <a:srgbClr val="808080"/>
              </a:buClr>
              <a:tabLst>
                <a:tab pos="215900" algn="l"/>
                <a:tab pos="540385" algn="l"/>
                <a:tab pos="540385" algn="l"/>
              </a:tabLst>
            </a:pPr>
            <a:r>
              <a:rPr lang="es-PA" sz="1600" dirty="0"/>
              <a:t>Incluye el suministro del equipo, materiales, mano de obra, supervisión técnica y control de calidad necesaria para ejecutar los trabajos de drenaje del viaducto y las estaciones. </a:t>
            </a:r>
            <a:endParaRPr lang="es-PA" sz="1600" dirty="0" smtClean="0"/>
          </a:p>
          <a:p>
            <a:pPr marL="457200" lvl="2" algn="just">
              <a:spcAft>
                <a:spcPts val="300"/>
              </a:spcAft>
              <a:buClr>
                <a:srgbClr val="808080"/>
              </a:buClr>
              <a:tabLst>
                <a:tab pos="215900" algn="l"/>
                <a:tab pos="540385" algn="l"/>
                <a:tab pos="540385" algn="l"/>
              </a:tabLst>
            </a:pPr>
            <a:endParaRPr lang="es-PA" sz="600" dirty="0"/>
          </a:p>
          <a:p>
            <a:pPr marL="457200" lvl="2" algn="just">
              <a:spcAft>
                <a:spcPts val="300"/>
              </a:spcAft>
              <a:buClr>
                <a:srgbClr val="808080"/>
              </a:buClr>
              <a:tabLst>
                <a:tab pos="215900" algn="l"/>
                <a:tab pos="540385" algn="l"/>
                <a:tab pos="540385" algn="l"/>
              </a:tabLst>
            </a:pPr>
            <a:r>
              <a:rPr lang="es-PA" sz="1600" dirty="0"/>
              <a:t>El drenaje deberá ser capaz de retener toda el agua de lluvia acumulada en los viaductos y estaciones y deberá conectarse con el sistema pluvial existente. </a:t>
            </a:r>
            <a:endParaRPr lang="es-PA" sz="1600" dirty="0" smtClean="0"/>
          </a:p>
          <a:p>
            <a:pPr marL="457200" lvl="2" algn="just">
              <a:spcAft>
                <a:spcPts val="300"/>
              </a:spcAft>
              <a:buClr>
                <a:srgbClr val="808080"/>
              </a:buClr>
              <a:tabLst>
                <a:tab pos="215900" algn="l"/>
                <a:tab pos="540385" algn="l"/>
                <a:tab pos="540385" algn="l"/>
              </a:tabLst>
            </a:pPr>
            <a:endParaRPr lang="es-PA" sz="600" dirty="0"/>
          </a:p>
          <a:p>
            <a:pPr marL="457200" lvl="2" algn="just">
              <a:spcAft>
                <a:spcPts val="300"/>
              </a:spcAft>
              <a:buClr>
                <a:srgbClr val="808080"/>
              </a:buClr>
              <a:tabLst>
                <a:tab pos="215900" algn="l"/>
                <a:tab pos="540385" algn="l"/>
                <a:tab pos="540385" algn="l"/>
              </a:tabLst>
            </a:pPr>
            <a:r>
              <a:rPr lang="es-PA" sz="1600" dirty="0"/>
              <a:t>El bajante del drenaje que sea embutido o que baje a través del capitel y pila, deberá ser instalado de tal forma que no sufra deformaciones durante el vaciado de los elementos de concreto y deberá ser protegido durante todo el período de construcción para evitar que se tape con sucio, basura o escombros producidos por la obra. </a:t>
            </a:r>
            <a:endParaRPr lang="es-PA" sz="1600" dirty="0" smtClean="0"/>
          </a:p>
          <a:p>
            <a:pPr marL="457200" lvl="2" algn="just">
              <a:spcAft>
                <a:spcPts val="300"/>
              </a:spcAft>
              <a:buClr>
                <a:srgbClr val="808080"/>
              </a:buClr>
              <a:tabLst>
                <a:tab pos="215900" algn="l"/>
                <a:tab pos="540385" algn="l"/>
                <a:tab pos="540385" algn="l"/>
              </a:tabLst>
            </a:pPr>
            <a:endParaRPr lang="es-PA" sz="600" dirty="0"/>
          </a:p>
          <a:p>
            <a:pPr marL="457200" lvl="2" algn="just">
              <a:spcAft>
                <a:spcPts val="300"/>
              </a:spcAft>
              <a:buClr>
                <a:srgbClr val="808080"/>
              </a:buClr>
              <a:tabLst>
                <a:tab pos="215900" algn="l"/>
                <a:tab pos="540385" algn="l"/>
                <a:tab pos="540385" algn="l"/>
              </a:tabLst>
            </a:pPr>
            <a:r>
              <a:rPr lang="es-PA" sz="1600" dirty="0"/>
              <a:t>Los drenajes de lluvia pueden ser de PVC siempre y cuando no estén a la vista. </a:t>
            </a:r>
          </a:p>
          <a:p>
            <a:pPr marL="457200" lvl="2" algn="just">
              <a:spcAft>
                <a:spcPts val="300"/>
              </a:spcAft>
              <a:buClr>
                <a:srgbClr val="808080"/>
              </a:buClr>
              <a:tabLst>
                <a:tab pos="215900" algn="l"/>
                <a:tab pos="540385" algn="l"/>
                <a:tab pos="540385" algn="l"/>
              </a:tabLst>
            </a:pPr>
            <a:r>
              <a:rPr lang="es-PA" sz="1600" dirty="0"/>
              <a:t>Todos los bajantes que se encuentren expuestos a la vista deberán ser de acero inoxidable.</a:t>
            </a:r>
            <a:endParaRPr lang="pt-BR" sz="1600" dirty="0"/>
          </a:p>
        </p:txBody>
      </p:sp>
    </p:spTree>
    <p:extLst>
      <p:ext uri="{BB962C8B-B14F-4D97-AF65-F5344CB8AC3E}">
        <p14:creationId xmlns:p14="http://schemas.microsoft.com/office/powerpoint/2010/main" val="750434067"/>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0000"/>
            <a:lum/>
            <a:extLst>
              <a:ext uri="{BEBA8EAE-BF5A-486C-A8C5-ECC9F3942E4B}">
                <a14:imgProps xmlns:a14="http://schemas.microsoft.com/office/drawing/2010/main">
                  <a14:imgLayer r:embed="rId3">
                    <a14:imgEffect>
                      <a14:sharpenSoften amount="-100000"/>
                    </a14:imgEffect>
                  </a14:imgLayer>
                </a14:imgProps>
              </a:ext>
            </a:extLst>
          </a:blip>
          <a:srcRect/>
          <a:stretch>
            <a:fillRect t="-10000" b="-10000"/>
          </a:stretch>
        </a:blipFill>
        <a:effectLst/>
      </p:bgPr>
    </p:bg>
    <p:spTree>
      <p:nvGrpSpPr>
        <p:cNvPr id="1" name=""/>
        <p:cNvGrpSpPr/>
        <p:nvPr/>
      </p:nvGrpSpPr>
      <p:grpSpPr>
        <a:xfrm>
          <a:off x="0" y="0"/>
          <a:ext cx="0" cy="0"/>
          <a:chOff x="0" y="0"/>
          <a:chExt cx="0" cy="0"/>
        </a:xfrm>
      </p:grpSpPr>
      <p:cxnSp>
        <p:nvCxnSpPr>
          <p:cNvPr id="14" name="13 Conector recto"/>
          <p:cNvCxnSpPr/>
          <p:nvPr/>
        </p:nvCxnSpPr>
        <p:spPr>
          <a:xfrm>
            <a:off x="179512" y="9807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5" name="1 Título"/>
          <p:cNvSpPr>
            <a:spLocks noGrp="1"/>
          </p:cNvSpPr>
          <p:nvPr>
            <p:ph type="ctrTitle"/>
          </p:nvPr>
        </p:nvSpPr>
        <p:spPr>
          <a:xfrm>
            <a:off x="824533" y="2321446"/>
            <a:ext cx="7772400" cy="1899642"/>
          </a:xfrm>
        </p:spPr>
        <p:txBody>
          <a:bodyPr>
            <a:normAutofit fontScale="90000"/>
          </a:bodyPr>
          <a:lstStyle/>
          <a:p>
            <a:r>
              <a:rPr lang="es-ES" sz="6000" b="1" i="1" dirty="0" smtClean="0">
                <a:solidFill>
                  <a:srgbClr val="0033CC"/>
                </a:solidFill>
                <a:effectLst>
                  <a:outerShdw blurRad="38100" dist="38100" dir="2700000" algn="tl">
                    <a:srgbClr val="000000">
                      <a:alpha val="43137"/>
                    </a:srgbClr>
                  </a:outerShdw>
                </a:effectLst>
              </a:rPr>
              <a:t>Gracias </a:t>
            </a:r>
            <a:br>
              <a:rPr lang="es-ES" sz="6000" b="1" i="1" dirty="0" smtClean="0">
                <a:solidFill>
                  <a:srgbClr val="0033CC"/>
                </a:solidFill>
                <a:effectLst>
                  <a:outerShdw blurRad="38100" dist="38100" dir="2700000" algn="tl">
                    <a:srgbClr val="000000">
                      <a:alpha val="43137"/>
                    </a:srgbClr>
                  </a:outerShdw>
                </a:effectLst>
              </a:rPr>
            </a:br>
            <a:r>
              <a:rPr lang="es-ES" sz="6000" b="1" i="1" dirty="0" smtClean="0">
                <a:solidFill>
                  <a:srgbClr val="0033CC"/>
                </a:solidFill>
                <a:effectLst>
                  <a:outerShdw blurRad="38100" dist="38100" dir="2700000" algn="tl">
                    <a:srgbClr val="000000">
                      <a:alpha val="43137"/>
                    </a:srgbClr>
                  </a:outerShdw>
                </a:effectLst>
              </a:rPr>
              <a:t>por su atención</a:t>
            </a:r>
            <a:endParaRPr lang="es-ES" sz="6000" b="1" i="1" dirty="0">
              <a:solidFill>
                <a:srgbClr val="0033CC"/>
              </a:solidFill>
              <a:effectLst>
                <a:outerShdw blurRad="38100" dist="38100" dir="2700000" algn="tl">
                  <a:srgbClr val="000000">
                    <a:alpha val="43137"/>
                  </a:srgbClr>
                </a:outerShdw>
              </a:effectLst>
            </a:endParaRPr>
          </a:p>
        </p:txBody>
      </p:sp>
      <p:pic>
        <p:nvPicPr>
          <p:cNvPr id="12" name="Picture 4" descr="http://www.minsa.gob.pa/sites/all/themes/minsa/images/gobierno_nacional.pn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0000" y="270000"/>
            <a:ext cx="1260000" cy="720000"/>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12 Conector recto"/>
          <p:cNvCxnSpPr/>
          <p:nvPr/>
        </p:nvCxnSpPr>
        <p:spPr>
          <a:xfrm>
            <a:off x="179512" y="6381328"/>
            <a:ext cx="8784976"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3 Marcador de fecha"/>
          <p:cNvSpPr>
            <a:spLocks noGrp="1"/>
          </p:cNvSpPr>
          <p:nvPr>
            <p:ph type="dt" sz="half" idx="10"/>
          </p:nvPr>
        </p:nvSpPr>
        <p:spPr>
          <a:xfrm>
            <a:off x="179512" y="6381328"/>
            <a:ext cx="1296144" cy="365125"/>
          </a:xfrm>
        </p:spPr>
        <p:txBody>
          <a:bodyPr/>
          <a:lstStyle/>
          <a:p>
            <a:r>
              <a:rPr lang="es-ES" dirty="0" smtClean="0"/>
              <a:t>Septiembre 2014</a:t>
            </a:r>
            <a:endParaRPr lang="es-ES" dirty="0"/>
          </a:p>
        </p:txBody>
      </p:sp>
      <p:sp>
        <p:nvSpPr>
          <p:cNvPr id="21" name="4 Marcador de número de diapositiva"/>
          <p:cNvSpPr>
            <a:spLocks noGrp="1"/>
          </p:cNvSpPr>
          <p:nvPr>
            <p:ph type="sldNum" sz="quarter" idx="12"/>
          </p:nvPr>
        </p:nvSpPr>
        <p:spPr>
          <a:xfrm>
            <a:off x="6826155" y="6381328"/>
            <a:ext cx="2133600" cy="365125"/>
          </a:xfrm>
        </p:spPr>
        <p:txBody>
          <a:bodyPr/>
          <a:lstStyle/>
          <a:p>
            <a:fld id="{132FADFE-3B8F-471C-ABF0-DBC7717ECBBC}" type="slidenum">
              <a:rPr lang="es-ES" smtClean="0"/>
              <a:t>94</a:t>
            </a:fld>
            <a:endParaRPr lang="es-ES" dirty="0"/>
          </a:p>
        </p:txBody>
      </p:sp>
      <p:sp>
        <p:nvSpPr>
          <p:cNvPr id="22" name="9 Marcador de pie de página"/>
          <p:cNvSpPr>
            <a:spLocks noGrp="1"/>
          </p:cNvSpPr>
          <p:nvPr>
            <p:ph type="ftr" sz="quarter" idx="11"/>
          </p:nvPr>
        </p:nvSpPr>
        <p:spPr>
          <a:xfrm>
            <a:off x="2555776" y="6381328"/>
            <a:ext cx="4392488" cy="365125"/>
          </a:xfrm>
        </p:spPr>
        <p:txBody>
          <a:bodyPr/>
          <a:lstStyle/>
          <a:p>
            <a:pPr algn="l"/>
            <a:r>
              <a:rPr lang="es-ES" dirty="0" smtClean="0"/>
              <a:t>Gobierno de la República de Panamá - Línea </a:t>
            </a:r>
            <a:r>
              <a:rPr lang="es-ES" dirty="0"/>
              <a:t>2</a:t>
            </a:r>
            <a:r>
              <a:rPr lang="es-ES" dirty="0" smtClean="0"/>
              <a:t> del Metro de Panamá</a:t>
            </a:r>
            <a:endParaRPr lang="es-ES" dirty="0"/>
          </a:p>
        </p:txBody>
      </p:sp>
      <p:sp>
        <p:nvSpPr>
          <p:cNvPr id="9" name="8 CuadroTexto"/>
          <p:cNvSpPr txBox="1"/>
          <p:nvPr/>
        </p:nvSpPr>
        <p:spPr>
          <a:xfrm>
            <a:off x="694915" y="414556"/>
            <a:ext cx="6192000" cy="430887"/>
          </a:xfrm>
          <a:prstGeom prst="rect">
            <a:avLst/>
          </a:prstGeom>
          <a:noFill/>
        </p:spPr>
        <p:txBody>
          <a:bodyPr wrap="square" rtlCol="0">
            <a:spAutoFit/>
          </a:bodyPr>
          <a:lstStyle/>
          <a:p>
            <a:r>
              <a:rPr lang="es-MX" sz="2200" b="1" dirty="0" smtClean="0">
                <a:solidFill>
                  <a:srgbClr val="C00000"/>
                </a:solidFill>
                <a:effectLst>
                  <a:outerShdw blurRad="38100" dist="38100" dir="2700000" algn="tl">
                    <a:srgbClr val="000000">
                      <a:alpha val="43137"/>
                    </a:srgbClr>
                  </a:outerShdw>
                </a:effectLst>
              </a:rPr>
              <a:t>Obras civiles</a:t>
            </a:r>
          </a:p>
        </p:txBody>
      </p:sp>
    </p:spTree>
    <p:extLst>
      <p:ext uri="{BB962C8B-B14F-4D97-AF65-F5344CB8AC3E}">
        <p14:creationId xmlns:p14="http://schemas.microsoft.com/office/powerpoint/2010/main" val="569612084"/>
      </p:ext>
    </p:extLst>
  </p:cSld>
  <p:clrMapOvr>
    <a:masterClrMapping/>
  </p:clrMapOvr>
  <p:timing>
    <p:tnLst>
      <p:par>
        <p:cTn id="1" dur="indefinite" restart="never" nodeType="tmRoot"/>
      </p:par>
    </p:tnLst>
  </p:timing>
</p:sld>
</file>

<file path=ppt/theme/theme1.xml><?xml version="1.0" encoding="utf-8"?>
<a:theme xmlns:a="http://schemas.openxmlformats.org/drawingml/2006/main" name="Modelo Presentació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Modelo Presentación</Template>
  <TotalTime>2923</TotalTime>
  <Words>20643</Words>
  <Application>Microsoft Office PowerPoint</Application>
  <PresentationFormat>Presentación en pantalla (4:3)</PresentationFormat>
  <Paragraphs>1463</Paragraphs>
  <Slides>94</Slides>
  <Notes>0</Notes>
  <HiddenSlides>25</HiddenSlides>
  <MMClips>0</MMClips>
  <ScaleCrop>false</ScaleCrop>
  <HeadingPairs>
    <vt:vector size="4" baseType="variant">
      <vt:variant>
        <vt:lpstr>Tema</vt:lpstr>
      </vt:variant>
      <vt:variant>
        <vt:i4>1</vt:i4>
      </vt:variant>
      <vt:variant>
        <vt:lpstr>Títulos de diapositiva</vt:lpstr>
      </vt:variant>
      <vt:variant>
        <vt:i4>94</vt:i4>
      </vt:variant>
    </vt:vector>
  </HeadingPairs>
  <TitlesOfParts>
    <vt:vector size="95" baseType="lpstr">
      <vt:lpstr>Modelo Presentación</vt:lpstr>
      <vt:lpstr> Reunión previa y de homologación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su atención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Servicios  de ingeniería de diseño, construcción de las obras civiles, instalaciones auxiliares de línea y estaciones, suministro e instalación del sistema integral ferroviario que incluye el material rodante y  puesta en marcha de la Línea 2 del Metro de Panamá  Reunión previa y de homologación</dc:title>
  <dc:creator>DELL</dc:creator>
  <cp:lastModifiedBy>Ciro Limone</cp:lastModifiedBy>
  <cp:revision>183</cp:revision>
  <cp:lastPrinted>2014-09-30T14:48:32Z</cp:lastPrinted>
  <dcterms:created xsi:type="dcterms:W3CDTF">2014-09-18T14:23:54Z</dcterms:created>
  <dcterms:modified xsi:type="dcterms:W3CDTF">2014-10-03T14:49:14Z</dcterms:modified>
</cp:coreProperties>
</file>